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8" r:id="rId3"/>
    <p:sldId id="278" r:id="rId4"/>
    <p:sldId id="279" r:id="rId5"/>
    <p:sldId id="280" r:id="rId6"/>
    <p:sldId id="261" r:id="rId7"/>
    <p:sldId id="260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FFD"/>
    <a:srgbClr val="BECDF6"/>
    <a:srgbClr val="D1C7ED"/>
    <a:srgbClr val="CEE6CF"/>
    <a:srgbClr val="99FF66"/>
    <a:srgbClr val="66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910" autoAdjust="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FABBDC3-350C-4288-BDE2-EF1E6EF9AF7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72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0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FABBDC3-350C-4288-BDE2-EF1E6EF9AF7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4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6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7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5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4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125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FABBDC3-350C-4288-BDE2-EF1E6EF9AF7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8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ABBDC3-350C-4288-BDE2-EF1E6EF9AF7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3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57FF45-E965-4F8E-8EC7-A3A3EAEB7FF3}"/>
              </a:ext>
            </a:extLst>
          </p:cNvPr>
          <p:cNvSpPr txBox="1"/>
          <p:nvPr/>
        </p:nvSpPr>
        <p:spPr>
          <a:xfrm>
            <a:off x="1822466" y="338311"/>
            <a:ext cx="854706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CE43BC-C3E3-43C1-8B99-6ED68231F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66" y="1359145"/>
            <a:ext cx="8547065" cy="48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22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03469" y="265608"/>
            <a:ext cx="4185062" cy="11281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1485" y="2056325"/>
            <a:ext cx="10189029" cy="40257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ক) উত্তম পুরুষের অনুজ্ঞা পদ হতে পারে না।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কারণ,কেউ নিজেকে আদেশ করতে পারে না।</a:t>
            </a:r>
          </a:p>
          <a:p>
            <a:pPr algn="ctr"/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খ)অপ্রত্যক্ষ বলে নাম পুরুষের অনুজ্ঞা হয় না।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তবে এই মত সবাই সমর্থ করে না।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444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08991" y="1170344"/>
            <a:ext cx="10774018" cy="526297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bn-IN" sz="2800" dirty="0"/>
          </a:p>
          <a:p>
            <a:r>
              <a:rPr lang="bn-IN" sz="2800" dirty="0"/>
              <a:t>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ধরন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সর্বনাম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বিভক্তি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উদাহরণ/ক্রিয়াপদ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১)সম্ভ্রমাত্নক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আপনি,তিনি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উন,ন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যাউন,যান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২)সাধারণ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তুমি,তোমরা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অ,ও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করো,যাও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৩)তুচ্ছার্থক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তুই,তোরা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০(শূন্য)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কর্,যা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32F28-BCC1-4AA3-BF27-BF2E4995640D}"/>
              </a:ext>
            </a:extLst>
          </p:cNvPr>
          <p:cNvSpPr txBox="1"/>
          <p:nvPr/>
        </p:nvSpPr>
        <p:spPr>
          <a:xfrm>
            <a:off x="708991" y="462458"/>
            <a:ext cx="10774017" cy="707886"/>
          </a:xfrm>
          <a:prstGeom prst="rect">
            <a:avLst/>
          </a:prstGeom>
          <a:solidFill>
            <a:srgbClr val="BECD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 ও নাম পুরুষের বর্তমান অনুজ্ঞার রূপঃ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15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1066" y="1096040"/>
            <a:ext cx="10292551" cy="53457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১.মূল ক্রিয়াপদের সংগে-ইতে/-তে বিভক্তি যুক্ত হয়ে অসমাপিকা</a:t>
            </a:r>
          </a:p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 গঠন করা যায়। অসমাপিকা ক্রিয়াপদ থাক্ ধাতুর</a:t>
            </a:r>
          </a:p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সংগে যুক্ত করে যে ক্রিয়াপদ হয়,উভয়ে মিলে যৌগিক ক্রিয়া</a:t>
            </a:r>
          </a:p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তৈরী করে।এই যৌগিক ক্রিয়া ঘটমান অনুজ্ঞার অর্থ প্রকাশ করে। </a:t>
            </a:r>
          </a:p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যেমন-(সে)-ইতে/-তে+-উক(করিতে/করতে থাকুক)।</a:t>
            </a:r>
          </a:p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(তিনি/আপনি)-ইতে/-তে+-উন(করিতে/করতে থাকুন)।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থাক্ ধাতুর সঙ্গে যুক্ত ক্রিয়াবিভক্তিগুলোই অনুজ্ঞা অর্থ প্রকাশ করে।মূল ক্রিয়া থেকে উৎপন্ন অসমাপিকা ক্রিয়াটি ঘটমানতা প্রকাশে সাহায্য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66565F-A72E-4271-8282-FB7DE02E2B60}"/>
              </a:ext>
            </a:extLst>
          </p:cNvPr>
          <p:cNvSpPr txBox="1"/>
          <p:nvPr/>
        </p:nvSpPr>
        <p:spPr>
          <a:xfrm>
            <a:off x="1091066" y="265043"/>
            <a:ext cx="10292551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ঘটমান বর্তমান অনুজ্ঞা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34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4339" y="1661470"/>
            <a:ext cx="9215252" cy="41714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২)ঘটমান ভবিষ্যৎ অনুজ্ঞার জন্য পৃথক ক্রিয়াবিভক্তির অস্তিত্ব</a:t>
            </a:r>
          </a:p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স্বীকার করা অনাবশ্যক। যেমন--ইতে/-তে+-ইবেন/-বেন(করিতে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থাকিবেন/করতে থাকবেন)।-ইতে/-তে+ইও-এ/-ও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(করিতে থাকিও/করতে থেকো)।</a:t>
            </a:r>
          </a:p>
          <a:p>
            <a:pPr algn="just"/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EA338-9386-45EB-88B4-E318E5E14D24}"/>
              </a:ext>
            </a:extLst>
          </p:cNvPr>
          <p:cNvSpPr txBox="1"/>
          <p:nvPr/>
        </p:nvSpPr>
        <p:spPr>
          <a:xfrm>
            <a:off x="1453609" y="4611755"/>
            <a:ext cx="6655989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ভবিষ্যত কালের অনুজ্ঞায় উত্তম পুরুষ ব্যবহৃত হয়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0EFAC-41F1-45A3-B8A2-9C93F45EB246}"/>
              </a:ext>
            </a:extLst>
          </p:cNvPr>
          <p:cNvSpPr txBox="1"/>
          <p:nvPr/>
        </p:nvSpPr>
        <p:spPr>
          <a:xfrm>
            <a:off x="1334339" y="830473"/>
            <a:ext cx="921525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ঘটমান ভবিষ্যত অনুজ্ঞা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10571" y="598413"/>
            <a:ext cx="3087585" cy="11281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5143" y="2018806"/>
            <a:ext cx="6495802" cy="40019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করে বর্তমান ও ভবিষ্যৎ অনুজ্ঞার</a:t>
            </a:r>
          </a:p>
          <a:p>
            <a:pPr algn="ctr"/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খাতায় লিখ।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B91E8-DAB9-4557-9B11-5FDA98C1F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1" y="2018806"/>
            <a:ext cx="4735031" cy="400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386469" y="295374"/>
            <a:ext cx="3114261" cy="10430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989" y="1484243"/>
            <a:ext cx="9846021" cy="48542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FF00"/>
              </a:solidFill>
            </a:endParaRPr>
          </a:p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কালের অনুজ্ঞা:</a:t>
            </a: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০১)আদেশ-কাজটি করে ফেল।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০২)প্রার্থনা-ক্ষমা কর প্রভু।</a:t>
            </a: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ভবিষ্যৎ কালের অনুজ্ঞা:</a:t>
            </a: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০১)বিধান অর্থে: রোগ হলে ওষুধ খাবে।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০২)অনুরোধে: কাল একবার আসিও।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13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22027" y="2345472"/>
            <a:ext cx="6192895" cy="37768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অনুজ্ঞা বলতে কী বুঝ?কোন কোন অর্থে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অনুজ্ঞা পদের ব্যবহার হয়?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কালের অনুজ্ঞার বিভক্তিসমূহ লেখ।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35A40C-FEF2-4BE4-9837-7ABD92364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9" y="2345472"/>
            <a:ext cx="5235218" cy="3776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68276E-AD73-4F14-A737-747D6D1A39ED}"/>
              </a:ext>
            </a:extLst>
          </p:cNvPr>
          <p:cNvSpPr txBox="1"/>
          <p:nvPr/>
        </p:nvSpPr>
        <p:spPr>
          <a:xfrm>
            <a:off x="3975652" y="437322"/>
            <a:ext cx="3101009" cy="923330"/>
          </a:xfrm>
          <a:prstGeom prst="rect">
            <a:avLst/>
          </a:prstGeom>
          <a:solidFill>
            <a:srgbClr val="BECDF6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5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582" y="1228299"/>
            <a:ext cx="9970841" cy="49609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অর্থে অনুজ্ঞার ব্যবহার হয়েছে,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বাক্যগুলো বলো-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 এখন যাও।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 ক্ষমা করো মোর অপরাধ।  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 কড়া রোদে ঘোরাফেরা করিস না।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বেঁচে থাকো, বাবা।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	(ঙ) মর, পাপিষ্ঠ।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1EE73-BBC6-4A24-993C-17D0A08FC976}"/>
              </a:ext>
            </a:extLst>
          </p:cNvPr>
          <p:cNvSpPr txBox="1"/>
          <p:nvPr/>
        </p:nvSpPr>
        <p:spPr>
          <a:xfrm>
            <a:off x="1042901" y="368492"/>
            <a:ext cx="995152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731CBFE-031E-4167-AB7A-F2A86B9CBF03}"/>
              </a:ext>
            </a:extLst>
          </p:cNvPr>
          <p:cNvSpPr/>
          <p:nvPr/>
        </p:nvSpPr>
        <p:spPr>
          <a:xfrm>
            <a:off x="6018662" y="3315754"/>
            <a:ext cx="1064525" cy="283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B4674AD-8D59-4F3B-B211-271A2E16EE60}"/>
              </a:ext>
            </a:extLst>
          </p:cNvPr>
          <p:cNvSpPr/>
          <p:nvPr/>
        </p:nvSpPr>
        <p:spPr>
          <a:xfrm>
            <a:off x="6403074" y="3891235"/>
            <a:ext cx="1064525" cy="283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A0E1A4C-2585-4F51-89EE-42E8B0CEB4E8}"/>
              </a:ext>
            </a:extLst>
          </p:cNvPr>
          <p:cNvSpPr/>
          <p:nvPr/>
        </p:nvSpPr>
        <p:spPr>
          <a:xfrm>
            <a:off x="7387987" y="4445107"/>
            <a:ext cx="1064525" cy="283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697617F-DFA2-45D2-B923-F816ACBB11CB}"/>
              </a:ext>
            </a:extLst>
          </p:cNvPr>
          <p:cNvSpPr/>
          <p:nvPr/>
        </p:nvSpPr>
        <p:spPr>
          <a:xfrm>
            <a:off x="5861711" y="5097756"/>
            <a:ext cx="1064525" cy="283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62C2D61-DE76-407F-9572-EA4A6E244AEE}"/>
              </a:ext>
            </a:extLst>
          </p:cNvPr>
          <p:cNvSpPr/>
          <p:nvPr/>
        </p:nvSpPr>
        <p:spPr>
          <a:xfrm>
            <a:off x="4954137" y="5667149"/>
            <a:ext cx="1064525" cy="283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D137B-087F-4F55-8752-70646F89EC93}"/>
              </a:ext>
            </a:extLst>
          </p:cNvPr>
          <p:cNvSpPr txBox="1"/>
          <p:nvPr/>
        </p:nvSpPr>
        <p:spPr>
          <a:xfrm>
            <a:off x="7423244" y="3103459"/>
            <a:ext cx="174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82C3C-F2DA-4D88-B1F6-4FD2C13D59C5}"/>
              </a:ext>
            </a:extLst>
          </p:cNvPr>
          <p:cNvSpPr txBox="1"/>
          <p:nvPr/>
        </p:nvSpPr>
        <p:spPr>
          <a:xfrm>
            <a:off x="7974279" y="3755206"/>
            <a:ext cx="140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9E04F-EE65-467E-ADCD-86717D082381}"/>
              </a:ext>
            </a:extLst>
          </p:cNvPr>
          <p:cNvSpPr txBox="1"/>
          <p:nvPr/>
        </p:nvSpPr>
        <p:spPr>
          <a:xfrm>
            <a:off x="8591557" y="4294314"/>
            <a:ext cx="140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D52B29-7029-4905-B048-D67B928F5B0B}"/>
              </a:ext>
            </a:extLst>
          </p:cNvPr>
          <p:cNvSpPr txBox="1"/>
          <p:nvPr/>
        </p:nvSpPr>
        <p:spPr>
          <a:xfrm>
            <a:off x="7282506" y="4998100"/>
            <a:ext cx="1876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আশীর্বাদ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3E64A-5E53-44DA-B3B9-0A57C4C58A02}"/>
              </a:ext>
            </a:extLst>
          </p:cNvPr>
          <p:cNvSpPr txBox="1"/>
          <p:nvPr/>
        </p:nvSpPr>
        <p:spPr>
          <a:xfrm>
            <a:off x="6847551" y="5529241"/>
            <a:ext cx="1491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অভিশাপ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1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4DE63A-02DF-4FFD-B09E-310A0C8A63B6}"/>
              </a:ext>
            </a:extLst>
          </p:cNvPr>
          <p:cNvSpPr txBox="1"/>
          <p:nvPr/>
        </p:nvSpPr>
        <p:spPr>
          <a:xfrm>
            <a:off x="263663" y="736249"/>
            <a:ext cx="11664674" cy="1200329"/>
          </a:xfrm>
          <a:prstGeom prst="rect">
            <a:avLst/>
          </a:prstGeom>
          <a:solidFill>
            <a:srgbClr val="BECD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7BB4E-6FE2-48A6-9826-2FC8923836FF}"/>
              </a:ext>
            </a:extLst>
          </p:cNvPr>
          <p:cNvSpPr txBox="1"/>
          <p:nvPr/>
        </p:nvSpPr>
        <p:spPr>
          <a:xfrm>
            <a:off x="212034" y="1934818"/>
            <a:ext cx="5594027" cy="452607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bn-IN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কালের অনুজ্ঞার বিভক্তিসমূহ লিখে আনবে।</a:t>
            </a:r>
          </a:p>
          <a:p>
            <a:endParaRPr lang="bn-IN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97E111-BA3B-4D29-9CD2-04E5DC13F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91" y="1936578"/>
            <a:ext cx="5988617" cy="440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B94733-B7A0-44D6-8B95-9B3523BE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5" y="1600795"/>
            <a:ext cx="8653669" cy="49614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5AFCFF-CD83-4F72-AAA8-23AF6721BA80}"/>
              </a:ext>
            </a:extLst>
          </p:cNvPr>
          <p:cNvSpPr txBox="1"/>
          <p:nvPr/>
        </p:nvSpPr>
        <p:spPr>
          <a:xfrm>
            <a:off x="1649895" y="400466"/>
            <a:ext cx="8653669" cy="1200329"/>
          </a:xfrm>
          <a:prstGeom prst="rect">
            <a:avLst/>
          </a:prstGeom>
          <a:solidFill>
            <a:srgbClr val="D6CF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0E133C-CDA0-4263-8EDC-548595D2214B}"/>
              </a:ext>
            </a:extLst>
          </p:cNvPr>
          <p:cNvSpPr txBox="1"/>
          <p:nvPr/>
        </p:nvSpPr>
        <p:spPr>
          <a:xfrm>
            <a:off x="4398642" y="340073"/>
            <a:ext cx="28416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16F98-EE54-4B0E-A5C5-81DDFC1E1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80" y="640086"/>
            <a:ext cx="1665614" cy="20820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65F191-5A6C-4726-8EEA-CD7633916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65" y="2237907"/>
            <a:ext cx="4965691" cy="1943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E7124C-D92B-46BA-AE70-B282C7424BA6}"/>
              </a:ext>
            </a:extLst>
          </p:cNvPr>
          <p:cNvSpPr txBox="1"/>
          <p:nvPr/>
        </p:nvSpPr>
        <p:spPr>
          <a:xfrm>
            <a:off x="3217826" y="4879410"/>
            <a:ext cx="5613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 হেলাল উদ্দিন বালিকা উচ্চ বিদ্যালয়</a:t>
            </a: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তারাকান্দা, ময়মনসিংহ।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26A02-3368-4228-A7AC-FF481ABEA2F2}"/>
              </a:ext>
            </a:extLst>
          </p:cNvPr>
          <p:cNvSpPr txBox="1"/>
          <p:nvPr/>
        </p:nvSpPr>
        <p:spPr>
          <a:xfrm>
            <a:off x="8625984" y="3179726"/>
            <a:ext cx="2373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দশম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২য়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6FF921-E400-4042-BE8E-33440CA367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36" y="499968"/>
            <a:ext cx="1963616" cy="25477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DF5B35-4571-46AA-ADC6-6638BAFEBE95}"/>
              </a:ext>
            </a:extLst>
          </p:cNvPr>
          <p:cNvSpPr txBox="1"/>
          <p:nvPr/>
        </p:nvSpPr>
        <p:spPr>
          <a:xfrm>
            <a:off x="896080" y="3151598"/>
            <a:ext cx="2373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শাহিনা খাতুন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72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78FF96-2B86-450F-AD44-23B6EB10247C}"/>
              </a:ext>
            </a:extLst>
          </p:cNvPr>
          <p:cNvSpPr txBox="1"/>
          <p:nvPr/>
        </p:nvSpPr>
        <p:spPr>
          <a:xfrm>
            <a:off x="457199" y="337044"/>
            <a:ext cx="1123784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বাক্যগুলো দ্বারা কী বুঝানো হয়েছে?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996D-17CA-48ED-A1B5-90A599E3D73E}"/>
              </a:ext>
            </a:extLst>
          </p:cNvPr>
          <p:cNvSpPr txBox="1"/>
          <p:nvPr/>
        </p:nvSpPr>
        <p:spPr>
          <a:xfrm>
            <a:off x="457199" y="1525471"/>
            <a:ext cx="112378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১.ক্ষমা কর মোর অপরাধ।</a:t>
            </a:r>
          </a:p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২.এক্ষুনি বেরিয়ে যাও।</a:t>
            </a:r>
          </a:p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৩.বেঁচে থাকো, বাবা।</a:t>
            </a: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985C226-2137-4095-AFCB-9D8A64256E00}"/>
              </a:ext>
            </a:extLst>
          </p:cNvPr>
          <p:cNvSpPr/>
          <p:nvPr/>
        </p:nvSpPr>
        <p:spPr>
          <a:xfrm>
            <a:off x="6139070" y="2668585"/>
            <a:ext cx="1099930" cy="316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F46A173-50D3-4258-80BF-939370164B3D}"/>
              </a:ext>
            </a:extLst>
          </p:cNvPr>
          <p:cNvSpPr/>
          <p:nvPr/>
        </p:nvSpPr>
        <p:spPr>
          <a:xfrm>
            <a:off x="6076122" y="3462664"/>
            <a:ext cx="1099930" cy="316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43B5CB9-87A6-4129-AD33-BFB1C7D7D829}"/>
              </a:ext>
            </a:extLst>
          </p:cNvPr>
          <p:cNvSpPr/>
          <p:nvPr/>
        </p:nvSpPr>
        <p:spPr>
          <a:xfrm>
            <a:off x="5837583" y="4309760"/>
            <a:ext cx="1099930" cy="316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946CC-02E3-49D6-9979-A9B4537D5A79}"/>
              </a:ext>
            </a:extLst>
          </p:cNvPr>
          <p:cNvSpPr txBox="1"/>
          <p:nvPr/>
        </p:nvSpPr>
        <p:spPr>
          <a:xfrm>
            <a:off x="7414591" y="2448973"/>
            <a:ext cx="21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FCD81-FBAD-447D-9726-2C1F192C6073}"/>
              </a:ext>
            </a:extLst>
          </p:cNvPr>
          <p:cNvSpPr txBox="1"/>
          <p:nvPr/>
        </p:nvSpPr>
        <p:spPr>
          <a:xfrm>
            <a:off x="7414591" y="3317901"/>
            <a:ext cx="1775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3F592-F739-4A9F-B2E5-86380947EA09}"/>
              </a:ext>
            </a:extLst>
          </p:cNvPr>
          <p:cNvSpPr txBox="1"/>
          <p:nvPr/>
        </p:nvSpPr>
        <p:spPr>
          <a:xfrm>
            <a:off x="7176052" y="4064628"/>
            <a:ext cx="2875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আশীর্বাদ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99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047D7-87B9-4539-A4A5-45AA63D665C6}"/>
              </a:ext>
            </a:extLst>
          </p:cNvPr>
          <p:cNvSpPr txBox="1"/>
          <p:nvPr/>
        </p:nvSpPr>
        <p:spPr>
          <a:xfrm>
            <a:off x="483705" y="513521"/>
            <a:ext cx="11224590" cy="580445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6D97A-189F-4CF0-B5E6-5DD058E31029}"/>
              </a:ext>
            </a:extLst>
          </p:cNvPr>
          <p:cNvSpPr txBox="1"/>
          <p:nvPr/>
        </p:nvSpPr>
        <p:spPr>
          <a:xfrm>
            <a:off x="1172817" y="1012953"/>
            <a:ext cx="9846365" cy="48320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bn-IN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আদেশ, অনুরোধ, অনুমতি, প্রার্থনা, অনুনয়, উপদেশ, আশীর্বাদ, অভিশাপ, আমন্ত্রণ ইত্যাদি যাবতীয় মনোভাব প্রকাশ করে।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1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63133F-3EAF-4BE5-AE40-731DE3C59254}"/>
              </a:ext>
            </a:extLst>
          </p:cNvPr>
          <p:cNvSpPr txBox="1"/>
          <p:nvPr/>
        </p:nvSpPr>
        <p:spPr>
          <a:xfrm>
            <a:off x="483704" y="414134"/>
            <a:ext cx="11224589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14138-8224-4227-9B12-A2FC551C201A}"/>
              </a:ext>
            </a:extLst>
          </p:cNvPr>
          <p:cNvSpPr txBox="1"/>
          <p:nvPr/>
        </p:nvSpPr>
        <p:spPr>
          <a:xfrm>
            <a:off x="483704" y="1429797"/>
            <a:ext cx="11224590" cy="4832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১.বাংলা অনুজ্ঞা কী তা বলতে পারবে।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২. কোন কোন অর্থে অনুজ্ঞা পদের ব্যবহার হয় তা বলতে পারবে।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৩.বর্তমান ও ভবিষ্যৎ কালের অনুজ্ঞার বিভক্তিসমূহ বলতে পারবে।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29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331345" y="1815749"/>
            <a:ext cx="2161310" cy="83127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31345" y="3311180"/>
            <a:ext cx="2161310" cy="950025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31345" y="5214118"/>
            <a:ext cx="2161310" cy="1016000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22A665-B6F1-4116-9081-2BB374255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96" y="3292473"/>
            <a:ext cx="2688121" cy="15139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FB2250-2330-4E39-8C7F-83EFC79EB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82" y="5023503"/>
            <a:ext cx="2658147" cy="13972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E329FD-E5E8-4D09-B16D-62CB7E55B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96" y="1454374"/>
            <a:ext cx="2688120" cy="1620983"/>
          </a:xfrm>
          <a:prstGeom prst="rect">
            <a:avLst/>
          </a:prstGeom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2F068476-4706-488E-9E4C-0EADBF1130DA}"/>
              </a:ext>
            </a:extLst>
          </p:cNvPr>
          <p:cNvSpPr/>
          <p:nvPr/>
        </p:nvSpPr>
        <p:spPr>
          <a:xfrm>
            <a:off x="2738370" y="437266"/>
            <a:ext cx="4067868" cy="64353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দেখে নেই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4F21B3C2-5C50-4D86-A87F-1FF94A9D5C54}"/>
              </a:ext>
            </a:extLst>
          </p:cNvPr>
          <p:cNvSpPr/>
          <p:nvPr/>
        </p:nvSpPr>
        <p:spPr>
          <a:xfrm>
            <a:off x="5671930" y="1815748"/>
            <a:ext cx="887896" cy="6435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CB8A6BA1-A385-4EDA-B7C3-220C8FCD9B00}"/>
              </a:ext>
            </a:extLst>
          </p:cNvPr>
          <p:cNvSpPr/>
          <p:nvPr/>
        </p:nvSpPr>
        <p:spPr>
          <a:xfrm>
            <a:off x="5671930" y="3700323"/>
            <a:ext cx="887896" cy="6982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4B50123C-78C7-47E9-82FE-845356091F3F}"/>
              </a:ext>
            </a:extLst>
          </p:cNvPr>
          <p:cNvSpPr/>
          <p:nvPr/>
        </p:nvSpPr>
        <p:spPr>
          <a:xfrm>
            <a:off x="5603383" y="5400350"/>
            <a:ext cx="956443" cy="6435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FAA17-5638-4618-BAE2-1F6A43C25511}"/>
              </a:ext>
            </a:extLst>
          </p:cNvPr>
          <p:cNvSpPr txBox="1"/>
          <p:nvPr/>
        </p:nvSpPr>
        <p:spPr>
          <a:xfrm>
            <a:off x="7103166" y="1809620"/>
            <a:ext cx="292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অংকটা বুঝিয়ে দাও।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D0BBF-49D1-4863-A065-E7D5BCB42D20}"/>
              </a:ext>
            </a:extLst>
          </p:cNvPr>
          <p:cNvSpPr txBox="1"/>
          <p:nvPr/>
        </p:nvSpPr>
        <p:spPr>
          <a:xfrm>
            <a:off x="7103166" y="3773841"/>
            <a:ext cx="3339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ক্ষমা কর মোর অপরাধ।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F2A78-D5E9-4B21-B80D-37818000A506}"/>
              </a:ext>
            </a:extLst>
          </p:cNvPr>
          <p:cNvSpPr txBox="1"/>
          <p:nvPr/>
        </p:nvSpPr>
        <p:spPr>
          <a:xfrm>
            <a:off x="7215809" y="5459110"/>
            <a:ext cx="3114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হলে  ওষুধ খাবে।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4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16" grpId="0" animBg="1"/>
      <p:bldP spid="2" grpId="0" animBg="1"/>
      <p:bldP spid="3" grpId="0" animBg="1"/>
      <p:bldP spid="5" grpId="0" animBg="1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424" y="1530827"/>
            <a:ext cx="11701154" cy="44591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আদেশ, অনুরোধ, অনুমতি, প্রার্থনা, অনুনয় প্রভৃতি অর্থে </a:t>
            </a: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এবং ভবিষ্যৎ কালে মধ্যম পুরুষে ক্রিয়াপদের </a:t>
            </a: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যেরূপ হয় তাই অনুজ্ঞা পদ।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05642" y="224443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C3200-92AE-47F2-97F6-169DB80B5762}"/>
              </a:ext>
            </a:extLst>
          </p:cNvPr>
          <p:cNvSpPr txBox="1"/>
          <p:nvPr/>
        </p:nvSpPr>
        <p:spPr>
          <a:xfrm>
            <a:off x="245422" y="343319"/>
            <a:ext cx="11701155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নুজ্ঞা পদ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7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8491" y="1604289"/>
            <a:ext cx="11067802" cy="47501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 পুরুষের তুচ্ছার্থক বা ঘনিষ্ঠার্থক সর্বনামের অনুজ্ঞায়</a:t>
            </a:r>
          </a:p>
          <a:p>
            <a:pPr algn="just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 কোনো বিভক্তি যোগ হয় না।মূল ধাতুটিই ক্রিয়াপদ </a:t>
            </a: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রূপে ব্যবহৃত হয়।যেমন-মধ্যম পুরুষ তুচ্ছর্থক-তুই,তোরা।</a:t>
            </a:r>
          </a:p>
          <a:p>
            <a:pPr algn="just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অনুরোধ,আদেশ বা এইরূপ অর্থে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সম্ভ্রমাত্নক মধ্যম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আপনি বা আপনারা।সাধারণ মধ্যম পুরুষ-তুমি বা তোমরা।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91E3E9-C2FA-4090-97F6-801E98B0C1FA}"/>
              </a:ext>
            </a:extLst>
          </p:cNvPr>
          <p:cNvSpPr txBox="1"/>
          <p:nvPr/>
        </p:nvSpPr>
        <p:spPr>
          <a:xfrm>
            <a:off x="3739522" y="286976"/>
            <a:ext cx="450573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অনুজ্ঞা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5C0772-29DE-4F92-9AF7-A7D3FCF6879F}"/>
              </a:ext>
            </a:extLst>
          </p:cNvPr>
          <p:cNvSpPr/>
          <p:nvPr/>
        </p:nvSpPr>
        <p:spPr>
          <a:xfrm>
            <a:off x="4638260" y="1866806"/>
            <a:ext cx="1815548" cy="5698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নং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66358" y="487167"/>
            <a:ext cx="3136807" cy="8910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364" y="1855303"/>
            <a:ext cx="10575235" cy="46382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 রীতিতে মধ্যম পুরুষের অনুজ্ঞায় ক্রিয়ার সঙ্গে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‘হ’যোগ করার নিয়ম ছিল বর্তমানে এই ‘হ’ অ,এবংও তে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হয়েছে।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</a:p>
          <a:p>
            <a:pPr algn="ctr"/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‘করহ’-কর।</a:t>
            </a:r>
          </a:p>
          <a:p>
            <a:pPr algn="ctr"/>
            <a:r>
              <a:rPr lang="bn-BD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‘দেহ’-দাও।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8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1387</TotalTime>
  <Words>672</Words>
  <Application>Microsoft Office PowerPoint</Application>
  <PresentationFormat>Widescreen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Century Gothic</vt:lpstr>
      <vt:lpstr>Garamond</vt:lpstr>
      <vt:lpstr>NikoshBAN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hp</cp:lastModifiedBy>
  <cp:revision>173</cp:revision>
  <dcterms:created xsi:type="dcterms:W3CDTF">2019-07-30T14:21:54Z</dcterms:created>
  <dcterms:modified xsi:type="dcterms:W3CDTF">2019-11-07T20:10:47Z</dcterms:modified>
</cp:coreProperties>
</file>