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8"/>
  </p:notesMasterIdLst>
  <p:sldIdLst>
    <p:sldId id="275" r:id="rId2"/>
    <p:sldId id="273" r:id="rId3"/>
    <p:sldId id="278" r:id="rId4"/>
    <p:sldId id="259" r:id="rId5"/>
    <p:sldId id="279" r:id="rId6"/>
    <p:sldId id="261" r:id="rId7"/>
    <p:sldId id="260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3FF"/>
    <a:srgbClr val="FF9933"/>
    <a:srgbClr val="539773"/>
    <a:srgbClr val="8D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29F38-E5E3-412E-A8BC-58F09B61C9D1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E87EDF-A9D9-48F5-B374-1046712B4C80}">
      <dgm:prSet phldrT="[Text]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ধাতু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BD0D6F-D879-4BCF-ACDF-ADA6B1533C19}" type="parTrans" cxnId="{CF476139-28D0-4BA2-AA3B-9BB753FB6E71}">
      <dgm:prSet/>
      <dgm:spPr/>
      <dgm:t>
        <a:bodyPr/>
        <a:lstStyle/>
        <a:p>
          <a:endParaRPr lang="en-US"/>
        </a:p>
      </dgm:t>
    </dgm:pt>
    <dgm:pt modelId="{B9B1A794-FAB8-4A87-9E4B-6E09CB75338E}" type="sibTrans" cxnId="{CF476139-28D0-4BA2-AA3B-9BB753FB6E71}">
      <dgm:prSet/>
      <dgm:spPr/>
      <dgm:t>
        <a:bodyPr/>
        <a:lstStyle/>
        <a:p>
          <a:endParaRPr lang="en-US"/>
        </a:p>
      </dgm:t>
    </dgm:pt>
    <dgm:pt modelId="{6FE901AA-DCE1-4789-9844-2FF632FEB20D}">
      <dgm:prSet phldrT="[Text]"/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মৌলিক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1B1EE3B-BF19-4929-A526-49DDE976C10B}" type="parTrans" cxnId="{B36C58A2-044F-4A7D-B764-3681DC80DAE1}">
      <dgm:prSet/>
      <dgm:spPr/>
      <dgm:t>
        <a:bodyPr/>
        <a:lstStyle/>
        <a:p>
          <a:endParaRPr lang="en-US"/>
        </a:p>
      </dgm:t>
    </dgm:pt>
    <dgm:pt modelId="{5E9FAD4B-2B4C-462A-A6AC-F6B8CB60C615}" type="sibTrans" cxnId="{B36C58A2-044F-4A7D-B764-3681DC80DAE1}">
      <dgm:prSet/>
      <dgm:spPr/>
      <dgm:t>
        <a:bodyPr/>
        <a:lstStyle/>
        <a:p>
          <a:endParaRPr lang="en-US"/>
        </a:p>
      </dgm:t>
    </dgm:pt>
    <dgm:pt modelId="{4BAE2629-41DB-45EB-9FE6-538271AF06BD}">
      <dgm:prSet phldrT="[Text]"/>
      <dgm:spPr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যৌগিক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07ED0A8-5DAC-4EE7-94A0-9D422720C517}" type="parTrans" cxnId="{A92AA784-6EFF-4D99-A03B-F30A1BDDBD0E}">
      <dgm:prSet/>
      <dgm:spPr/>
      <dgm:t>
        <a:bodyPr/>
        <a:lstStyle/>
        <a:p>
          <a:endParaRPr lang="en-US"/>
        </a:p>
      </dgm:t>
    </dgm:pt>
    <dgm:pt modelId="{209E5CF9-DDF4-4E0B-BC1D-9C51300CFAFC}" type="sibTrans" cxnId="{A92AA784-6EFF-4D99-A03B-F30A1BDDBD0E}">
      <dgm:prSet/>
      <dgm:spPr/>
      <dgm:t>
        <a:bodyPr/>
        <a:lstStyle/>
        <a:p>
          <a:endParaRPr lang="en-US"/>
        </a:p>
      </dgm:t>
    </dgm:pt>
    <dgm:pt modelId="{99DEF234-C820-4AC9-8ADB-6D3056ADD726}">
      <dgm:prSet phldrT="[Text]"/>
      <dgm:spPr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সাধিত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FFC13A-BB07-45BA-89F9-289BBB94E12E}" type="parTrans" cxnId="{DD1D2DD7-6A0F-4D54-AD8E-5A2EA3E1A6C1}">
      <dgm:prSet/>
      <dgm:spPr/>
      <dgm:t>
        <a:bodyPr/>
        <a:lstStyle/>
        <a:p>
          <a:endParaRPr lang="en-US"/>
        </a:p>
      </dgm:t>
    </dgm:pt>
    <dgm:pt modelId="{D1A189FC-A3FE-4469-BC56-F42D8A5E1D98}" type="sibTrans" cxnId="{DD1D2DD7-6A0F-4D54-AD8E-5A2EA3E1A6C1}">
      <dgm:prSet/>
      <dgm:spPr/>
      <dgm:t>
        <a:bodyPr/>
        <a:lstStyle/>
        <a:p>
          <a:endParaRPr lang="en-US"/>
        </a:p>
      </dgm:t>
    </dgm:pt>
    <dgm:pt modelId="{F30DD5CD-050B-4E72-BC73-93EEA32113A0}" type="pres">
      <dgm:prSet presAssocID="{C1129F38-E5E3-412E-A8BC-58F09B61C9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F51A60-D093-4D0B-9E4A-FB6488FC6E6B}" type="pres">
      <dgm:prSet presAssocID="{3EE87EDF-A9D9-48F5-B374-1046712B4C80}" presName="centerShape" presStyleLbl="node0" presStyleIdx="0" presStyleCnt="1" custAng="0" custScaleX="73403" custScaleY="78910" custLinFactNeighborX="7138" custLinFactNeighborY="3017"/>
      <dgm:spPr/>
    </dgm:pt>
    <dgm:pt modelId="{91C7BB86-9AE8-4942-810F-7345BF08CC77}" type="pres">
      <dgm:prSet presAssocID="{91B1EE3B-BF19-4929-A526-49DDE976C10B}" presName="Name9" presStyleLbl="parChTrans1D2" presStyleIdx="0" presStyleCnt="3"/>
      <dgm:spPr/>
    </dgm:pt>
    <dgm:pt modelId="{7578DEA0-BB6D-4129-8B46-684D158F1FA2}" type="pres">
      <dgm:prSet presAssocID="{91B1EE3B-BF19-4929-A526-49DDE976C10B}" presName="connTx" presStyleLbl="parChTrans1D2" presStyleIdx="0" presStyleCnt="3"/>
      <dgm:spPr/>
    </dgm:pt>
    <dgm:pt modelId="{8E8B85D5-CEC9-46EC-BE2C-001ABAFA53BC}" type="pres">
      <dgm:prSet presAssocID="{6FE901AA-DCE1-4789-9844-2FF632FEB20D}" presName="node" presStyleLbl="node1" presStyleIdx="0" presStyleCnt="3" custScaleX="69238" custScaleY="69333" custRadScaleRad="61583" custRadScaleInc="14556">
        <dgm:presLayoutVars>
          <dgm:bulletEnabled val="1"/>
        </dgm:presLayoutVars>
      </dgm:prSet>
      <dgm:spPr/>
    </dgm:pt>
    <dgm:pt modelId="{4FD8856E-5D5B-4D52-9274-2CFDADE48C42}" type="pres">
      <dgm:prSet presAssocID="{607ED0A8-5DAC-4EE7-94A0-9D422720C517}" presName="Name9" presStyleLbl="parChTrans1D2" presStyleIdx="1" presStyleCnt="3"/>
      <dgm:spPr/>
    </dgm:pt>
    <dgm:pt modelId="{73A83D7C-9443-4315-9FDD-0E22F0799ABC}" type="pres">
      <dgm:prSet presAssocID="{607ED0A8-5DAC-4EE7-94A0-9D422720C517}" presName="connTx" presStyleLbl="parChTrans1D2" presStyleIdx="1" presStyleCnt="3"/>
      <dgm:spPr/>
    </dgm:pt>
    <dgm:pt modelId="{02DF1C97-4B82-4CDC-997A-67F7125FCB18}" type="pres">
      <dgm:prSet presAssocID="{4BAE2629-41DB-45EB-9FE6-538271AF06BD}" presName="node" presStyleLbl="node1" presStyleIdx="1" presStyleCnt="3" custScaleX="69739" custScaleY="69122" custRadScaleRad="91154" custRadScaleInc="11804">
        <dgm:presLayoutVars>
          <dgm:bulletEnabled val="1"/>
        </dgm:presLayoutVars>
      </dgm:prSet>
      <dgm:spPr/>
    </dgm:pt>
    <dgm:pt modelId="{62DFBAEC-F671-4279-818C-18E69FA515DF}" type="pres">
      <dgm:prSet presAssocID="{63FFC13A-BB07-45BA-89F9-289BBB94E12E}" presName="Name9" presStyleLbl="parChTrans1D2" presStyleIdx="2" presStyleCnt="3"/>
      <dgm:spPr/>
    </dgm:pt>
    <dgm:pt modelId="{46692EAA-E45F-4807-BCE6-0B932FF7C117}" type="pres">
      <dgm:prSet presAssocID="{63FFC13A-BB07-45BA-89F9-289BBB94E12E}" presName="connTx" presStyleLbl="parChTrans1D2" presStyleIdx="2" presStyleCnt="3"/>
      <dgm:spPr/>
    </dgm:pt>
    <dgm:pt modelId="{77ACAEBF-ED74-4469-A94D-ED439589EABB}" type="pres">
      <dgm:prSet presAssocID="{99DEF234-C820-4AC9-8ADB-6D3056ADD726}" presName="node" presStyleLbl="node1" presStyleIdx="2" presStyleCnt="3" custScaleX="72991" custScaleY="70638" custRadScaleRad="70390" custRadScaleInc="-37728">
        <dgm:presLayoutVars>
          <dgm:bulletEnabled val="1"/>
        </dgm:presLayoutVars>
      </dgm:prSet>
      <dgm:spPr/>
    </dgm:pt>
  </dgm:ptLst>
  <dgm:cxnLst>
    <dgm:cxn modelId="{CF476139-28D0-4BA2-AA3B-9BB753FB6E71}" srcId="{C1129F38-E5E3-412E-A8BC-58F09B61C9D1}" destId="{3EE87EDF-A9D9-48F5-B374-1046712B4C80}" srcOrd="0" destOrd="0" parTransId="{6BBD0D6F-D879-4BCF-ACDF-ADA6B1533C19}" sibTransId="{B9B1A794-FAB8-4A87-9E4B-6E09CB75338E}"/>
    <dgm:cxn modelId="{43EE7B79-D4E7-4E76-B795-4DA4B17AA5D3}" type="presOf" srcId="{4BAE2629-41DB-45EB-9FE6-538271AF06BD}" destId="{02DF1C97-4B82-4CDC-997A-67F7125FCB18}" srcOrd="0" destOrd="0" presId="urn:microsoft.com/office/officeart/2005/8/layout/radial1"/>
    <dgm:cxn modelId="{FC0E077A-E4DE-468F-86A9-F89ACD02F2FB}" type="presOf" srcId="{607ED0A8-5DAC-4EE7-94A0-9D422720C517}" destId="{4FD8856E-5D5B-4D52-9274-2CFDADE48C42}" srcOrd="0" destOrd="0" presId="urn:microsoft.com/office/officeart/2005/8/layout/radial1"/>
    <dgm:cxn modelId="{A92AA784-6EFF-4D99-A03B-F30A1BDDBD0E}" srcId="{3EE87EDF-A9D9-48F5-B374-1046712B4C80}" destId="{4BAE2629-41DB-45EB-9FE6-538271AF06BD}" srcOrd="1" destOrd="0" parTransId="{607ED0A8-5DAC-4EE7-94A0-9D422720C517}" sibTransId="{209E5CF9-DDF4-4E0B-BC1D-9C51300CFAFC}"/>
    <dgm:cxn modelId="{ABE1758A-1CD7-417D-B8EA-F5D3E94DFE7A}" type="presOf" srcId="{63FFC13A-BB07-45BA-89F9-289BBB94E12E}" destId="{46692EAA-E45F-4807-BCE6-0B932FF7C117}" srcOrd="1" destOrd="0" presId="urn:microsoft.com/office/officeart/2005/8/layout/radial1"/>
    <dgm:cxn modelId="{9C517590-9FD3-4C5F-A42D-804A51A745F2}" type="presOf" srcId="{63FFC13A-BB07-45BA-89F9-289BBB94E12E}" destId="{62DFBAEC-F671-4279-818C-18E69FA515DF}" srcOrd="0" destOrd="0" presId="urn:microsoft.com/office/officeart/2005/8/layout/radial1"/>
    <dgm:cxn modelId="{178FAE95-77C2-4359-B8F2-09C853473262}" type="presOf" srcId="{607ED0A8-5DAC-4EE7-94A0-9D422720C517}" destId="{73A83D7C-9443-4315-9FDD-0E22F0799ABC}" srcOrd="1" destOrd="0" presId="urn:microsoft.com/office/officeart/2005/8/layout/radial1"/>
    <dgm:cxn modelId="{15A3D496-E2FD-4B0A-81BD-376F62B80CBC}" type="presOf" srcId="{3EE87EDF-A9D9-48F5-B374-1046712B4C80}" destId="{2DF51A60-D093-4D0B-9E4A-FB6488FC6E6B}" srcOrd="0" destOrd="0" presId="urn:microsoft.com/office/officeart/2005/8/layout/radial1"/>
    <dgm:cxn modelId="{B36C58A2-044F-4A7D-B764-3681DC80DAE1}" srcId="{3EE87EDF-A9D9-48F5-B374-1046712B4C80}" destId="{6FE901AA-DCE1-4789-9844-2FF632FEB20D}" srcOrd="0" destOrd="0" parTransId="{91B1EE3B-BF19-4929-A526-49DDE976C10B}" sibTransId="{5E9FAD4B-2B4C-462A-A6AC-F6B8CB60C615}"/>
    <dgm:cxn modelId="{DD3A68AB-8BFD-45F9-8682-87E5D4D71630}" type="presOf" srcId="{91B1EE3B-BF19-4929-A526-49DDE976C10B}" destId="{7578DEA0-BB6D-4129-8B46-684D158F1FA2}" srcOrd="1" destOrd="0" presId="urn:microsoft.com/office/officeart/2005/8/layout/radial1"/>
    <dgm:cxn modelId="{4A9177CB-CEC9-4E6F-8F78-63599ED587FA}" type="presOf" srcId="{99DEF234-C820-4AC9-8ADB-6D3056ADD726}" destId="{77ACAEBF-ED74-4469-A94D-ED439589EABB}" srcOrd="0" destOrd="0" presId="urn:microsoft.com/office/officeart/2005/8/layout/radial1"/>
    <dgm:cxn modelId="{3FCAB9CE-2C17-44A4-90B6-96C3E9F8211C}" type="presOf" srcId="{6FE901AA-DCE1-4789-9844-2FF632FEB20D}" destId="{8E8B85D5-CEC9-46EC-BE2C-001ABAFA53BC}" srcOrd="0" destOrd="0" presId="urn:microsoft.com/office/officeart/2005/8/layout/radial1"/>
    <dgm:cxn modelId="{DD1D2DD7-6A0F-4D54-AD8E-5A2EA3E1A6C1}" srcId="{3EE87EDF-A9D9-48F5-B374-1046712B4C80}" destId="{99DEF234-C820-4AC9-8ADB-6D3056ADD726}" srcOrd="2" destOrd="0" parTransId="{63FFC13A-BB07-45BA-89F9-289BBB94E12E}" sibTransId="{D1A189FC-A3FE-4469-BC56-F42D8A5E1D98}"/>
    <dgm:cxn modelId="{3A425EDD-5FD1-4749-8654-9739F6F3C012}" type="presOf" srcId="{91B1EE3B-BF19-4929-A526-49DDE976C10B}" destId="{91C7BB86-9AE8-4942-810F-7345BF08CC77}" srcOrd="0" destOrd="0" presId="urn:microsoft.com/office/officeart/2005/8/layout/radial1"/>
    <dgm:cxn modelId="{A070ECF4-D4BA-4512-BFB9-A423357E84B3}" type="presOf" srcId="{C1129F38-E5E3-412E-A8BC-58F09B61C9D1}" destId="{F30DD5CD-050B-4E72-BC73-93EEA32113A0}" srcOrd="0" destOrd="0" presId="urn:microsoft.com/office/officeart/2005/8/layout/radial1"/>
    <dgm:cxn modelId="{3D00C8BD-29D8-4E14-B4CF-A75AF961E6BC}" type="presParOf" srcId="{F30DD5CD-050B-4E72-BC73-93EEA32113A0}" destId="{2DF51A60-D093-4D0B-9E4A-FB6488FC6E6B}" srcOrd="0" destOrd="0" presId="urn:microsoft.com/office/officeart/2005/8/layout/radial1"/>
    <dgm:cxn modelId="{6AD8D3B4-3B4D-4D71-9E39-1137EB1D896F}" type="presParOf" srcId="{F30DD5CD-050B-4E72-BC73-93EEA32113A0}" destId="{91C7BB86-9AE8-4942-810F-7345BF08CC77}" srcOrd="1" destOrd="0" presId="urn:microsoft.com/office/officeart/2005/8/layout/radial1"/>
    <dgm:cxn modelId="{8F727697-4174-4A44-8CF4-E9232FDE5E09}" type="presParOf" srcId="{91C7BB86-9AE8-4942-810F-7345BF08CC77}" destId="{7578DEA0-BB6D-4129-8B46-684D158F1FA2}" srcOrd="0" destOrd="0" presId="urn:microsoft.com/office/officeart/2005/8/layout/radial1"/>
    <dgm:cxn modelId="{BD8E5AE2-5AB9-4D66-9277-71326B6E473D}" type="presParOf" srcId="{F30DD5CD-050B-4E72-BC73-93EEA32113A0}" destId="{8E8B85D5-CEC9-46EC-BE2C-001ABAFA53BC}" srcOrd="2" destOrd="0" presId="urn:microsoft.com/office/officeart/2005/8/layout/radial1"/>
    <dgm:cxn modelId="{5901ECF6-888A-4178-93F9-7974BFCC8D05}" type="presParOf" srcId="{F30DD5CD-050B-4E72-BC73-93EEA32113A0}" destId="{4FD8856E-5D5B-4D52-9274-2CFDADE48C42}" srcOrd="3" destOrd="0" presId="urn:microsoft.com/office/officeart/2005/8/layout/radial1"/>
    <dgm:cxn modelId="{6206B316-2C96-4BCA-9757-BE35EEBDB4C0}" type="presParOf" srcId="{4FD8856E-5D5B-4D52-9274-2CFDADE48C42}" destId="{73A83D7C-9443-4315-9FDD-0E22F0799ABC}" srcOrd="0" destOrd="0" presId="urn:microsoft.com/office/officeart/2005/8/layout/radial1"/>
    <dgm:cxn modelId="{8C9A0BDA-001E-4210-B146-37009F8C80FE}" type="presParOf" srcId="{F30DD5CD-050B-4E72-BC73-93EEA32113A0}" destId="{02DF1C97-4B82-4CDC-997A-67F7125FCB18}" srcOrd="4" destOrd="0" presId="urn:microsoft.com/office/officeart/2005/8/layout/radial1"/>
    <dgm:cxn modelId="{FD708830-1487-4C71-84DC-EE69C096AC60}" type="presParOf" srcId="{F30DD5CD-050B-4E72-BC73-93EEA32113A0}" destId="{62DFBAEC-F671-4279-818C-18E69FA515DF}" srcOrd="5" destOrd="0" presId="urn:microsoft.com/office/officeart/2005/8/layout/radial1"/>
    <dgm:cxn modelId="{67B19C04-3172-4391-AF97-08F15B29A047}" type="presParOf" srcId="{62DFBAEC-F671-4279-818C-18E69FA515DF}" destId="{46692EAA-E45F-4807-BCE6-0B932FF7C117}" srcOrd="0" destOrd="0" presId="urn:microsoft.com/office/officeart/2005/8/layout/radial1"/>
    <dgm:cxn modelId="{F6606717-F14C-4235-8D27-8AF9F2FDA9DA}" type="presParOf" srcId="{F30DD5CD-050B-4E72-BC73-93EEA32113A0}" destId="{77ACAEBF-ED74-4469-A94D-ED439589EA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51A60-D093-4D0B-9E4A-FB6488FC6E6B}">
      <dsp:nvSpPr>
        <dsp:cNvPr id="0" name=""/>
        <dsp:cNvSpPr/>
      </dsp:nvSpPr>
      <dsp:spPr>
        <a:xfrm>
          <a:off x="4267197" y="2630066"/>
          <a:ext cx="1292560" cy="1389534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latin typeface="NikoshBAN" pitchFamily="2" charset="0"/>
              <a:cs typeface="NikoshBAN" pitchFamily="2" charset="0"/>
            </a:rPr>
            <a:t>ধাতু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4456488" y="2833559"/>
        <a:ext cx="913978" cy="982548"/>
      </dsp:txXfrm>
    </dsp:sp>
    <dsp:sp modelId="{91C7BB86-9AE8-4942-810F-7345BF08CC77}">
      <dsp:nvSpPr>
        <dsp:cNvPr id="0" name=""/>
        <dsp:cNvSpPr/>
      </dsp:nvSpPr>
      <dsp:spPr>
        <a:xfrm rot="15947378">
          <a:off x="4737737" y="2498993"/>
          <a:ext cx="232439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232439" y="173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8146" y="2510514"/>
        <a:ext cx="11621" cy="11621"/>
      </dsp:txXfrm>
    </dsp:sp>
    <dsp:sp modelId="{8E8B85D5-CEC9-46EC-BE2C-001ABAFA53BC}">
      <dsp:nvSpPr>
        <dsp:cNvPr id="0" name=""/>
        <dsp:cNvSpPr/>
      </dsp:nvSpPr>
      <dsp:spPr>
        <a:xfrm>
          <a:off x="4190997" y="1181179"/>
          <a:ext cx="1219218" cy="1220891"/>
        </a:xfrm>
        <a:prstGeom prst="ellipse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মৌলিক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369547" y="1359974"/>
        <a:ext cx="862118" cy="863301"/>
      </dsp:txXfrm>
    </dsp:sp>
    <dsp:sp modelId="{4FD8856E-5D5B-4D52-9274-2CFDADE48C42}">
      <dsp:nvSpPr>
        <dsp:cNvPr id="0" name=""/>
        <dsp:cNvSpPr/>
      </dsp:nvSpPr>
      <dsp:spPr>
        <a:xfrm rot="2396140">
          <a:off x="5368568" y="3885232"/>
          <a:ext cx="469989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469989" y="173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1813" y="3890814"/>
        <a:ext cx="23499" cy="23499"/>
      </dsp:txXfrm>
    </dsp:sp>
    <dsp:sp modelId="{02DF1C97-4B82-4CDC-997A-67F7125FCB18}">
      <dsp:nvSpPr>
        <dsp:cNvPr id="0" name=""/>
        <dsp:cNvSpPr/>
      </dsp:nvSpPr>
      <dsp:spPr>
        <a:xfrm>
          <a:off x="5638809" y="3837534"/>
          <a:ext cx="1228040" cy="1217176"/>
        </a:xfrm>
        <a:prstGeom prst="ellipse">
          <a:avLst/>
        </a:prstGeom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যৌগিক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818651" y="4015785"/>
        <a:ext cx="868356" cy="860674"/>
      </dsp:txXfrm>
    </dsp:sp>
    <dsp:sp modelId="{62DFBAEC-F671-4279-818C-18E69FA515DF}">
      <dsp:nvSpPr>
        <dsp:cNvPr id="0" name=""/>
        <dsp:cNvSpPr/>
      </dsp:nvSpPr>
      <dsp:spPr>
        <a:xfrm rot="8327370">
          <a:off x="4029791" y="3890169"/>
          <a:ext cx="436712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436712" y="173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37229" y="3896583"/>
        <a:ext cx="21835" cy="21835"/>
      </dsp:txXfrm>
    </dsp:sp>
    <dsp:sp modelId="{77ACAEBF-ED74-4469-A94D-ED439589EABB}">
      <dsp:nvSpPr>
        <dsp:cNvPr id="0" name=""/>
        <dsp:cNvSpPr/>
      </dsp:nvSpPr>
      <dsp:spPr>
        <a:xfrm>
          <a:off x="2964716" y="3846732"/>
          <a:ext cx="1285305" cy="1243871"/>
        </a:xfrm>
        <a:prstGeom prst="ellipse">
          <a:avLst/>
        </a:prstGeom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সাধিত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152945" y="4028893"/>
        <a:ext cx="908847" cy="879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0163-68D7-493F-88D1-9D51D8032CBB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52FE-EB40-4B9C-8332-75E76C167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52FE-EB40-4B9C-8332-75E76C1679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72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0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3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9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652F9-23F0-447E-83A0-A80F67A8D38A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</a:t>
            </a:r>
            <a:endParaRPr lang="en-US" sz="4000" dirty="0">
              <a:solidFill>
                <a:srgbClr val="FF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92793-E7F2-48CA-94FE-D5E4D516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707887"/>
            <a:ext cx="7020781" cy="43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1057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 নিচের বাক্যগুলো লক্ষ্য কর</a:t>
            </a:r>
            <a:r>
              <a:rPr lang="bn-IN" sz="3200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53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শিশুটি শীতে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কনকনাচ্ছে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" y="189580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ময়না বই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189" y="95399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আকাশ মাঠে খেলা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166" y="247157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আমরা তাজমহল পরিদর্শন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051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 শিশুকে চাঁদ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06DDD-B5D7-48A8-8AA6-F73A718E2CA4}"/>
              </a:ext>
            </a:extLst>
          </p:cNvPr>
          <p:cNvSpPr txBox="1"/>
          <p:nvPr/>
        </p:nvSpPr>
        <p:spPr>
          <a:xfrm>
            <a:off x="381000" y="371475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পদের মূলকে ধাতু বলে অর্থাৎ ক্রিয়াপদ থেকে ক্রিয়াবিভক্তি বাদ দিলে যা থাকে তাই ধাতু।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955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উপরের বাক্যগুলোর ক্রিয়াপদ বিশ্লেষণ করে ধাতু  চিহ্নিত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89535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 মিলিয়ে নেই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90690"/>
              </p:ext>
            </p:extLst>
          </p:nvPr>
        </p:nvGraphicFramePr>
        <p:xfrm>
          <a:off x="1524000" y="1504950"/>
          <a:ext cx="7543800" cy="3474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2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ক্রিয়াবিভক্তি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7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করবে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কর্‌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ইবে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7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কনকনাচ্ছে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কনকনা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7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পড়ে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পড়্‌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7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পরিদর্শন করলাম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পরিদর্শন কর্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লাম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75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দেখান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0" y="0"/>
            <a:ext cx="1219200" cy="3619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তালিকাটি দেখি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032987"/>
              </p:ext>
            </p:extLst>
          </p:nvPr>
        </p:nvGraphicFramePr>
        <p:xfrm>
          <a:off x="0" y="-95250"/>
          <a:ext cx="9144000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C6470E75-459F-4013-A87A-42C6294A2EBA}"/>
              </a:ext>
            </a:extLst>
          </p:cNvPr>
          <p:cNvSpPr/>
          <p:nvPr/>
        </p:nvSpPr>
        <p:spPr>
          <a:xfrm>
            <a:off x="5652977" y="913715"/>
            <a:ext cx="2819400" cy="1981200"/>
          </a:xfrm>
          <a:prstGeom prst="wedgeRoundRectCallout">
            <a:avLst>
              <a:gd name="adj1" fmla="val -20659"/>
              <a:gd name="adj2" fmla="val 7587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রান্না কর্ ,ভয় পা,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দান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কর্,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ভালো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কর্, লজ্জা পা ইত্যাদি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446BB5A4-DB47-4184-92B2-1EDE44EAD55D}"/>
              </a:ext>
            </a:extLst>
          </p:cNvPr>
          <p:cNvSpPr/>
          <p:nvPr/>
        </p:nvSpPr>
        <p:spPr>
          <a:xfrm>
            <a:off x="685800" y="767055"/>
            <a:ext cx="2652823" cy="1857154"/>
          </a:xfrm>
          <a:prstGeom prst="wedgeRoundRectCallout">
            <a:avLst>
              <a:gd name="adj1" fmla="val 80032"/>
              <a:gd name="adj2" fmla="val 5883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কর্, হ, যা,পড়্,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খা,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কৃ, 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533B2086-86B2-4579-830B-B9F747EF2208}"/>
              </a:ext>
            </a:extLst>
          </p:cNvPr>
          <p:cNvSpPr/>
          <p:nvPr/>
        </p:nvSpPr>
        <p:spPr>
          <a:xfrm>
            <a:off x="381000" y="2955277"/>
            <a:ext cx="2348023" cy="1857154"/>
          </a:xfrm>
          <a:prstGeom prst="wedgeRoundRectCallout">
            <a:avLst>
              <a:gd name="adj1" fmla="val 72128"/>
              <a:gd name="adj2" fmla="val -2164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পড়া, বলা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করা,ঘুমা,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বেতা,কনকনা, ইত্যা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61950"/>
            <a:ext cx="419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প্রকারের ধাতু চিনে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47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8115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মৌলিক ধাতুগুলোকে  বিশ্লেষণ করা যায় না।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6695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নাম শব্দ বা মৌলিক ধাতুর পরে ‘আ’ প্রত্যয় যুক্ত হয়ে সাধিত ধাতু গঠিত হয়।</a:t>
            </a:r>
            <a:endParaRPr lang="en-US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623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 যৌগিক ধাতুগুলো নামশব্দ আর মৌলিক ধাতুর 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সংযোগে গঠিত।  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167887">
            <a:off x="267021" y="493706"/>
            <a:ext cx="195062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61950"/>
            <a:ext cx="43434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প্রশ্নগুলোর সঠিক উত্তরটি খাতায় লেখ: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460" y="100265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 ধাতুর সাথে বিভক্তি যুক্ত হয়ে কী গঠিত হয়?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73355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 কোন ধাতুকে বিশ্লেষণ করা যায় না?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49555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 কোনগুলো যৌগিক ধাতুর উদাহরণ?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25755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৪. দেখা, বলা – এগুলো কোন ধাতুর উদাহরণ?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671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৫. কোন বাক্যে সাধিত ধাতুর ব্যবহার হয়েছে?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35255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পদ  খ) বাক্য  গ) ক্রিয়াপদ  ঘ) শব্দ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11455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মৌলিক  খ) যৌগিক  গ) সাধিত  ঘ) সংযোগমূলক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87655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কাট,দৃশ্  খ) কাটা,লেখা  গ) হাসা,মরা  ঘ) বড় হ, হোঁচট্ খা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56235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মৌলিক  খ) যৌগিক  গ) সাধিত  ঘ) সংযোগমূলক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26895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আমাকে গল্পটি শোনাও।  খ) বাবা বাড়ি এসেছেন  </a:t>
            </a:r>
          </a:p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মাথা ঝিমঝিম করছে  ঘ) মাকে চিঠি লিখব।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F775F-0D69-49BF-ADB2-6D287B2F5B57}"/>
              </a:ext>
            </a:extLst>
          </p:cNvPr>
          <p:cNvSpPr txBox="1"/>
          <p:nvPr/>
        </p:nvSpPr>
        <p:spPr>
          <a:xfrm>
            <a:off x="1295400" y="0"/>
            <a:ext cx="6553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1C9F8-6831-410C-AFEA-83856D26C004}"/>
              </a:ext>
            </a:extLst>
          </p:cNvPr>
          <p:cNvSpPr txBox="1"/>
          <p:nvPr/>
        </p:nvSpPr>
        <p:spPr>
          <a:xfrm>
            <a:off x="103859" y="1581150"/>
            <a:ext cx="4190999" cy="3231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মৌলিক, সাধিত ও যৌগিক ধাতু ব্যবহার করে প্রত্যেকটির পাঁচটি করে বাক্য লিখে 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1334-E026-403A-B938-AF572AC8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81150"/>
            <a:ext cx="4636490" cy="3231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63046-A535-421E-950C-CF4DE64AF015}"/>
              </a:ext>
            </a:extLst>
          </p:cNvPr>
          <p:cNvSpPr txBox="1"/>
          <p:nvPr/>
        </p:nvSpPr>
        <p:spPr>
          <a:xfrm>
            <a:off x="1383310" y="443"/>
            <a:ext cx="6553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7947-A740-41F0-8DDD-E5698B9F86CB}"/>
              </a:ext>
            </a:extLst>
          </p:cNvPr>
          <p:cNvSpPr txBox="1"/>
          <p:nvPr/>
        </p:nvSpPr>
        <p:spPr>
          <a:xfrm>
            <a:off x="191769" y="1581593"/>
            <a:ext cx="4190999" cy="32316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মৌলিক, সাধিত ও যৌগিক ধাতু ব্যবহার করে প্রত্যেকটির পাঁচটি করে বাক্য লিখে 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55D72-7D07-4723-BDF2-1FC49521B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10" y="1581593"/>
            <a:ext cx="4636490" cy="3231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74DF1-8CD0-4E53-951A-6CFC01DFB60F}"/>
              </a:ext>
            </a:extLst>
          </p:cNvPr>
          <p:cNvSpPr txBox="1"/>
          <p:nvPr/>
        </p:nvSpPr>
        <p:spPr>
          <a:xfrm>
            <a:off x="0" y="37657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4B1B-993B-4D4D-AC2B-D02821989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876800" cy="3417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3EB45-72BD-4A7D-861B-4A238BEA81E0}"/>
              </a:ext>
            </a:extLst>
          </p:cNvPr>
          <p:cNvSpPr txBox="1"/>
          <p:nvPr/>
        </p:nvSpPr>
        <p:spPr>
          <a:xfrm>
            <a:off x="0" y="-24366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2D0973-4D74-4EA6-9E0F-A35BA1D1A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0527"/>
            <a:ext cx="4876800" cy="34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CE955-8A7C-41A3-B91C-9C93A0C6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071"/>
            <a:ext cx="1665614" cy="2082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13D9DA-6054-4377-9CC0-88614215446A}"/>
              </a:ext>
            </a:extLst>
          </p:cNvPr>
          <p:cNvSpPr txBox="1"/>
          <p:nvPr/>
        </p:nvSpPr>
        <p:spPr>
          <a:xfrm>
            <a:off x="-609600" y="2547785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29E3B-C5C3-4B53-9EF8-65F26BF48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81" y="1774460"/>
            <a:ext cx="4615857" cy="1807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0E52E-1943-4E7D-B2C4-2A7615C708A4}"/>
              </a:ext>
            </a:extLst>
          </p:cNvPr>
          <p:cNvSpPr txBox="1"/>
          <p:nvPr/>
        </p:nvSpPr>
        <p:spPr>
          <a:xfrm>
            <a:off x="1779558" y="3808388"/>
            <a:ext cx="556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হাজী হেলাল উদ্দিন বালিকা উচ্চ বিদ্যালয়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তারাকান্দা, ময়মনসিংহ।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5BE49-22AB-45CA-8C21-916C9B5B46E2}"/>
              </a:ext>
            </a:extLst>
          </p:cNvPr>
          <p:cNvSpPr txBox="1"/>
          <p:nvPr/>
        </p:nvSpPr>
        <p:spPr>
          <a:xfrm>
            <a:off x="8931606" y="1323080"/>
            <a:ext cx="1702191" cy="181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247AE-8FBF-426E-B617-49FC2E90658E}"/>
              </a:ext>
            </a:extLst>
          </p:cNvPr>
          <p:cNvSpPr txBox="1"/>
          <p:nvPr/>
        </p:nvSpPr>
        <p:spPr>
          <a:xfrm>
            <a:off x="7002605" y="2662613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FEE6DC-D374-44BE-8FCD-CAC683BA1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14" y="0"/>
            <a:ext cx="1963616" cy="2547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602FB0-3C51-466A-BC9F-1BD423D1ECFB}"/>
              </a:ext>
            </a:extLst>
          </p:cNvPr>
          <p:cNvSpPr txBox="1"/>
          <p:nvPr/>
        </p:nvSpPr>
        <p:spPr>
          <a:xfrm>
            <a:off x="3006233" y="390435"/>
            <a:ext cx="28416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7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B443A8-C34B-4BA1-A848-48926B63D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150"/>
            <a:ext cx="579120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1D0D7-05D8-4ADD-9ACF-57021E63CE35}"/>
              </a:ext>
            </a:extLst>
          </p:cNvPr>
          <p:cNvSpPr txBox="1"/>
          <p:nvPr/>
        </p:nvSpPr>
        <p:spPr>
          <a:xfrm>
            <a:off x="228600" y="434346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হানিয়া বই পড়ে।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(পড়্‌+এ)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5C47E-1F9F-4F75-A721-95CBDF01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33" y="57150"/>
            <a:ext cx="5791200" cy="403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4479C-83BA-4EF5-AFDF-E207F8C2B46A}"/>
              </a:ext>
            </a:extLst>
          </p:cNvPr>
          <p:cNvSpPr txBox="1"/>
          <p:nvPr/>
        </p:nvSpPr>
        <p:spPr>
          <a:xfrm>
            <a:off x="228600" y="435055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হানিয়া বই পড়ে।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(পড়্‌+এ)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D1DCE-7AED-4317-9150-4EEF86C3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33" y="64239"/>
            <a:ext cx="5791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423E25-979D-42E9-A687-3D56F33DF8BC}"/>
              </a:ext>
            </a:extLst>
          </p:cNvPr>
          <p:cNvSpPr txBox="1"/>
          <p:nvPr/>
        </p:nvSpPr>
        <p:spPr>
          <a:xfrm>
            <a:off x="2171700" y="1317963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6320A-DFFA-4DDE-B422-96A8EAD3971F}"/>
              </a:ext>
            </a:extLst>
          </p:cNvPr>
          <p:cNvSpPr txBox="1"/>
          <p:nvPr/>
        </p:nvSpPr>
        <p:spPr>
          <a:xfrm>
            <a:off x="1752600" y="2333626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28" y="193364"/>
            <a:ext cx="863032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চিত্রগুলো দেখ এবং বাক্যগুলো লক্ষ্য কর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65F4B-7BD2-4EDF-9D05-1F31FF40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9" y="895350"/>
            <a:ext cx="4340047" cy="3035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596485-9455-436E-8EE1-9792F8ED2877}"/>
              </a:ext>
            </a:extLst>
          </p:cNvPr>
          <p:cNvSpPr txBox="1"/>
          <p:nvPr/>
        </p:nvSpPr>
        <p:spPr>
          <a:xfrm>
            <a:off x="251990" y="4019550"/>
            <a:ext cx="4340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সামিহা নিয়মিত বাড়ির কাজ করে।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395DC-52D7-4F16-9D66-663E75223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13" y="895350"/>
            <a:ext cx="4191000" cy="3022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8A71F-5B23-4786-8E2A-592DCF410EEA}"/>
              </a:ext>
            </a:extLst>
          </p:cNvPr>
          <p:cNvSpPr txBox="1"/>
          <p:nvPr/>
        </p:nvSpPr>
        <p:spPr>
          <a:xfrm>
            <a:off x="4736855" y="4019550"/>
            <a:ext cx="419059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 পাখিটি তার ছানাদের খাওয়াচ্ছে।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4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834" y="4020235"/>
            <a:ext cx="378733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বাবুই পাখি বাসা বুনে।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4952" y="4020235"/>
            <a:ext cx="45572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6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bn-BD" sz="36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দৌড়াচ্ছে।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7C39-31AA-451E-8596-2DF2A3AB6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7" y="615194"/>
            <a:ext cx="4164234" cy="305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8253A-DB98-4814-8717-809F5F46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52" y="615194"/>
            <a:ext cx="4579882" cy="305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FBC53C-225B-4DB1-B52B-02DE540E339D}"/>
              </a:ext>
            </a:extLst>
          </p:cNvPr>
          <p:cNvSpPr txBox="1"/>
          <p:nvPr/>
        </p:nvSpPr>
        <p:spPr>
          <a:xfrm>
            <a:off x="152400" y="104438"/>
            <a:ext cx="883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বাক্যে ক্রিয়াপদগুলো দেখি</a:t>
            </a:r>
            <a:endParaRPr lang="en-US" sz="3600" u="sng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D2B6B-C021-48FA-8102-BE69FAFFA85B}"/>
              </a:ext>
            </a:extLst>
          </p:cNvPr>
          <p:cNvSpPr txBox="1"/>
          <p:nvPr/>
        </p:nvSpPr>
        <p:spPr>
          <a:xfrm>
            <a:off x="838200" y="1046162"/>
            <a:ext cx="525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 নিয়মিত বাড়ির কাজ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57BA8-1C0B-4FA2-8C47-B68BCC1EADEB}"/>
              </a:ext>
            </a:extLst>
          </p:cNvPr>
          <p:cNvSpPr txBox="1"/>
          <p:nvPr/>
        </p:nvSpPr>
        <p:spPr>
          <a:xfrm>
            <a:off x="985092" y="1857230"/>
            <a:ext cx="730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পাখিটি তার ছানাদের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খাওয়াচ্ছে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58FC6-8EB7-4F6F-9D53-BCC28B3BE89D}"/>
              </a:ext>
            </a:extLst>
          </p:cNvPr>
          <p:cNvSpPr txBox="1"/>
          <p:nvPr/>
        </p:nvSpPr>
        <p:spPr>
          <a:xfrm>
            <a:off x="950205" y="249341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বাবুই পাখি বাসা </a:t>
            </a:r>
            <a:r>
              <a:rPr lang="bn-IN" sz="3600" b="1" u="sng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60869F-F578-4438-BF8C-17823F7CA0E9}"/>
              </a:ext>
            </a:extLst>
          </p:cNvPr>
          <p:cNvSpPr txBox="1"/>
          <p:nvPr/>
        </p:nvSpPr>
        <p:spPr>
          <a:xfrm>
            <a:off x="838200" y="30289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দৌড়াচ্ছে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955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 ক্রিয়াপদগুলোকে বিশ্লেষণ করে কী পাই 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895350"/>
          <a:ext cx="6781800" cy="30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4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মূল অংশ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6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কর্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6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খাওয়াচ্ছে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খাওয়া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6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বুনে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বুন্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6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দৌড়াচ্ছে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দৌড়া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24815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ক্রিয়াপদের এই মূল অংশকে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3886200" y="1428750"/>
            <a:ext cx="1371600" cy="2590800"/>
          </a:xfrm>
          <a:prstGeom prst="arc">
            <a:avLst>
              <a:gd name="adj1" fmla="val 16200000"/>
              <a:gd name="adj2" fmla="val 160825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7192"/>
            <a:ext cx="2438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5745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 বিভিন্ন প্রকারের ধাতু চিনতে পারবে।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457200" y="1809750"/>
            <a:ext cx="80772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১. ধাতুর সংজ্ঞা দিতে পারবে।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5855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৩. বিভিন্ন প্রকারের ধাতুর সাহায্যে ক্রিয়াপদ গঠন করতে পারবে।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2802</TotalTime>
  <Words>529</Words>
  <Application>Microsoft Office PowerPoint</Application>
  <PresentationFormat>On-screen Show (16:9)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mehedi</dc:creator>
  <cp:lastModifiedBy>hp</cp:lastModifiedBy>
  <cp:revision>216</cp:revision>
  <dcterms:created xsi:type="dcterms:W3CDTF">2006-08-16T00:00:00Z</dcterms:created>
  <dcterms:modified xsi:type="dcterms:W3CDTF">2019-11-08T14:49:26Z</dcterms:modified>
</cp:coreProperties>
</file>