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ttwrdRh6I8&amp;feature=results_main&amp;playnext=1&amp;list=PL51DA37784DF09FA9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381000"/>
            <a:ext cx="3810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Rose_R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905000"/>
            <a:ext cx="47625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19400" y="762000"/>
            <a:ext cx="2286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3600" dirty="0" smtClean="0">
                <a:solidFill>
                  <a:srgbClr val="FF0000"/>
                </a:solidFill>
              </a:rPr>
              <a:t>মূল্যায়ন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286000"/>
            <a:ext cx="83058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প্রশ্ন-১। দুইটি মৌলের নাম বল		</a:t>
            </a:r>
          </a:p>
          <a:p>
            <a:r>
              <a:rPr lang="bn-BD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সমাধানঃ কপার এবং অক্সিজেন      (</a:t>
            </a:r>
            <a:r>
              <a:rPr lang="bn-BD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আরো অনেক হতে পারে)</a:t>
            </a:r>
          </a:p>
          <a:p>
            <a:endParaRPr lang="bn-BD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bn-BD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প্রশ্ন-২। নিচের কোনটি ভিন্ন ধর্মী?</a:t>
            </a:r>
            <a:r>
              <a:rPr lang="bn-BD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</a:t>
            </a:r>
            <a:endParaRPr lang="bn-BD" sz="32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bn-BD" sz="3200" dirty="0" smtClean="0"/>
              <a:t>(ক)  </a:t>
            </a:r>
            <a:r>
              <a:rPr lang="en-US" sz="3200" dirty="0" smtClean="0">
                <a:solidFill>
                  <a:schemeClr val="tx1"/>
                </a:solidFill>
              </a:rPr>
              <a:t>C</a:t>
            </a:r>
            <a:r>
              <a:rPr lang="bn-BD" sz="3200" dirty="0" smtClean="0"/>
              <a:t>  (খ)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Na</a:t>
            </a:r>
            <a:r>
              <a:rPr lang="bn-BD" sz="3200" dirty="0" smtClean="0"/>
              <a:t>    (গ)  </a:t>
            </a:r>
            <a:r>
              <a:rPr lang="en-US" sz="3200" dirty="0" smtClean="0">
                <a:solidFill>
                  <a:srgbClr val="C00000"/>
                </a:solidFill>
              </a:rPr>
              <a:t>Ca</a:t>
            </a:r>
            <a:r>
              <a:rPr lang="bn-BD" sz="3200" dirty="0" smtClean="0">
                <a:solidFill>
                  <a:srgbClr val="C00000"/>
                </a:solidFill>
              </a:rPr>
              <a:t> </a:t>
            </a:r>
            <a:r>
              <a:rPr lang="bn-BD" sz="3200" dirty="0" smtClean="0"/>
              <a:t> (ঘ)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Cl</a:t>
            </a:r>
            <a:r>
              <a:rPr lang="bn-BD" sz="3200" dirty="0" smtClean="0"/>
              <a:t> </a:t>
            </a:r>
          </a:p>
          <a:p>
            <a:endParaRPr lang="bn-BD" sz="32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bn-BD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সমাধানঃ </a:t>
            </a:r>
            <a:r>
              <a:rPr lang="bn-BD" sz="3200" dirty="0" smtClean="0"/>
              <a:t>(ঘ)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9000" y="1143000"/>
            <a:ext cx="1981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</a:rPr>
              <a:t>বাড়ির কাজ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2971800"/>
            <a:ext cx="541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Ca </a:t>
            </a: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</a:rPr>
              <a:t> প্রতীক এর  দুইটি তাৎপর্য  লিখ 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743200" y="1918243"/>
            <a:ext cx="3344091" cy="3526736"/>
            <a:chOff x="2743200" y="1918243"/>
            <a:chExt cx="3344091" cy="3526736"/>
          </a:xfrm>
        </p:grpSpPr>
        <p:sp>
          <p:nvSpPr>
            <p:cNvPr id="6" name="Rectangle 5"/>
            <p:cNvSpPr/>
            <p:nvPr/>
          </p:nvSpPr>
          <p:spPr>
            <a:xfrm rot="20631510">
              <a:off x="3657600" y="4530579"/>
              <a:ext cx="15240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/>
                <a:t>ধন্যবাদ</a:t>
              </a:r>
              <a:endParaRPr lang="en-US" sz="4000" dirty="0"/>
            </a:p>
          </p:txBody>
        </p:sp>
        <p:pic>
          <p:nvPicPr>
            <p:cNvPr id="4" name="Picture 3" descr="ros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43200" y="1918243"/>
              <a:ext cx="3344091" cy="267527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8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bn-BD" dirty="0" smtClean="0">
                <a:solidFill>
                  <a:srgbClr val="FFFF00"/>
                </a:solidFill>
              </a:rPr>
              <a:t>পরিচিতি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4419600" cy="3124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মোঃ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মাহবুব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আল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হাসান</a:t>
            </a: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মিয়াজী</a:t>
            </a:r>
            <a:endParaRPr lang="en-U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bn-BD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সহকারি </a:t>
            </a:r>
            <a:r>
              <a:rPr lang="bn-BD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শিক্ষক</a:t>
            </a:r>
            <a:endParaRPr lang="en-US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মালীগাঁও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আদর্শ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উচ্চ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বিদ্যালয়</a:t>
            </a:r>
            <a:r>
              <a:rPr lang="bn-BD" sz="3600" dirty="0" smtClean="0">
                <a:solidFill>
                  <a:srgbClr val="FFC000"/>
                </a:solidFill>
              </a:rPr>
              <a:t> </a:t>
            </a:r>
            <a:endParaRPr lang="en-US" sz="3600" dirty="0">
              <a:solidFill>
                <a:srgbClr val="FFC000"/>
              </a:solidFill>
            </a:endParaRPr>
          </a:p>
          <a:p>
            <a:r>
              <a:rPr lang="en-US" sz="3600" dirty="0" err="1" smtClean="0">
                <a:solidFill>
                  <a:srgbClr val="FFC000"/>
                </a:solidFill>
              </a:rPr>
              <a:t>দাউদকান্দি,কুমিল্লা</a:t>
            </a:r>
            <a:endParaRPr lang="bn-BD" sz="3600" dirty="0" smtClean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1600200"/>
            <a:ext cx="36576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শ্রেণিঃ ৮ম</a:t>
            </a:r>
          </a:p>
          <a:p>
            <a:r>
              <a:rPr lang="bn-BD" sz="3600" dirty="0" smtClean="0">
                <a:solidFill>
                  <a:schemeClr val="accent6"/>
                </a:solidFill>
              </a:rPr>
              <a:t>বিষয়ঃ সাধারণ বিজ্ঞান</a:t>
            </a:r>
          </a:p>
          <a:p>
            <a:r>
              <a:rPr lang="bn-BD" sz="3600" dirty="0" smtClean="0">
                <a:solidFill>
                  <a:srgbClr val="FFFF00"/>
                </a:solidFill>
              </a:rPr>
              <a:t>পাঠঃ প্রতীক, সংকেত ও যোজনী</a:t>
            </a:r>
          </a:p>
          <a:p>
            <a:r>
              <a:rPr lang="bn-BD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সময়ঃ ৩৫ মিনিট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29000" y="685800"/>
            <a:ext cx="3048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C000"/>
                </a:solidFill>
              </a:rPr>
              <a:t>শিখনফল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1828800"/>
            <a:ext cx="57150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92D050"/>
                </a:solidFill>
              </a:rPr>
              <a:t>১। প্রতীক কি  তা বলতে পারবে</a:t>
            </a:r>
          </a:p>
          <a:p>
            <a:r>
              <a:rPr lang="bn-BD" sz="3600" dirty="0" smtClean="0">
                <a:solidFill>
                  <a:srgbClr val="002060"/>
                </a:solidFill>
              </a:rPr>
              <a:t>২। বিভিন্ন মৌলের প্রতীক বলতে লিখতে ও সনাক্ত করতে পারবে</a:t>
            </a:r>
          </a:p>
          <a:p>
            <a:r>
              <a:rPr lang="bn-BD" sz="3600" dirty="0" smtClean="0">
                <a:solidFill>
                  <a:schemeClr val="accent6"/>
                </a:solidFill>
              </a:rPr>
              <a:t>৩। প্রতীকের তাৎপর্য  ব্যাখ্যা করতে পারবে </a:t>
            </a:r>
            <a:endParaRPr lang="en-US" sz="3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304800"/>
            <a:ext cx="533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নিচের ছবি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/</a:t>
            </a:r>
            <a:r>
              <a:rPr lang="bn-BD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ভিডিও চিত্রটি লক্ষ করঃ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05400" y="1371600"/>
            <a:ext cx="3733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rgbClr val="92D050"/>
                </a:solidFill>
              </a:rPr>
              <a:t>এই ইঞ্জিনটি কিসের তৈরি?  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29200" y="2514600"/>
            <a:ext cx="38100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accent6"/>
                </a:solidFill>
              </a:rPr>
              <a:t>পাত্রে কি পড়তে দেখা যাচ্ছে?</a:t>
            </a:r>
          </a:p>
          <a:p>
            <a:r>
              <a:rPr lang="bn-BD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পানি কি কি দিয়ে তৈরি? </a:t>
            </a:r>
          </a:p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5257800"/>
            <a:ext cx="8458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FFC000"/>
                </a:solidFill>
              </a:rPr>
              <a:t>উপরের মৌলগুলোকে সংক্ষেপে প্রকাশের চিহ্নকে কি বলে? </a:t>
            </a:r>
            <a:endParaRPr lang="en-US" sz="3600" dirty="0">
              <a:solidFill>
                <a:srgbClr val="FFC000"/>
              </a:solidFill>
            </a:endParaRPr>
          </a:p>
        </p:txBody>
      </p:sp>
      <p:pic>
        <p:nvPicPr>
          <p:cNvPr id="7" name="Picture 6" descr="sharma-obesity-tap-water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62200"/>
            <a:ext cx="3733800" cy="266700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8600" y="121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http://www.youtube.com/watch?v=yttwrdRh6I8&amp;feature=results_main&amp;playnext=1&amp;list=PL51DA37784DF09FA9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1295400"/>
            <a:ext cx="61722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C000"/>
                </a:solidFill>
              </a:rPr>
              <a:t>আজকের আলোচ্য বিষয় </a:t>
            </a:r>
          </a:p>
          <a:p>
            <a:pPr algn="ctr"/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</a:rPr>
              <a:t>মৌলের প্রতীক নির্ণয়</a:t>
            </a:r>
            <a:endParaRPr lang="en-US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819400" y="0"/>
            <a:ext cx="3124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rgbClr val="FFC000"/>
                </a:solidFill>
              </a:rPr>
              <a:t>উপস্থাপন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2057400"/>
            <a:ext cx="3124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/>
              <a:t>সাধারণ লবনের উপাদানগুলোর নাম বল</a:t>
            </a:r>
            <a:r>
              <a:rPr lang="bn-BD" dirty="0" smtClean="0"/>
              <a:t>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43600" y="2057400"/>
            <a:ext cx="3200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/>
              <a:t>উপাদানগুলোর নাম</a:t>
            </a:r>
          </a:p>
          <a:p>
            <a:r>
              <a:rPr lang="bn-BD" sz="3200" dirty="0" smtClean="0"/>
              <a:t>সোডিয়াম এবং ক্লোরিন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2667000" y="3962400"/>
            <a:ext cx="3276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/>
              <a:t>কার্বন-ডাই- অক্সাইডের উপাদানগুলো কি কি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324600" y="3962400"/>
            <a:ext cx="2667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/>
              <a:t>উপাদানগুলোর নাম</a:t>
            </a:r>
          </a:p>
          <a:p>
            <a:r>
              <a:rPr lang="bn-BD" sz="3200" dirty="0" smtClean="0"/>
              <a:t>কার্বন এবং অক্সিজেন</a:t>
            </a:r>
            <a:endParaRPr lang="en-US" sz="3200" dirty="0"/>
          </a:p>
        </p:txBody>
      </p:sp>
      <p:pic>
        <p:nvPicPr>
          <p:cNvPr id="7" name="Picture 6" descr="50255_96254983841_7286089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1905000" cy="1676400"/>
          </a:xfrm>
          <a:prstGeom prst="rect">
            <a:avLst/>
          </a:prstGeom>
        </p:spPr>
      </p:pic>
      <p:pic>
        <p:nvPicPr>
          <p:cNvPr id="13" name="Picture 12" descr="iStock_000004281397XSm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86200"/>
            <a:ext cx="21590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28600" y="4648200"/>
            <a:ext cx="86105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</a:t>
            </a:r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304800"/>
            <a:ext cx="152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/>
              <a:t>কর্মপত্র-১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6172200" y="1676400"/>
            <a:ext cx="2743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/>
              <a:t>এই মৌলটির নাম  বল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172200" y="2438400"/>
            <a:ext cx="2667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/>
              <a:t>এই মৌলটির নাম  বল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172200" y="3200400"/>
            <a:ext cx="2667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/>
              <a:t>এই মৌলটির নাম  বল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381000" y="4800600"/>
            <a:ext cx="8153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/>
              <a:t>মৌল                         ইংরেজি নাম                              প্রথম অক্ষর                           প্রতীক</a:t>
            </a:r>
          </a:p>
          <a:p>
            <a:r>
              <a:rPr lang="bn-BD" dirty="0" smtClean="0">
                <a:solidFill>
                  <a:srgbClr val="FF0000"/>
                </a:solidFill>
              </a:rPr>
              <a:t>হাইড্রোজেন		</a:t>
            </a:r>
            <a:r>
              <a:rPr lang="en-US" dirty="0" smtClean="0">
                <a:solidFill>
                  <a:srgbClr val="FF0000"/>
                </a:solidFill>
              </a:rPr>
              <a:t>Hydrogen	</a:t>
            </a:r>
            <a:r>
              <a:rPr lang="bn-BD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H		</a:t>
            </a:r>
            <a:r>
              <a:rPr lang="bn-BD" dirty="0" smtClean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bn-BD" dirty="0" smtClean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bn-BD" dirty="0" smtClean="0">
                <a:solidFill>
                  <a:srgbClr val="FFC000"/>
                </a:solidFill>
              </a:rPr>
              <a:t>অক্সিজেন</a:t>
            </a:r>
            <a:r>
              <a:rPr lang="en-US" dirty="0" smtClean="0">
                <a:solidFill>
                  <a:srgbClr val="FFC000"/>
                </a:solidFill>
              </a:rPr>
              <a:t>		Oxygen			O		</a:t>
            </a:r>
            <a:r>
              <a:rPr lang="bn-BD" dirty="0" smtClean="0">
                <a:solidFill>
                  <a:srgbClr val="FFC000"/>
                </a:solidFill>
              </a:rPr>
              <a:t>     </a:t>
            </a:r>
            <a:r>
              <a:rPr lang="en-US" dirty="0" smtClean="0">
                <a:solidFill>
                  <a:srgbClr val="FFC000"/>
                </a:solidFill>
              </a:rPr>
              <a:t>O	</a:t>
            </a:r>
          </a:p>
          <a:p>
            <a:r>
              <a:rPr lang="bn-BD" dirty="0" smtClean="0">
                <a:solidFill>
                  <a:srgbClr val="FFFF00"/>
                </a:solidFill>
              </a:rPr>
              <a:t>নাইট্রোজেন</a:t>
            </a:r>
            <a:r>
              <a:rPr lang="en-US" dirty="0" smtClean="0">
                <a:solidFill>
                  <a:srgbClr val="FFFF00"/>
                </a:solidFill>
              </a:rPr>
              <a:t>		Nitrogen		N		</a:t>
            </a:r>
            <a:r>
              <a:rPr lang="bn-BD" dirty="0" smtClean="0">
                <a:solidFill>
                  <a:srgbClr val="FFFF00"/>
                </a:solidFill>
              </a:rPr>
              <a:t>     </a:t>
            </a:r>
            <a:r>
              <a:rPr lang="en-US" dirty="0" smtClean="0">
                <a:solidFill>
                  <a:srgbClr val="FFFF00"/>
                </a:solidFill>
              </a:rPr>
              <a:t>N</a:t>
            </a:r>
            <a:endParaRPr lang="bn-BD" dirty="0" smtClean="0">
              <a:solidFill>
                <a:srgbClr val="FFFF00"/>
              </a:solidFill>
            </a:endParaRPr>
          </a:p>
          <a:p>
            <a:r>
              <a:rPr lang="bn-BD" dirty="0" smtClean="0">
                <a:solidFill>
                  <a:schemeClr val="tx1"/>
                </a:solidFill>
              </a:rPr>
              <a:t>কার্বন</a:t>
            </a:r>
            <a:r>
              <a:rPr lang="en-US" dirty="0" smtClean="0">
                <a:solidFill>
                  <a:schemeClr val="tx1"/>
                </a:solidFill>
              </a:rPr>
              <a:t>		Carbon			C		</a:t>
            </a:r>
            <a:r>
              <a:rPr lang="bn-BD" dirty="0" smtClean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1295400"/>
            <a:ext cx="52578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periodictableWEB_ex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4848225" cy="27432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6172200" y="3962400"/>
            <a:ext cx="2667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/>
              <a:t>এই মৌলটির নাম  বল</a:t>
            </a:r>
            <a:endParaRPr lang="en-US" sz="2800" dirty="0"/>
          </a:p>
        </p:txBody>
      </p:sp>
      <p:cxnSp>
        <p:nvCxnSpPr>
          <p:cNvPr id="27" name="Straight Arrow Connector 26"/>
          <p:cNvCxnSpPr>
            <a:stCxn id="6" idx="1"/>
            <a:endCxn id="6" idx="1"/>
          </p:cNvCxnSpPr>
          <p:nvPr/>
        </p:nvCxnSpPr>
        <p:spPr>
          <a:xfrm rot="10800000">
            <a:off x="6172200" y="18669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609600" y="1828800"/>
            <a:ext cx="5486400" cy="38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4648200" y="2133600"/>
            <a:ext cx="1447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4419600" y="2133600"/>
            <a:ext cx="1676400" cy="12192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5" idx="1"/>
          </p:cNvCxnSpPr>
          <p:nvPr/>
        </p:nvCxnSpPr>
        <p:spPr>
          <a:xfrm rot="10800000">
            <a:off x="4114800" y="2133600"/>
            <a:ext cx="2057400" cy="20193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981200" y="1524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/>
              <a:t>কর্মপত্র-২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6172200" y="114300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/>
              <a:t>এই মৌলটির নাম বল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172200" y="205740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/>
              <a:t>এই মৌলটির নাম বল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6172200" y="289560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/>
              <a:t>এই মৌলটির নাম বল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381000" y="4114800"/>
            <a:ext cx="8077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/>
              <a:t>মৌল		ইংরেজি নাম		প্রথম অক্ষর +অন্য একটি অক্ষর		প্রতীক</a:t>
            </a:r>
          </a:p>
          <a:p>
            <a:r>
              <a:rPr lang="bn-BD" dirty="0" smtClean="0">
                <a:solidFill>
                  <a:schemeClr val="tx1"/>
                </a:solidFill>
              </a:rPr>
              <a:t>কার্বন</a:t>
            </a:r>
            <a:r>
              <a:rPr lang="en-US" dirty="0" smtClean="0">
                <a:solidFill>
                  <a:schemeClr val="tx1"/>
                </a:solidFill>
              </a:rPr>
              <a:t>		Carbon		C		</a:t>
            </a:r>
            <a:r>
              <a:rPr lang="bn-BD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C</a:t>
            </a:r>
            <a:endParaRPr lang="bn-BD" dirty="0" smtClean="0">
              <a:solidFill>
                <a:schemeClr val="tx1"/>
              </a:solidFill>
            </a:endParaRPr>
          </a:p>
          <a:p>
            <a:r>
              <a:rPr lang="bn-BD" dirty="0" smtClean="0">
                <a:solidFill>
                  <a:schemeClr val="bg1">
                    <a:lumMod val="85000"/>
                  </a:schemeClr>
                </a:solidFill>
              </a:rPr>
              <a:t>ক্যালসিয়াম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		Calcium	Ca		</a:t>
            </a:r>
            <a:r>
              <a:rPr lang="bn-BD" dirty="0" smtClean="0">
                <a:solidFill>
                  <a:schemeClr val="bg1">
                    <a:lumMod val="8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Ca</a:t>
            </a:r>
          </a:p>
          <a:p>
            <a:r>
              <a:rPr lang="bn-BD" dirty="0" smtClean="0">
                <a:solidFill>
                  <a:srgbClr val="C00000"/>
                </a:solidFill>
              </a:rPr>
              <a:t>ক্লোরিন</a:t>
            </a:r>
            <a:r>
              <a:rPr lang="en-US" dirty="0" smtClean="0">
                <a:solidFill>
                  <a:srgbClr val="C00000"/>
                </a:solidFill>
              </a:rPr>
              <a:t>		Chlorine	</a:t>
            </a:r>
            <a:r>
              <a:rPr lang="en-US" dirty="0" err="1" smtClean="0">
                <a:solidFill>
                  <a:srgbClr val="C00000"/>
                </a:solidFill>
              </a:rPr>
              <a:t>Cl</a:t>
            </a:r>
            <a:r>
              <a:rPr lang="en-US" dirty="0" smtClean="0">
                <a:solidFill>
                  <a:srgbClr val="C00000"/>
                </a:solidFill>
              </a:rPr>
              <a:t>		</a:t>
            </a:r>
            <a:r>
              <a:rPr lang="bn-BD" dirty="0" smtClean="0">
                <a:solidFill>
                  <a:srgbClr val="C00000"/>
                </a:solidFill>
              </a:rPr>
              <a:t>		</a:t>
            </a:r>
            <a:r>
              <a:rPr lang="en-US" dirty="0" err="1" smtClean="0">
                <a:solidFill>
                  <a:srgbClr val="C00000"/>
                </a:solidFill>
              </a:rPr>
              <a:t>Cl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1143000"/>
            <a:ext cx="48006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periodictableWEB_ex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1143000"/>
            <a:ext cx="4800600" cy="27432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rot="10800000" flipV="1">
            <a:off x="3962400" y="1371600"/>
            <a:ext cx="21336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1"/>
          </p:cNvCxnSpPr>
          <p:nvPr/>
        </p:nvCxnSpPr>
        <p:spPr>
          <a:xfrm rot="10800000">
            <a:off x="762000" y="2286000"/>
            <a:ext cx="5410200" cy="762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1"/>
          </p:cNvCxnSpPr>
          <p:nvPr/>
        </p:nvCxnSpPr>
        <p:spPr>
          <a:xfrm rot="10800000">
            <a:off x="4724400" y="1981200"/>
            <a:ext cx="1447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676400" y="0"/>
            <a:ext cx="2438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/>
              <a:t>কর্মপত্র-</a:t>
            </a:r>
            <a:r>
              <a:rPr lang="en-US" sz="4000" dirty="0" smtClean="0"/>
              <a:t>3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5943600" y="1676400"/>
            <a:ext cx="2667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/>
              <a:t>এই মৌলটির নাম বল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943600" y="2743200"/>
            <a:ext cx="2667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/>
              <a:t>এই মৌলটির নাম বল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943600" y="3733800"/>
            <a:ext cx="2667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/>
              <a:t>এই মৌলটির নাম বল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57200" y="4876800"/>
            <a:ext cx="8229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/>
              <a:t>মৌল	ইংরেজি নাম	</a:t>
            </a:r>
            <a:r>
              <a:rPr lang="en-US" dirty="0" smtClean="0"/>
              <a:t>       </a:t>
            </a:r>
            <a:r>
              <a:rPr lang="bn-BD" dirty="0" smtClean="0"/>
              <a:t> ল্যাটিন নাম      প্রথম অক্ষর +অন্য একটি অক্ষর	প্রতীক</a:t>
            </a:r>
          </a:p>
          <a:p>
            <a:r>
              <a:rPr lang="bn-BD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সোডিয়াম	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Sodium	       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Natrium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Na			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r>
              <a:rPr lang="bn-BD" dirty="0" smtClean="0"/>
              <a:t>							</a:t>
            </a:r>
          </a:p>
          <a:p>
            <a:r>
              <a:rPr lang="bn-BD" dirty="0" smtClean="0">
                <a:solidFill>
                  <a:schemeClr val="accent2">
                    <a:lumMod val="75000"/>
                  </a:schemeClr>
                </a:solidFill>
              </a:rPr>
              <a:t>কপার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Copper	        Cuprum	Cu			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endParaRPr lang="bn-BD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bn-BD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সিলভার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	Silver	        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Argentum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	Ag			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Ag</a:t>
            </a:r>
            <a:r>
              <a:rPr lang="bn-BD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1600200"/>
            <a:ext cx="49530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periodictableWEB_ex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00200"/>
            <a:ext cx="4800600" cy="27432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rot="10800000" flipV="1">
            <a:off x="838200" y="1905000"/>
            <a:ext cx="50292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3429000" y="2743200"/>
            <a:ext cx="2438400" cy="2286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1"/>
          </p:cNvCxnSpPr>
          <p:nvPr/>
        </p:nvCxnSpPr>
        <p:spPr>
          <a:xfrm rot="10800000">
            <a:off x="3429000" y="2971800"/>
            <a:ext cx="25146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koshban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188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NikoshBAN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MAHBUB</dc:creator>
  <cp:lastModifiedBy>MAHBUB</cp:lastModifiedBy>
  <cp:revision>87</cp:revision>
  <dcterms:created xsi:type="dcterms:W3CDTF">2006-08-16T00:00:00Z</dcterms:created>
  <dcterms:modified xsi:type="dcterms:W3CDTF">2019-11-08T03:36:09Z</dcterms:modified>
</cp:coreProperties>
</file>