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6" r:id="rId4"/>
    <p:sldId id="260" r:id="rId5"/>
    <p:sldId id="276" r:id="rId6"/>
    <p:sldId id="274" r:id="rId7"/>
    <p:sldId id="265" r:id="rId8"/>
    <p:sldId id="27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46" autoAdjust="0"/>
  </p:normalViewPr>
  <p:slideViewPr>
    <p:cSldViewPr>
      <p:cViewPr>
        <p:scale>
          <a:sx n="100" d="100"/>
          <a:sy n="100" d="100"/>
        </p:scale>
        <p:origin x="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FE7C-FA8A-468D-B2CF-28EC0F3F35D0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F2768-A0B8-4621-8665-D7B84B42E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F2768-A0B8-4621-8665-D7B84B42E2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F2768-A0B8-4621-8665-D7B84B42E2A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86722-BC18-40EE-8054-CD8DEDE753C6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FBB9-8890-435F-9468-7D4818089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package" Target="../embeddings/Microsoft_Office_Excel_Worksheet2.xlsx"/><Relationship Id="rId4" Type="http://schemas.openxmlformats.org/officeDocument/2006/relationships/package" Target="../embeddings/Microsoft_Office_Excel_Worksheet1.xlsx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package" Target="../embeddings/Microsoft_Office_Excel_Worksheet3.xlsx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package" Target="../embeddings/Microsoft_Office_Excel_Worksheet4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200400"/>
            <a:ext cx="5943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-1828800" y="0"/>
            <a:ext cx="6172200" cy="68580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4343400" y="0"/>
            <a:ext cx="4800600" cy="68580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63333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7083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" y="3810000"/>
          <a:ext cx="8077200" cy="2362200"/>
        </p:xfrm>
        <a:graphic>
          <a:graphicData uri="http://schemas.openxmlformats.org/presentationml/2006/ole">
            <p:oleObj spid="_x0000_s1026" name="Worksheet" r:id="rId4" imgW="1228873" imgH="390647" progId="Excel.Sheet.12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600" y="1447800"/>
          <a:ext cx="8077200" cy="2362200"/>
        </p:xfrm>
        <a:graphic>
          <a:graphicData uri="http://schemas.openxmlformats.org/presentationml/2006/ole">
            <p:oleObj spid="_x0000_s1027" name="Worksheet" r:id="rId5" imgW="1228873" imgH="390647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1600200"/>
            <a:ext cx="378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743200"/>
            <a:ext cx="337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191000"/>
            <a:ext cx="275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105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দেহেরওজন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0" y="4953000"/>
            <a:ext cx="2590800" cy="1143000"/>
          </a:xfrm>
          <a:prstGeom prst="rect">
            <a:avLst/>
          </a:prstGeom>
        </p:spPr>
      </p:pic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3886200"/>
            <a:ext cx="2590800" cy="1129552"/>
          </a:xfrm>
          <a:prstGeom prst="rect">
            <a:avLst/>
          </a:prstGeom>
        </p:spPr>
      </p:pic>
      <p:pic>
        <p:nvPicPr>
          <p:cNvPr id="11" name="Picture 10" descr="প্রস্রাব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1524000"/>
            <a:ext cx="2286000" cy="1066800"/>
          </a:xfrm>
          <a:prstGeom prst="rect">
            <a:avLst/>
          </a:prstGeom>
        </p:spPr>
      </p:pic>
      <p:pic>
        <p:nvPicPr>
          <p:cNvPr id="12" name="Picture 11" descr="পি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2667000"/>
            <a:ext cx="2514600" cy="106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304800"/>
            <a:ext cx="7696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ডায়াবেটিস রোগের লক্ষণগুলো হলোঃ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4400" y="685800"/>
          <a:ext cx="7772400" cy="2590800"/>
        </p:xfrm>
        <a:graphic>
          <a:graphicData uri="http://schemas.openxmlformats.org/presentationml/2006/ole">
            <p:oleObj spid="_x0000_s23554" name="Worksheet" r:id="rId3" imgW="1228873" imgH="390647" progId="Excel.Sheet.12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914400" y="3276600"/>
          <a:ext cx="7772400" cy="3124200"/>
        </p:xfrm>
        <a:graphic>
          <a:graphicData uri="http://schemas.openxmlformats.org/presentationml/2006/ole">
            <p:oleObj spid="_x0000_s23555" name="Worksheet" r:id="rId4" imgW="1228873" imgH="390647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05400" y="914400"/>
            <a:ext cx="280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85800"/>
            <a:ext cx="3810000" cy="1295400"/>
          </a:xfrm>
          <a:prstGeom prst="rect">
            <a:avLst/>
          </a:prstGeom>
        </p:spPr>
      </p:pic>
      <p:pic>
        <p:nvPicPr>
          <p:cNvPr id="6" name="Picture 5" descr="big_699adff130b84aeab9e06896524a1490_16-05-17_230_Eyes-Canc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981200"/>
            <a:ext cx="3810000" cy="1295400"/>
          </a:xfrm>
          <a:prstGeom prst="rect">
            <a:avLst/>
          </a:prstGeom>
        </p:spPr>
      </p:pic>
      <p:pic>
        <p:nvPicPr>
          <p:cNvPr id="7" name="Picture 6" descr="214-190528103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3352800"/>
            <a:ext cx="3886200" cy="1447800"/>
          </a:xfrm>
          <a:prstGeom prst="rect">
            <a:avLst/>
          </a:prstGeom>
        </p:spPr>
      </p:pic>
      <p:pic>
        <p:nvPicPr>
          <p:cNvPr id="8" name="Picture 7" descr="Diabetes_Foot_Ulc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4876800"/>
            <a:ext cx="1752600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1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৭। চামড়া খসখসে ও রুক্ষ হয়ে যাওয়া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286000"/>
            <a:ext cx="255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৬। চোখে কম দেখা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105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৮। ক্ষতস্থান সহজে না শুকানো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.w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"/>
            <a:ext cx="4400550" cy="228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1" y="152400"/>
            <a:ext cx="3429000" cy="2308324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895600"/>
            <a:ext cx="2961067" cy="70788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724400"/>
            <a:ext cx="7162799" cy="707886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প্রশ্নঃ ডায়াবেটিস রোগের লক্ষন গুলো কী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304800"/>
            <a:ext cx="6553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371600"/>
            <a:ext cx="78486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রক্ত ও প্রস্রাব পরীক্ষা করে গ্লুকোজের মাত্রা নির্ণয়ের মাধ্যমে এ রোগ নর্ণয় করা যায় । চিকিৎসা করে ডায়াবেটিস রোগ একেবারে নিরাময় করা যায় না , কিন্তু এই রোগ নিয়ন্ত্রণে রাখা যায় । ডাক্তারের মতে এই রোগ নিয়ন্ত্রণের জন্য তিন 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নিয়োম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অত্যাবশ্যক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Discipline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ii) Diet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iii) Dose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91000"/>
            <a:ext cx="7848600" cy="16927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Discipline /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শৃঙ্খলাঃ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মহৌষধস্বরুপ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পরামর্শমতো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5438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Diet /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খাদ্যনিয়ন্ত্রণঃ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মিষ্টিজাটিয়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খাবারের মেনু অনুসরন করলে সুফল পাওয়া যায় । তবে যার ডায়াবেটিস নেই, তার মিষ্টি খাওয়া বা না খাওয়ার সাথা ডায়াবেটিসের সম্পর্ক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0"/>
            <a:ext cx="76200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Dose /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সেবনঃ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ছাড়া  কোন ঔষধ সেবন করা উচিত নয় । ডাক্তার রোগীর শারীরিকঅবস্থা বুঝে ঔষধ খাওয়া বা ইনসুলিন নেওয়ার পরামর্শ দেন । ঠিকমতো চিকিৎসা না করা হলে রোগির রক্তে গ্লুকোজের পরিমাণ অস্বাভাবিকভাবে কমে বা বেড়ে যায় । উভয় ক্ষেত্রেই রোগী বেহুঁশ হয়ে পড়তে পারে । এমনকি মৃত্যুও হতে পারে । যদি ডায়াবেটিস রোগী হঠাৎ অজ্ঞান হয়ে যান, তখন তাকে বসিয়ে গ্লুকোজ বা চিনির পানি খাইয়ে দিলে অনেক সময় খারাপ পরিণতি এড়ানো যেতে পারে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ing-noise-during-group-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1000"/>
            <a:ext cx="5086350" cy="25146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3124200" cy="255454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352800"/>
            <a:ext cx="32159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সময়ঃ ০৭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199" y="4800600"/>
            <a:ext cx="731520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প্রশ্নঃ ডায়াবেটিস নয়ন্ত্রণের তিন ‘ডি’ নিয়ম বর্ণনা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4267199" cy="2646878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va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495800" cy="2667000"/>
          </a:xfrm>
          <a:prstGeom prst="rect">
            <a:avLst/>
          </a:prstGeom>
          <a:ln w="38100" cap="sq">
            <a:solidFill>
              <a:srgbClr val="00B05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4724400"/>
            <a:ext cx="495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ডায়াবেটিস কোন ধরনের রোগ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724400"/>
            <a:ext cx="2362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ইনসুলিন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724400"/>
            <a:ext cx="4572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ইনসুলিন কোথায় উৎপন্ন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724400"/>
            <a:ext cx="54296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সাধারনত ডায়াবেটিস কয় ধরনের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1" y="4724400"/>
            <a:ext cx="7467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কোন ধরনের ডায়াবেটিসে নিয়মিত ইনসুলিন নিতে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724400"/>
            <a:ext cx="504497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ঘন ঘন প্রস্রাব কোন রোগের লক্ষন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724400"/>
            <a:ext cx="437651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৭। তিন ‘ডি’ নিয়মগুলো কী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724400"/>
            <a:ext cx="7010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৮। ডায়াবেটিস রোগি হঠাৎ অজ্ঞান হলে কী করা উচিত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793676_438341876597186_807928353192411136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81000"/>
            <a:ext cx="4800600" cy="2514600"/>
          </a:xfrm>
          <a:prstGeom prst="rect">
            <a:avLst/>
          </a:prstGeom>
          <a:ln w="1905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3200400" cy="255454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19600"/>
            <a:ext cx="693420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 শিক্ষার্থী একজন করে ডায়াবেটিস রোগি পর্যবেক্ষন করে তাঁহার মধ্যে বিদ্যমান লক্ষনের একটি তালিকা তৈরি করে আনবে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laku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9199006">
            <a:off x="1306864" y="1158453"/>
            <a:ext cx="315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838200"/>
            <a:ext cx="495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4800600" cy="6934200"/>
          </a:xfrm>
          <a:prstGeom prst="rect">
            <a:avLst/>
          </a:prstGeom>
        </p:spPr>
      </p:pic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76200"/>
            <a:ext cx="4343400" cy="6934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23999"/>
            <a:ext cx="2895600" cy="83820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5029200" cy="3611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  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মিজানুর রহমান চৌধুরী 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অধ্যাপক (জীববিজ্ঞান)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মঞ্জিল কামিল মাদ্‌রাসা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 মঞ্জিল-৭৮২২</a:t>
            </a:r>
          </a:p>
          <a:p>
            <a:pPr>
              <a:buNone/>
            </a:pP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সদরপুর , ফরিদপুর </a:t>
            </a:r>
          </a:p>
          <a:p>
            <a:pPr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০১৮১৮২৬২৩৮৯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524000"/>
            <a:ext cx="21336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514599"/>
            <a:ext cx="3124200" cy="3611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                                  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নবম / দশম </a:t>
            </a:r>
          </a:p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বিষয়ঃ জীববিজ্ঞান </a:t>
            </a:r>
          </a:p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অধ্যায়ঃ দশম</a:t>
            </a:r>
          </a:p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সাধারবন পাঠঃ সমম্বয়</a:t>
            </a:r>
          </a:p>
          <a:p>
            <a:pPr>
              <a:buNone/>
            </a:pP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সময়ঃ ৪৫ মিনিট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6(pi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1219200" cy="86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524000"/>
            <a:ext cx="1138237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6(pic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4800"/>
            <a:ext cx="5562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724401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334000"/>
            <a:ext cx="7391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রোগে আক্রান্ত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7719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25346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733800"/>
            <a:ext cx="708660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বহুমূত্র বা ডায়াবেটিস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1676400" y="457200"/>
            <a:ext cx="6248400" cy="12192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শিখনফল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C:\Users\MIZAN\Desktop\স্বাগতম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53000"/>
            <a:ext cx="7239000" cy="1295400"/>
          </a:xfrm>
          <a:prstGeom prst="rect">
            <a:avLst/>
          </a:prstGeom>
          <a:noFill/>
        </p:spPr>
      </p:pic>
      <p:pic>
        <p:nvPicPr>
          <p:cNvPr id="3" name="Picture 2" descr="C:\Users\MIZAN\Desktop\স্বাগতম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219200" y="3276600"/>
            <a:ext cx="5562600" cy="228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</p:pic>
      <p:pic>
        <p:nvPicPr>
          <p:cNvPr id="4" name="Picture 3" descr="C:\Users\MIZAN\Desktop\স্বাগতম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57800" y="3276600"/>
            <a:ext cx="5562600" cy="228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2133601" y="1752600"/>
            <a:ext cx="39624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5867400" cy="224676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বহুমূত্র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ডায়াবেটিসের প্রকার ভেদ ব্যাখ্যা করতে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ডায়াবেটিসের লক্ষনগুলো বর্ণনা করতে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ডায়াবেটিস রোগ নির্ণয় ও চিকিৎসা ব্যবস্থা    বিশ্লেষণ করতে পারবে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IZAN\Desktop\স্বাগতম\Pictur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6172200"/>
            <a:ext cx="6705600" cy="381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28376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nap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46482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1447800"/>
            <a:ext cx="3200400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জান বহুমূত্র  বা</a:t>
            </a: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ডায়াবেটিস কী 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343399"/>
            <a:ext cx="8153400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বহুমূত্র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ডায়াবেটিসঃ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অগ্ন্যাশয়ে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ইনসুলিন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প্রস্রাবের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বহুমূত্র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মেলিটাস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3846sikk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4267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381001"/>
            <a:ext cx="3276600" cy="255454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429000"/>
            <a:ext cx="3148733" cy="70788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সময়ঃ ০৩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5812810" cy="769441"/>
          </a:xfrm>
          <a:prstGeom prst="rect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প্রশ্নঃ ডায়াবেটিস কাহাকে বলে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24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জান ইনসুলিন কী এবং কোথায় তৈরি হয় 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ancreas_and_islets_of_langerhans_oversize-716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7924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5800" y="1219200"/>
            <a:ext cx="792480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ইনসুলিন হলো এক ধরনের হরমোন , যা শরীরের শর্করা পরিপাক    নিয়ন্ত্রন করে । অগ্ন্যাশয়ের ভিতর আইলেটস অব ল্যাঙ্গারহ্যানস নামক গ্রন্থি থেকে ইনসুলুন নিঃসৃত হয়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391400" cy="39703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1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-1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একেবারেই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ইনসুলিন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ইনজেকশনের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ইনসুলিন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টাইপ-২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আক্রান্ত রোগীর দেহে আংশিকভাবে ইনসুলিন তৈরি হয় ।এ ক্ষেত্রে ঔষধ অগ্ন্যাশয় কোষকে শরীরের জন্য পরিমিত ইনসুলিন তৈরিতে সাহায্য করে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5257800"/>
            <a:ext cx="76200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ডায়াবেটিস রোগটি সাধারনত  বংশগতি এবং পরিবেশের প্রভাবে হয়ে থাকে । এটি সংক্রামক বা ছোঁয়াচে রোগ নয়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706</Words>
  <Application>Microsoft Office PowerPoint</Application>
  <PresentationFormat>On-screen Show (4:3)</PresentationFormat>
  <Paragraphs>75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117</cp:revision>
  <dcterms:created xsi:type="dcterms:W3CDTF">2019-10-19T17:15:16Z</dcterms:created>
  <dcterms:modified xsi:type="dcterms:W3CDTF">2019-11-09T12:14:29Z</dcterms:modified>
</cp:coreProperties>
</file>