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5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8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3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2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3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9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5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0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9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6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DE7-E5C1-4FD9-AB9E-295A093D7C2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236D-EE9D-4C63-94C1-F3E496CEE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Gmail-alamgirchz@gmail.co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699248" y="282389"/>
            <a:ext cx="10529046" cy="2286000"/>
          </a:xfrm>
          <a:prstGeom prst="verticalScroll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CC0066"/>
                </a:solidFill>
                <a:latin typeface="Snap ITC" pitchFamily="82" charset="0"/>
                <a:cs typeface="Aharoni" pitchFamily="2" charset="-79"/>
              </a:rPr>
              <a:t>Welcome</a:t>
            </a:r>
            <a:endParaRPr lang="en-US" sz="9600" dirty="0">
              <a:solidFill>
                <a:srgbClr val="CC0066"/>
              </a:solidFill>
              <a:latin typeface="Snap ITC" pitchFamily="82" charset="0"/>
              <a:cs typeface="Aharoni" pitchFamily="2" charset="-79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46" y="2568389"/>
            <a:ext cx="4733365" cy="412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0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3725" y="121510"/>
            <a:ext cx="1292341" cy="54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6: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3725" y="708483"/>
            <a:ext cx="10776858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Always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 sentence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Always 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never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sentence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Adjective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শব্দটি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তার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বিপরিতার্থক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শব্দ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বাকী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ঠিক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28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9798" y="3405808"/>
            <a:ext cx="8638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was 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always       punctual.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589312" y="5706349"/>
            <a:ext cx="9631681" cy="816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 </a:t>
            </a:r>
            <a:r>
              <a:rPr lang="en-US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never  tell  lie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6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89312" y="4063845"/>
            <a:ext cx="67954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was   never    late.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1618437" y="4927807"/>
            <a:ext cx="8784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   always   tell   truth.</a:t>
            </a:r>
            <a:endParaRPr lang="en-US" sz="3600" dirty="0"/>
          </a:p>
        </p:txBody>
      </p:sp>
      <p:sp>
        <p:nvSpPr>
          <p:cNvPr id="8" name="Rounded Rectangle 7"/>
          <p:cNvSpPr/>
          <p:nvPr/>
        </p:nvSpPr>
        <p:spPr>
          <a:xfrm>
            <a:off x="8516983" y="849086"/>
            <a:ext cx="1306286" cy="352697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3725" y="1214846"/>
            <a:ext cx="935588" cy="48332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43154" y="1293223"/>
            <a:ext cx="1476103" cy="3918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869680" y="1277191"/>
            <a:ext cx="1763485" cy="391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82903" y="2185297"/>
            <a:ext cx="9520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যেমন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Good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bad,  Black 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White, Long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Short, 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punctual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late,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truth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 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882903" y="2183887"/>
            <a:ext cx="9632697" cy="934786"/>
          </a:xfrm>
          <a:prstGeom prst="rect">
            <a:avLst/>
          </a:prstGeom>
          <a:noFill/>
          <a:ln w="57150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525589" y="3567231"/>
            <a:ext cx="1423850" cy="352697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7563393" y="3567231"/>
            <a:ext cx="1802675" cy="484908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643153" y="4207761"/>
            <a:ext cx="1306285" cy="522225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99306" y="4124778"/>
            <a:ext cx="1185456" cy="646785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66051" y="5055029"/>
            <a:ext cx="1476103" cy="3918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078476" y="5111198"/>
            <a:ext cx="1306286" cy="352697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368514" y="5861274"/>
            <a:ext cx="1548960" cy="58853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913598" y="5781314"/>
            <a:ext cx="935588" cy="61553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4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3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3548" y="426137"/>
            <a:ext cx="1292341" cy="54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7: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5889" y="426137"/>
            <a:ext cx="9757954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Superlative degree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sentence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6834" y="1179217"/>
            <a:ext cx="11103429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other + superlative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অংশ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verb + as + superlative degree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positive form + as +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subject. 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6835" y="3616617"/>
            <a:ext cx="11103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No other batsman in the team is as good as he.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1023547" y="5633605"/>
            <a:ext cx="9570429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 other boy in the class is as good as you.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6834" y="2788112"/>
            <a:ext cx="8669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the best batsman in the team.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023548" y="4722285"/>
            <a:ext cx="9374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You are the best boy in the class.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007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966" y="189259"/>
            <a:ext cx="1292341" cy="54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8: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02382" y="293096"/>
            <a:ext cx="10202384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 any other/than all other </a:t>
            </a:r>
            <a:r>
              <a:rPr lang="en-US" sz="24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comparative degree </a:t>
            </a:r>
            <a:r>
              <a:rPr lang="en-US" sz="24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4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en-US" sz="40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4949" y="1129319"/>
            <a:ext cx="11207931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other + any other/all other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অংশ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verb + so/as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comparative degree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positive form + as +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subject. </a:t>
            </a:r>
            <a:endParaRPr lang="en-US" sz="44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5134" y="3130527"/>
            <a:ext cx="8898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No other boy in the class is as good as he.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39787" y="5317093"/>
            <a:ext cx="1025463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 other city in Bangladesh is as big as Dhaka.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5135" y="2427867"/>
            <a:ext cx="88981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better than any other boy in the class.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31227" y="4533446"/>
            <a:ext cx="10973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Dhaka is bigger than all other cities in Bangladesh.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082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7159" y="220322"/>
            <a:ext cx="1292341" cy="54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9: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0576" y="318714"/>
            <a:ext cx="9837950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comparative degree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en-US" sz="5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" y="1372483"/>
            <a:ext cx="11614205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শেষের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অংশ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প্রথমে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verb (tense </a:t>
            </a:r>
            <a:r>
              <a:rPr lang="en-US" sz="32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ও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person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not + so/as + comparative degree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positive form + as +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subject. 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3550" y="3538848"/>
            <a:ext cx="97073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You are not as/so strong as he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173329" y="5517600"/>
            <a:ext cx="782698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You are not as tall as me.</a:t>
            </a:r>
            <a:endParaRPr lang="en-US" sz="5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7130" y="2844105"/>
            <a:ext cx="8721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stronger than you. 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1173329" y="482285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 am taller than you.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181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5062" y="408585"/>
            <a:ext cx="10929257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10:     As....as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positive degree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প্রথম</a:t>
            </a:r>
            <a:r>
              <a:rPr lang="en-US" sz="32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32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less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শেষ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as 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32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32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উক্ত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বাকী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সব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ঠিক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3200" b="1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endParaRPr lang="en-US" sz="32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5062" y="2948186"/>
            <a:ext cx="105243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Robi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Rahat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were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not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less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strong  than 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Rakib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1402080" y="5167948"/>
            <a:ext cx="8813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is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not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less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good  than  you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775062" y="2201828"/>
            <a:ext cx="947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Robi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Rahat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were  as  strong  as 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Rakib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402080" y="4198451"/>
            <a:ext cx="6892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 as good as you.</a:t>
            </a:r>
            <a:endParaRPr lang="en-US" sz="3600" dirty="0"/>
          </a:p>
        </p:txBody>
      </p:sp>
      <p:sp>
        <p:nvSpPr>
          <p:cNvPr id="7" name="Oval 6"/>
          <p:cNvSpPr/>
          <p:nvPr/>
        </p:nvSpPr>
        <p:spPr>
          <a:xfrm>
            <a:off x="1619794" y="1031966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92731" y="1071154"/>
            <a:ext cx="1489166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367451" y="1051559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9771019" y="1000693"/>
            <a:ext cx="992775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83680" y="2342466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366760" y="2295759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6100354" y="3038098"/>
            <a:ext cx="1452154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8778244" y="3038098"/>
            <a:ext cx="901334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081451" y="4340160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635930" y="4353223"/>
            <a:ext cx="600892" cy="44413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122420" y="5257860"/>
            <a:ext cx="1452154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6609806" y="5265375"/>
            <a:ext cx="901334" cy="40494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5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1886" y="656780"/>
            <a:ext cx="11403873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11: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Less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...than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32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Less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জায়গায়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বসবে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than 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জায়গায়</a:t>
            </a:r>
            <a:r>
              <a:rPr lang="en-US" sz="32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বসবে</a:t>
            </a:r>
            <a:r>
              <a:rPr lang="en-US" sz="32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7943" y="3133215"/>
            <a:ext cx="77157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is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not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ugly  as  you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said.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957943" y="5524774"/>
            <a:ext cx="963833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You 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 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as 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good  as  he 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said. </a:t>
            </a:r>
            <a:endParaRPr lang="en-US" sz="5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7943" y="2495093"/>
            <a:ext cx="8277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 less  ugly  than  you said.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075508" y="4635038"/>
            <a:ext cx="81599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You are  less  good  than  he said.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2076994" y="695969"/>
            <a:ext cx="1841863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1886" y="1229885"/>
            <a:ext cx="939374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23882" y="1299537"/>
            <a:ext cx="1094975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411479" y="1188720"/>
            <a:ext cx="939374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870369" y="1308156"/>
            <a:ext cx="560937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216099" y="2527771"/>
            <a:ext cx="939374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10834" y="2546597"/>
            <a:ext cx="809705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720865" y="3250912"/>
            <a:ext cx="1094975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854749" y="3245260"/>
            <a:ext cx="560937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815840" y="4709536"/>
            <a:ext cx="750538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615953" y="4709536"/>
            <a:ext cx="792894" cy="49275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45107" y="5669233"/>
            <a:ext cx="1309642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012400" y="5669233"/>
            <a:ext cx="560937" cy="396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4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578" y="262871"/>
            <a:ext cx="11469188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12: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Too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জায়গায়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so/very 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পূর্ব</a:t>
            </a:r>
            <a:r>
              <a:rPr lang="en-US" sz="24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পর্যন্ত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 To 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that 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প্রথম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tense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can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not/could not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24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অংশ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0011" y="3429157"/>
            <a:ext cx="7363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is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weak  that  he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can not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walk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59526" y="5875109"/>
            <a:ext cx="11053354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sum was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 difficult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 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 could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work out. 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4514" y="2816210"/>
            <a:ext cx="84473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too weak  to  walk.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023258" y="5158623"/>
            <a:ext cx="9440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sum was too difficult for me to work out.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431177" y="1780223"/>
            <a:ext cx="8196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প্রথম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অংশে</a:t>
            </a:r>
            <a:r>
              <a:rPr lang="en-US" sz="2000" b="1" dirty="0" smtClean="0"/>
              <a:t> am, is, are </a:t>
            </a:r>
            <a:r>
              <a:rPr lang="en-US" sz="2000" b="1" dirty="0" err="1" smtClean="0"/>
              <a:t>থাকলে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that+subject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এর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পরে</a:t>
            </a:r>
            <a:r>
              <a:rPr lang="en-US" sz="2000" b="1" dirty="0" smtClean="0"/>
              <a:t> can not / may not  </a:t>
            </a:r>
            <a:r>
              <a:rPr lang="en-US" sz="2000" b="1" dirty="0" err="1" smtClean="0"/>
              <a:t>বসে</a:t>
            </a:r>
            <a:r>
              <a:rPr lang="en-US" sz="2000" b="1" dirty="0" smtClean="0"/>
              <a:t> ।</a:t>
            </a:r>
          </a:p>
          <a:p>
            <a:r>
              <a:rPr lang="en-US" sz="2000" b="1" dirty="0" err="1"/>
              <a:t>প্রথম</a:t>
            </a:r>
            <a:r>
              <a:rPr lang="en-US" sz="2000" b="1" dirty="0"/>
              <a:t> </a:t>
            </a:r>
            <a:r>
              <a:rPr lang="en-US" sz="2000" b="1" dirty="0" err="1"/>
              <a:t>অংশে</a:t>
            </a:r>
            <a:r>
              <a:rPr lang="en-US" sz="2000" b="1" dirty="0"/>
              <a:t> </a:t>
            </a:r>
            <a:r>
              <a:rPr lang="en-US" sz="2000" b="1" dirty="0" smtClean="0"/>
              <a:t>was/were </a:t>
            </a:r>
            <a:r>
              <a:rPr lang="en-US" sz="2000" b="1" dirty="0" err="1"/>
              <a:t>থাকলে</a:t>
            </a:r>
            <a:r>
              <a:rPr lang="en-US" sz="2000" b="1" dirty="0"/>
              <a:t> </a:t>
            </a:r>
            <a:r>
              <a:rPr lang="en-US" sz="2000" b="1" dirty="0" err="1"/>
              <a:t>that+subject</a:t>
            </a:r>
            <a:r>
              <a:rPr lang="en-US" sz="2000" b="1" dirty="0"/>
              <a:t> </a:t>
            </a:r>
            <a:r>
              <a:rPr lang="en-US" sz="2000" b="1" dirty="0" err="1"/>
              <a:t>এর</a:t>
            </a:r>
            <a:r>
              <a:rPr lang="en-US" sz="2000" b="1" dirty="0"/>
              <a:t> </a:t>
            </a:r>
            <a:r>
              <a:rPr lang="en-US" sz="2000" b="1" dirty="0" err="1"/>
              <a:t>পরে</a:t>
            </a:r>
            <a:r>
              <a:rPr lang="en-US" sz="2000" b="1" dirty="0"/>
              <a:t> </a:t>
            </a:r>
            <a:r>
              <a:rPr lang="en-US" sz="2000" b="1" dirty="0" smtClean="0"/>
              <a:t>could </a:t>
            </a:r>
            <a:r>
              <a:rPr lang="en-US" sz="2000" b="1" dirty="0"/>
              <a:t>not / </a:t>
            </a:r>
            <a:r>
              <a:rPr lang="en-US" sz="2000" b="1" dirty="0" smtClean="0"/>
              <a:t>might </a:t>
            </a:r>
            <a:r>
              <a:rPr lang="en-US" sz="2000" b="1" dirty="0"/>
              <a:t>not  </a:t>
            </a:r>
            <a:r>
              <a:rPr lang="en-US" sz="2000" b="1" dirty="0" err="1"/>
              <a:t>বসে</a:t>
            </a:r>
            <a:r>
              <a:rPr lang="en-US" sz="2000" b="1" dirty="0"/>
              <a:t> </a:t>
            </a:r>
            <a:r>
              <a:rPr lang="en-US" sz="2000" b="1" dirty="0" smtClean="0"/>
              <a:t>।</a:t>
            </a:r>
            <a:endParaRPr lang="en-US" sz="2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750423" y="315934"/>
            <a:ext cx="1240971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0502537" y="315934"/>
            <a:ext cx="1110343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712927" y="302060"/>
            <a:ext cx="679268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284514" y="726589"/>
            <a:ext cx="559525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762103" y="679375"/>
            <a:ext cx="444136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447212" y="726588"/>
            <a:ext cx="550817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559526" y="1177070"/>
            <a:ext cx="2222863" cy="262336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762103" y="662194"/>
            <a:ext cx="444136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59526" y="1159889"/>
            <a:ext cx="2222863" cy="262336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709851" y="1118617"/>
            <a:ext cx="444136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431177" y="1780223"/>
            <a:ext cx="7829006" cy="7078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153987" y="2927945"/>
            <a:ext cx="509452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5553893" y="2892872"/>
            <a:ext cx="444136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618412" y="3524942"/>
            <a:ext cx="550817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5040085" y="3517210"/>
            <a:ext cx="2314304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81000" y="4359712"/>
            <a:ext cx="11247120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পূর্ব</a:t>
            </a:r>
            <a:r>
              <a:rPr lang="en-US" sz="2800" dirty="0" smtClean="0"/>
              <a:t> </a:t>
            </a:r>
            <a:r>
              <a:rPr lang="en-US" sz="2800" dirty="0" err="1" smtClean="0"/>
              <a:t>অংশে</a:t>
            </a:r>
            <a:r>
              <a:rPr lang="en-US" sz="2800" dirty="0" smtClean="0"/>
              <a:t> for </a:t>
            </a:r>
            <a:r>
              <a:rPr lang="en-US" sz="2800" dirty="0" err="1" smtClean="0"/>
              <a:t>থাকলে</a:t>
            </a:r>
            <a:r>
              <a:rPr lang="en-US" sz="2800" dirty="0" smtClean="0"/>
              <a:t> for </a:t>
            </a:r>
            <a:r>
              <a:rPr lang="en-US" sz="2800" dirty="0" err="1" smtClean="0"/>
              <a:t>এর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যে</a:t>
            </a:r>
            <a:r>
              <a:rPr lang="en-US" sz="2800" dirty="0" smtClean="0"/>
              <a:t>  object </a:t>
            </a:r>
            <a:r>
              <a:rPr lang="en-US" sz="2800" dirty="0" err="1" smtClean="0"/>
              <a:t>থাকে</a:t>
            </a:r>
            <a:r>
              <a:rPr lang="en-US" sz="2800" dirty="0" smtClean="0"/>
              <a:t> to </a:t>
            </a:r>
            <a:r>
              <a:rPr lang="en-US" sz="2800" dirty="0" err="1" smtClean="0"/>
              <a:t>এর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উক্ত</a:t>
            </a:r>
            <a:r>
              <a:rPr lang="en-US" sz="2800" dirty="0" smtClean="0"/>
              <a:t>  object </a:t>
            </a:r>
            <a:r>
              <a:rPr lang="en-US" sz="2800" dirty="0" err="1" smtClean="0"/>
              <a:t>এর</a:t>
            </a:r>
            <a:r>
              <a:rPr lang="en-US" sz="2800" dirty="0" smtClean="0"/>
              <a:t> subject </a:t>
            </a:r>
            <a:r>
              <a:rPr lang="en-US" sz="2800" dirty="0" err="1" smtClean="0"/>
              <a:t>হবে</a:t>
            </a:r>
            <a:r>
              <a:rPr lang="en-US" sz="2800" dirty="0" smtClean="0"/>
              <a:t> ।</a:t>
            </a:r>
            <a:endParaRPr lang="en-US" sz="2800" dirty="0"/>
          </a:p>
        </p:txBody>
      </p:sp>
      <p:sp>
        <p:nvSpPr>
          <p:cNvPr id="29" name="Rounded Rectangle 28"/>
          <p:cNvSpPr/>
          <p:nvPr/>
        </p:nvSpPr>
        <p:spPr>
          <a:xfrm>
            <a:off x="5027022" y="5244638"/>
            <a:ext cx="513808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7780022" y="5250222"/>
            <a:ext cx="444136" cy="37731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4284" y="5878410"/>
            <a:ext cx="1146048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sum was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 difficult for  me 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 could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work out. 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603170" y="3528243"/>
            <a:ext cx="550817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4112622" y="5969763"/>
            <a:ext cx="550817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5895702" y="5970597"/>
            <a:ext cx="1105989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780022" y="5973064"/>
            <a:ext cx="453932" cy="37731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5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10" grpId="0" animBg="1"/>
      <p:bldP spid="12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/>
      <p:bldP spid="34" grpId="0" animBg="1"/>
      <p:bldP spid="35" grpId="0" animBg="1"/>
      <p:bldP spid="36" grpId="0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60" y="2049125"/>
            <a:ext cx="5669279" cy="39711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56877" y="479465"/>
            <a:ext cx="56692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/>
              <a:t>আল্লহ্</a:t>
            </a:r>
            <a:r>
              <a:rPr lang="en-US" sz="9600" dirty="0" smtClean="0"/>
              <a:t> </a:t>
            </a:r>
            <a:r>
              <a:rPr lang="en-US" sz="9600" dirty="0" err="1" smtClean="0"/>
              <a:t>হাফেজ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13645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57402" y="106343"/>
            <a:ext cx="7924798" cy="10512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numCol="1" rtlCol="0" anchor="ctr">
            <a:prstTxWarp prst="textPlain">
              <a:avLst/>
            </a:prstTxWarp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bn-BD" sz="4400" dirty="0">
                <a:solidFill>
                  <a:schemeClr val="tx1"/>
                </a:solidFill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lang="bn-BD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পরিচিতি 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ea typeface="+mj-ea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791200" y="1752600"/>
            <a:ext cx="304800" cy="4419600"/>
            <a:chOff x="4267200" y="1752600"/>
            <a:chExt cx="304800" cy="441960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419600" y="1752600"/>
              <a:ext cx="0" cy="44196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2667000"/>
              <a:ext cx="0" cy="2895600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267200" y="2667000"/>
              <a:ext cx="0" cy="2895600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4610101" y="6367049"/>
            <a:ext cx="281940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তারিখ</a:t>
            </a:r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n-US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১২/০৫/২০১৯ </a:t>
            </a:r>
            <a:r>
              <a:rPr lang="en-US" sz="2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খ্রিঃ</a:t>
            </a: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389159" y="1301682"/>
            <a:ext cx="3018379" cy="4819101"/>
            <a:chOff x="865158" y="1301681"/>
            <a:chExt cx="3018379" cy="4819101"/>
          </a:xfrm>
        </p:grpSpPr>
        <p:sp>
          <p:nvSpPr>
            <p:cNvPr id="18" name="TextBox 17"/>
            <p:cNvSpPr txBox="1"/>
            <p:nvPr/>
          </p:nvSpPr>
          <p:spPr>
            <a:xfrm>
              <a:off x="865158" y="3812458"/>
              <a:ext cx="3018379" cy="230832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মো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: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আলমগীর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হোসেন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(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সহকারী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শিক্ষক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আইসিটি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)</a:t>
              </a:r>
            </a:p>
            <a:p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রহিমাপুর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ফাজিল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মাদ্রাসা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।</a:t>
              </a:r>
            </a:p>
            <a:p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পত্নীতলা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</a:t>
              </a:r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নওগাঁ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।</a:t>
              </a:r>
            </a:p>
            <a:p>
              <a:r>
                <a:rPr lang="en-US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মোবাইল</a:t>
              </a:r>
              <a:r>
                <a: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– ০১৭২৩৬২৬১০৮</a:t>
              </a:r>
            </a:p>
            <a:p>
              <a:r>
                <a:rPr lang="en-US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BTT Course </a:t>
              </a:r>
              <a:r>
                <a:rPr lang="en-US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Rajshahi</a:t>
              </a:r>
              <a:r>
                <a:rPr lang="en-US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  <a:p>
              <a:r>
                <a:rPr lang="en-US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আইডি</a:t>
              </a:r>
              <a:r>
                <a:rPr lang="en-US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– ৬০৮ .</a:t>
              </a:r>
            </a:p>
            <a:p>
              <a:r>
                <a:rPr lang="en-US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hlinkClick r:id="rId2"/>
                </a:rPr>
                <a:t>Gmail-alamgirchz@gmail.co</a:t>
              </a:r>
              <a:r>
                <a:rPr lang="en-US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</a:t>
              </a:r>
              <a:endPara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256570" y="1301681"/>
              <a:ext cx="2326278" cy="2483715"/>
              <a:chOff x="1256570" y="1301681"/>
              <a:chExt cx="2326278" cy="2483715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5509" y="1827717"/>
                <a:ext cx="1957679" cy="1957679"/>
              </a:xfrm>
              <a:prstGeom prst="ellipse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1256570" y="1301681"/>
                <a:ext cx="23262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buFont typeface="Arial" pitchFamily="34" charset="0"/>
                  <a:buNone/>
                </a:pPr>
                <a:r>
                  <a:rPr lang="bn-BD" sz="3200" b="1" u="sng" dirty="0">
                    <a:solidFill>
                      <a:srgbClr val="0052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olaimanLipi" pitchFamily="65" charset="0"/>
                    <a:cs typeface="SolaimanLipi" pitchFamily="65" charset="0"/>
                  </a:rPr>
                  <a:t>শিক্ষক পরিচিতি</a:t>
                </a:r>
                <a:endParaRPr lang="en-US" sz="3200" b="1" u="sng" dirty="0">
                  <a:solidFill>
                    <a:srgbClr val="0052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olaimanLipi" pitchFamily="65" charset="0"/>
                  <a:cs typeface="SolaimanLipi" pitchFamily="65" charset="0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6627952" y="2604247"/>
            <a:ext cx="4842389" cy="2842416"/>
            <a:chOff x="6353069" y="1968118"/>
            <a:chExt cx="4842389" cy="3684733"/>
          </a:xfrm>
        </p:grpSpPr>
        <p:sp>
          <p:nvSpPr>
            <p:cNvPr id="2" name="Rectangle 1"/>
            <p:cNvSpPr/>
            <p:nvPr/>
          </p:nvSpPr>
          <p:spPr>
            <a:xfrm>
              <a:off x="6705212" y="1968118"/>
              <a:ext cx="4054954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600" i="1" dirty="0" smtClean="0">
                  <a:latin typeface="NikoshBAN" pitchFamily="2" charset="0"/>
                  <a:cs typeface="NikoshBAN" pitchFamily="2" charset="0"/>
                </a:rPr>
                <a:t>Subject</a:t>
              </a:r>
              <a:endParaRPr lang="en-US" sz="6600" i="1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53069" y="3199247"/>
              <a:ext cx="4842389" cy="2453604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en-US" sz="1100" b="1" i="1" dirty="0" smtClean="0">
                  <a:solidFill>
                    <a:schemeClr val="tx1"/>
                  </a:solidFill>
                  <a:latin typeface="Book Antiqua" pitchFamily="18" charset="0"/>
                </a:rPr>
                <a:t>English</a:t>
              </a:r>
              <a:r>
                <a:rPr lang="en-US" sz="1100" b="1" dirty="0" smtClean="0">
                  <a:solidFill>
                    <a:schemeClr val="tx1"/>
                  </a:solidFill>
                  <a:latin typeface="Book Antiqua" pitchFamily="18" charset="0"/>
                </a:rPr>
                <a:t> 2</a:t>
              </a:r>
              <a:r>
                <a:rPr lang="en-US" sz="1100" b="1" baseline="30000" dirty="0" smtClean="0">
                  <a:solidFill>
                    <a:schemeClr val="tx1"/>
                  </a:solidFill>
                  <a:latin typeface="Book Antiqua" pitchFamily="18" charset="0"/>
                </a:rPr>
                <a:t>nd</a:t>
              </a:r>
              <a:r>
                <a:rPr lang="en-US" sz="1100" b="1" dirty="0" smtClean="0">
                  <a:solidFill>
                    <a:schemeClr val="tx1"/>
                  </a:solidFill>
                  <a:latin typeface="Book Antiqua" pitchFamily="18" charset="0"/>
                </a:rPr>
                <a:t> paper</a:t>
              </a:r>
            </a:p>
            <a:p>
              <a:r>
                <a:rPr lang="en-US" sz="1100" b="1" dirty="0" smtClean="0">
                  <a:latin typeface="Book Antiqua" pitchFamily="18" charset="0"/>
                </a:rPr>
                <a:t>Class- 7,8,9,10</a:t>
              </a:r>
              <a:endParaRPr lang="en-US" sz="9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58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5931" y="1190897"/>
            <a:ext cx="5486400" cy="769441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u="sng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Lesson Introduction</a:t>
            </a:r>
            <a:endParaRPr lang="en-US" sz="4400" u="sng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5589" y="3058885"/>
            <a:ext cx="8408126" cy="23083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Class	:	</a:t>
            </a:r>
            <a:r>
              <a:rPr lang="en-US" sz="3600" b="1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Six,Seven,Eight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3600" b="1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Nine,Ten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3600" b="1" dirty="0" smtClean="0"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Subject	:	English 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en-US" sz="3600" b="1" baseline="30000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nd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Paper.</a:t>
            </a:r>
          </a:p>
          <a:p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Unit		:	05</a:t>
            </a:r>
          </a:p>
          <a:p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Lesson	:	</a:t>
            </a:r>
            <a:r>
              <a:rPr lang="en-US" sz="3600" b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02</a:t>
            </a:r>
            <a:endParaRPr lang="en-US" sz="3600" b="1" dirty="0" smtClean="0"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620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03652" y="274536"/>
            <a:ext cx="5844292" cy="6751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Transformation of Sentences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5319" y="1015610"/>
            <a:ext cx="4445448" cy="6104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 to Negative: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1519" y="1797472"/>
            <a:ext cx="11103430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1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Only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alone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বাক্যকে</a:t>
            </a:r>
            <a:r>
              <a:rPr lang="en-US" sz="28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করার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Only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alone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উত্তর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বাক্যের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শুরুতে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None but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উক্ত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বাক্যের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আর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কোন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পরিবর্তন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হয়না</a:t>
            </a:r>
            <a:r>
              <a:rPr lang="en-US" sz="28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2425" y="4272188"/>
            <a:ext cx="8682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None but he can play good cricket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888817" y="6162803"/>
            <a:ext cx="10761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None but the science students can apply for the post. 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902425" y="5349991"/>
            <a:ext cx="92735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Only the science students can apply for the post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888817" y="3314128"/>
            <a:ext cx="76276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Only he can play good cricket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9" name="Rounded Rectangle 8"/>
          <p:cNvSpPr/>
          <p:nvPr/>
        </p:nvSpPr>
        <p:spPr>
          <a:xfrm>
            <a:off x="1985554" y="1873220"/>
            <a:ext cx="2063932" cy="46232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525589" y="2278536"/>
            <a:ext cx="1489165" cy="462323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3867" y="3299883"/>
            <a:ext cx="894808" cy="65691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795451" y="4251461"/>
            <a:ext cx="1907177" cy="803865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73830" y="5296208"/>
            <a:ext cx="888274" cy="65691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25635" y="6054638"/>
            <a:ext cx="1632856" cy="803865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4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repeatCount="indefinite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repeatCount="indefinite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repeatCount="indefinite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repeatCount="indefinite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7769" y="365326"/>
            <a:ext cx="8453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Shonar Bangla" panose="020B0502040204020203" pitchFamily="34" charset="0"/>
                <a:ea typeface="Times New Roman" panose="02020603050405020304" pitchFamily="18" charset="0"/>
              </a:rPr>
              <a:t> ii  </a:t>
            </a:r>
            <a:r>
              <a:rPr lang="en-US" sz="3600" dirty="0" err="1" smtClean="0">
                <a:latin typeface="Shonar Bangla" panose="020B0502040204020203" pitchFamily="34" charset="0"/>
                <a:ea typeface="Times New Roman" panose="02020603050405020304" pitchFamily="18" charset="0"/>
              </a:rPr>
              <a:t>বস্তুর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</a:rPr>
              <a:t>ক্ষেত্রে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only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</a:rPr>
              <a:t>এর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Shonar Bangla" panose="020B0502040204020203" pitchFamily="34" charset="0"/>
                <a:ea typeface="Times New Roman" panose="02020603050405020304" pitchFamily="18" charset="0"/>
              </a:rPr>
              <a:t>পরিবর্তে</a:t>
            </a:r>
            <a:r>
              <a:rPr lang="en-US" sz="3600" dirty="0" smtClean="0">
                <a:latin typeface="Shonar Bangla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nothing but </a:t>
            </a:r>
            <a:r>
              <a:rPr lang="en-US" sz="3600" dirty="0" err="1">
                <a:latin typeface="Shonar Bangla" panose="020B0502040204020203" pitchFamily="34" charset="0"/>
                <a:ea typeface="Times New Roman" panose="02020603050405020304" pitchFamily="18" charset="0"/>
              </a:rPr>
              <a:t>বসে</a:t>
            </a:r>
            <a:r>
              <a:rPr lang="en-US" sz="3600" dirty="0">
                <a:latin typeface="Shonar Bangla" panose="020B0502040204020203" pitchFamily="34" charset="0"/>
                <a:ea typeface="Times New Roman" panose="02020603050405020304" pitchFamily="18" charset="0"/>
              </a:rPr>
              <a:t>।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2102230" y="2150728"/>
            <a:ext cx="71332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Negative</a:t>
            </a:r>
            <a:r>
              <a:rPr lang="en-US" sz="3200" dirty="0"/>
              <a:t>: He </a:t>
            </a:r>
            <a:r>
              <a:rPr lang="en-US" sz="3200" dirty="0" smtClean="0"/>
              <a:t>likes nothing but Sweet.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081390" y="1475949"/>
            <a:ext cx="6054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He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likes  only  Sweet.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796834" y="3064835"/>
            <a:ext cx="10934363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তবে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বয়সের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ক্ষেত্রে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সংখ্যার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ক্ষেত্রে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only 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32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more than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3200" dirty="0">
                <a:latin typeface="Kokil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17769" y="3839301"/>
            <a:ext cx="6096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They have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only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cars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07887" y="4612691"/>
            <a:ext cx="6853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They have  not more than  two cars.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3513909" y="391886"/>
            <a:ext cx="901337" cy="53557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91795" y="391886"/>
            <a:ext cx="2194560" cy="53557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852160" y="1541417"/>
            <a:ext cx="953589" cy="496389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72891" y="2259874"/>
            <a:ext cx="2037806" cy="4756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95406" y="3095897"/>
            <a:ext cx="914400" cy="60089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36253" y="3187337"/>
            <a:ext cx="2523038" cy="365760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950822" y="3840480"/>
            <a:ext cx="783772" cy="61395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624251" y="4754880"/>
            <a:ext cx="2063932" cy="352697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2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664" y="287076"/>
            <a:ext cx="1449436" cy="6104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2: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4137" y="897500"/>
            <a:ext cx="11403874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 sentence </a:t>
            </a:r>
            <a:r>
              <a:rPr lang="en-US" sz="28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must 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করার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must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but/ can not help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তবে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not help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verb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তার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সাথে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800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98022" y="2516194"/>
            <a:ext cx="77419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you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must  yield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your fate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641565" y="3170353"/>
            <a:ext cx="7698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You can not but yield to your fate.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693816" y="422430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We must obey our parents.</a:t>
            </a:r>
            <a:b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98627" y="5790301"/>
            <a:ext cx="6561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we  can not but  obey our parents.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3840479" y="943291"/>
            <a:ext cx="901337" cy="4972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2514" y="1480577"/>
            <a:ext cx="3540034" cy="54237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02627" y="2516194"/>
            <a:ext cx="914401" cy="65415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153988" y="3265714"/>
            <a:ext cx="1907177" cy="489414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199706" y="4310742"/>
            <a:ext cx="816429" cy="49638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631474" y="5904411"/>
            <a:ext cx="1711235" cy="339635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riped Right Arrow 13"/>
          <p:cNvSpPr/>
          <p:nvPr/>
        </p:nvSpPr>
        <p:spPr>
          <a:xfrm rot="6205508">
            <a:off x="4290826" y="4817455"/>
            <a:ext cx="392527" cy="47035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4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44444E-6 L -0.00794 0.0974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" y="4861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417" y="214968"/>
            <a:ext cx="1292341" cy="54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3: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6754" y="799100"/>
            <a:ext cx="9796561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বাক্যকে</a:t>
            </a:r>
            <a:r>
              <a:rPr lang="en-US" sz="2800" b="1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করার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every 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There is no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every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শব্দটি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but +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বাকী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অংশ</a:t>
            </a:r>
            <a:r>
              <a:rPr lang="en-US" sz="2800" dirty="0">
                <a:latin typeface="Kokil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15663" y="2070986"/>
            <a:ext cx="6835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 Ever 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yone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hates a terrorist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915663" y="375762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Every body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fears a lion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915663" y="2813621"/>
            <a:ext cx="73850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 There is no  one but hates a terrorist.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915663" y="4819959"/>
            <a:ext cx="64742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There is no  body but hates a liar.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7849366" y="847177"/>
            <a:ext cx="901473" cy="483326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816754" y="1330503"/>
            <a:ext cx="1743566" cy="419920"/>
          </a:xfrm>
          <a:prstGeom prst="roundRect">
            <a:avLst/>
          </a:prstGeom>
          <a:noFill/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44983" y="2070986"/>
            <a:ext cx="901337" cy="67732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61657" y="2847703"/>
            <a:ext cx="1815737" cy="444137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931920" y="3770685"/>
            <a:ext cx="901337" cy="52322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61657" y="4898572"/>
            <a:ext cx="1685109" cy="40494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1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repeatCount="indefinite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835" y="380968"/>
            <a:ext cx="1210588" cy="4809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4: </a:t>
            </a:r>
            <a:endParaRPr lang="en-US" sz="40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2238" y="439201"/>
            <a:ext cx="7056740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soon as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হলে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44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641" y="1148678"/>
            <a:ext cx="109858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soon as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বাক্যকে</a:t>
            </a:r>
            <a:r>
              <a:rPr lang="en-US" sz="2800" b="1" dirty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করার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soon as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জায়গায়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sooner had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বসবে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প্রদত্ত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কর্তা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মূল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verb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v3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কমা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পর্যন্ত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কমার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পরিবর্তে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than 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বাক্য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b="1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42887" y="3117646"/>
            <a:ext cx="9951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As soon as he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saw the tiger, he ran away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242889" y="4801264"/>
            <a:ext cx="969072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Affirmative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As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soos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boy saw the police, he ran away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42888" y="4034660"/>
            <a:ext cx="95470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No sooner had he seen the Tiger  than   he ran away.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64511" y="5474894"/>
            <a:ext cx="11162608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 sooner had the boy seen the police than he ran away.</a:t>
            </a:r>
            <a:endParaRPr lang="en-US" sz="48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21040" y="1254034"/>
            <a:ext cx="1645920" cy="3526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8641" y="1737360"/>
            <a:ext cx="2312125" cy="274320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100354" y="2076994"/>
            <a:ext cx="927463" cy="5486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87782" y="3268942"/>
            <a:ext cx="1867989" cy="3526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769326" y="4119921"/>
            <a:ext cx="2220685" cy="379543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478485" y="4028192"/>
            <a:ext cx="927463" cy="5486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281082" y="4885712"/>
            <a:ext cx="1532965" cy="3526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941448" y="5656723"/>
            <a:ext cx="2495005" cy="300323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9238129" y="5545526"/>
            <a:ext cx="833334" cy="5486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527667" y="4026640"/>
            <a:ext cx="927463" cy="5486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990630" y="5655171"/>
            <a:ext cx="2495005" cy="300323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4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3" grpId="0" animBg="1"/>
      <p:bldP spid="15" grpId="0" animBg="1"/>
      <p:bldP spid="18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417" y="400011"/>
            <a:ext cx="1133644" cy="4809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 5:</a:t>
            </a:r>
            <a:endParaRPr lang="en-US" sz="40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417" y="991423"/>
            <a:ext cx="10381643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Adject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Affirmative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Negative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করার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verb 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পরে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not 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Adjective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শব্দটি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তার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বিপরিতার্থক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শব্দ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8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উক্ত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sentence 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বাকী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সব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ঠিক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থাকে</a:t>
            </a:r>
            <a:r>
              <a:rPr lang="en-US" sz="2800" dirty="0" smtClean="0">
                <a:latin typeface="Shonar Bangla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যেমন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Good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bad,  Black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White, Long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থাকলে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Short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endParaRPr lang="en-US" sz="4400" dirty="0">
              <a:effectLst/>
              <a:latin typeface="SutonnyMJ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84816" y="3530701"/>
            <a:ext cx="6035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He 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  good  man.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684815" y="5275239"/>
            <a:ext cx="74188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Affirmative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Rakib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an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honest 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boy.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684815" y="4329662"/>
            <a:ext cx="7069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He is  not  a  bad man.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1922061" y="6021102"/>
            <a:ext cx="70573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Negative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Rakib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is  not  a  dishonest  boy.</a:t>
            </a:r>
            <a:endParaRPr lang="en-US" sz="3200" dirty="0"/>
          </a:p>
        </p:txBody>
      </p:sp>
      <p:sp>
        <p:nvSpPr>
          <p:cNvPr id="10" name="Oval 9"/>
          <p:cNvSpPr/>
          <p:nvPr/>
        </p:nvSpPr>
        <p:spPr>
          <a:xfrm>
            <a:off x="2581836" y="1573306"/>
            <a:ext cx="699247" cy="443713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7906872" y="1494928"/>
            <a:ext cx="1761564" cy="401692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688888" y="1521054"/>
            <a:ext cx="1422799" cy="40169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477871" y="2070807"/>
            <a:ext cx="6414247" cy="45724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88417" y="2499499"/>
            <a:ext cx="3245701" cy="48573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02336" y="2737754"/>
            <a:ext cx="671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Am, Is, Are, Was, Were -  </a:t>
            </a:r>
            <a:r>
              <a:rPr lang="en-US" sz="2400" b="1" dirty="0" err="1" smtClean="0">
                <a:solidFill>
                  <a:srgbClr val="FF0000"/>
                </a:solidFill>
              </a:rPr>
              <a:t>এই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শব্দগুলোকে</a:t>
            </a:r>
            <a:r>
              <a:rPr lang="en-US" sz="2400" b="1" dirty="0" smtClean="0">
                <a:solidFill>
                  <a:srgbClr val="FF0000"/>
                </a:solidFill>
              </a:rPr>
              <a:t>  Be verb </a:t>
            </a:r>
            <a:r>
              <a:rPr lang="en-US" sz="2400" b="1" dirty="0" err="1" smtClean="0">
                <a:solidFill>
                  <a:srgbClr val="FF0000"/>
                </a:solidFill>
              </a:rPr>
              <a:t>বলে</a:t>
            </a:r>
            <a:r>
              <a:rPr lang="en-US" sz="2400" b="1" dirty="0" smtClean="0">
                <a:solidFill>
                  <a:srgbClr val="FF0000"/>
                </a:solidFill>
              </a:rPr>
              <a:t> ।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702336" y="2671525"/>
            <a:ext cx="6821793" cy="55677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59506" y="3490360"/>
            <a:ext cx="1035424" cy="79896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27493" y="4374381"/>
            <a:ext cx="766483" cy="657791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333565" y="6074200"/>
            <a:ext cx="1671058" cy="531677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11688" y="4333059"/>
            <a:ext cx="766483" cy="657791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977217" y="5144653"/>
            <a:ext cx="1243854" cy="79896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188497" y="6011742"/>
            <a:ext cx="766483" cy="657791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9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3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repeatCount="indefinite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1226</Words>
  <Application>Microsoft Office PowerPoint</Application>
  <PresentationFormat>Widescreen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Aharoni</vt:lpstr>
      <vt:lpstr>Arial</vt:lpstr>
      <vt:lpstr>Book Antiqua</vt:lpstr>
      <vt:lpstr>Calibri</vt:lpstr>
      <vt:lpstr>Calibri Light</vt:lpstr>
      <vt:lpstr>Kokila</vt:lpstr>
      <vt:lpstr>NikoshBAN</vt:lpstr>
      <vt:lpstr>Shonar Bangla</vt:lpstr>
      <vt:lpstr>Snap ITC</vt:lpstr>
      <vt:lpstr>SolaimanLipi</vt:lpstr>
      <vt:lpstr>SutonnyMJ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Alamgir</dc:creator>
  <cp:lastModifiedBy>Alamgir</cp:lastModifiedBy>
  <cp:revision>149</cp:revision>
  <dcterms:created xsi:type="dcterms:W3CDTF">2019-11-08T02:22:38Z</dcterms:created>
  <dcterms:modified xsi:type="dcterms:W3CDTF">2019-11-08T17:47:07Z</dcterms:modified>
</cp:coreProperties>
</file>