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285" r:id="rId3"/>
    <p:sldId id="264" r:id="rId4"/>
    <p:sldId id="256" r:id="rId5"/>
    <p:sldId id="287" r:id="rId6"/>
    <p:sldId id="277" r:id="rId7"/>
    <p:sldId id="294" r:id="rId8"/>
    <p:sldId id="288" r:id="rId9"/>
    <p:sldId id="291" r:id="rId10"/>
    <p:sldId id="289" r:id="rId11"/>
    <p:sldId id="293" r:id="rId12"/>
    <p:sldId id="292" r:id="rId13"/>
    <p:sldId id="284" r:id="rId14"/>
    <p:sldId id="297" r:id="rId15"/>
    <p:sldId id="275" r:id="rId16"/>
    <p:sldId id="279" r:id="rId17"/>
    <p:sldId id="263" r:id="rId18"/>
    <p:sldId id="298" r:id="rId19"/>
    <p:sldId id="278" r:id="rId20"/>
    <p:sldId id="280" r:id="rId21"/>
    <p:sldId id="281" r:id="rId22"/>
    <p:sldId id="29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8853" autoAdjust="0"/>
  </p:normalViewPr>
  <p:slideViewPr>
    <p:cSldViewPr>
      <p:cViewPr>
        <p:scale>
          <a:sx n="50" d="100"/>
          <a:sy n="50" d="100"/>
        </p:scale>
        <p:origin x="-1968"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6C9FD-3233-4115-804F-55DC7A3FA910}"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03C2A-452F-419B-98CD-9DDA2D0375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অধ্যায়ের সাথে সাদৃশ্যপূর্ণ ছবিসহ স্লাইডটি ব্যবহার করা হয়েছে। তবে বিষয়শিক্ষক ইচ্ছে করলে ছবিটি বাদ দিতে পারেন অথবা অধ্যায়টির সাথে ছবির উল্লেখিত ঘটনার সাথে কী কী  মিল রয়েছে তা বলেও আজকের পাঠে শিক্ষার্থীদের স্বাগত জানাতে পারেন। কিন্তু এখানে অতিরিক্ত আলোচনা না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পরিমাপের স্বতন্ত্র একটি পদ্ধতির প্রয়োজনীয়তা প্রতি গুরুত্ব দেয়ার চেষ্টা করা হয়েছে। বিষয় শিক্ষক ইচ্ছে করলে বাস্তব উপকরণের সাহায্যে এ কাজটি করতে পারেন। </a:t>
            </a: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এই স্লাইডে আন্তর্জাতিক পদ্ধতিতে পরিমাপের মৌলিক এককসমূহ শিক্ষার্থীদের</a:t>
            </a:r>
            <a:r>
              <a:rPr lang="bn-BD" sz="1200" baseline="0" dirty="0" smtClean="0">
                <a:latin typeface="NikoshBAN" pitchFamily="2" charset="0"/>
                <a:cs typeface="NikoshBAN" pitchFamily="2" charset="0"/>
              </a:rPr>
              <a:t> সামনে উপস্থাপনের চেষ্টা করা  হয়েছে। 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এখানে শিক্ষার্থীদেরকে </a:t>
            </a:r>
            <a:r>
              <a:rPr lang="en-US" baseline="0" dirty="0" smtClean="0"/>
              <a:t>2</a:t>
            </a:r>
            <a:r>
              <a:rPr lang="bn-BD" baseline="0" dirty="0" smtClean="0"/>
              <a:t> জনের দলে ভাগ করে নিতে পারেন।</a:t>
            </a:r>
          </a:p>
          <a:p>
            <a:r>
              <a:rPr lang="bn-BD" baseline="0" dirty="0" smtClean="0"/>
              <a:t>প্রত্যেক দলকে </a:t>
            </a:r>
            <a:r>
              <a:rPr lang="bn-BD" sz="1200" dirty="0" smtClean="0">
                <a:latin typeface="NikoshBAN" pitchFamily="2" charset="0"/>
                <a:cs typeface="NikoshBAN" pitchFamily="2" charset="0"/>
              </a:rPr>
              <a:t>আন্তর্জাতিক পদ্ধতিতে পরিমাপের এককগুলো </a:t>
            </a:r>
            <a:r>
              <a:rPr lang="bn-BD" sz="1200" baseline="0" dirty="0" smtClean="0">
                <a:latin typeface="+mn-lt"/>
                <a:cs typeface="+mn-cs"/>
              </a:rPr>
              <a:t> লিখতে দিতে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ছবির মাধ্যমে মৌখিক ও  </a:t>
            </a:r>
            <a:r>
              <a:rPr lang="bn-BD" baseline="0" dirty="0" smtClean="0"/>
              <a:t>বহুনির্বাচনি </a:t>
            </a:r>
            <a:r>
              <a:rPr lang="bn-BD" baseline="0" dirty="0" smtClean="0"/>
              <a:t>প্রশ্ন করেতে পারেন। অথবা বিষয় শিক্ষক নিজের মত প্রশ্ন করেও কাজটি করতে পারেন।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8803C2A-452F-419B-98CD-9DDA2D037572}"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আজকের পাঠের মূল বিষয়বস্তু শিক্ষার্থীদের পূনরায় মনে করিয়ে দেবার চেষ্টা করা হয়েছে।</a:t>
            </a:r>
            <a:r>
              <a:rPr lang="en-US" baseline="0" dirty="0" smtClean="0">
                <a:latin typeface="NikoshBAN" pitchFamily="2" charset="0"/>
                <a:cs typeface="NikoshBAN" pitchFamily="2" charset="0"/>
              </a:rPr>
              <a:t> </a:t>
            </a:r>
            <a:r>
              <a:rPr lang="bn-BD" dirty="0" smtClean="0"/>
              <a:t>স্লাইডে</a:t>
            </a:r>
            <a:r>
              <a:rPr lang="bn-BD" baseline="0" dirty="0" smtClean="0"/>
              <a:t> উল্লেখিত কী</a:t>
            </a:r>
            <a:r>
              <a:rPr lang="en-US" baseline="0" dirty="0" smtClean="0"/>
              <a:t>-</a:t>
            </a:r>
            <a:r>
              <a:rPr lang="bn-BD" baseline="0" dirty="0" smtClean="0"/>
              <a:t>নোটসমূহের আলোকে শিক্ষার্থীদের কোনো জিজ্ঞাসা আছে কি-না তা জানার চেষ্টা করলে ভালো হয়</a:t>
            </a:r>
            <a:r>
              <a:rPr lang="en-US" baseline="0" dirty="0" smtClean="0"/>
              <a:t> </a:t>
            </a:r>
            <a:r>
              <a:rPr lang="bn-BD" baseline="0" dirty="0" smtClean="0"/>
              <a:t>এবং কী-নোটগুলো শিক্ষার্থীদের লিখে নিতে বলতে পারেন।</a:t>
            </a:r>
            <a:endParaRPr lang="en-US" smtClean="0"/>
          </a:p>
          <a:p>
            <a:endParaRPr lang="en-US"/>
          </a:p>
        </p:txBody>
      </p:sp>
      <p:sp>
        <p:nvSpPr>
          <p:cNvPr id="4" name="Slide Number Placeholder 3"/>
          <p:cNvSpPr>
            <a:spLocks noGrp="1"/>
          </p:cNvSpPr>
          <p:nvPr>
            <p:ph type="sldNum" sz="quarter" idx="10"/>
          </p:nvPr>
        </p:nvSpPr>
        <p:spPr/>
        <p:txBody>
          <a:bodyPr/>
          <a:lstStyle/>
          <a:p>
            <a:fld id="{18803C2A-452F-419B-98CD-9DDA2D03757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পাঠ শিরোনাম বের করার জন্য </a:t>
            </a:r>
            <a:r>
              <a:rPr lang="bn-BD" sz="1200" baseline="0" dirty="0" smtClean="0">
                <a:latin typeface="NikoshBAN" pitchFamily="2" charset="0"/>
                <a:cs typeface="NikoshBAN" pitchFamily="2" charset="0"/>
              </a:rPr>
              <a:t>শিক্ষার্থীদের</a:t>
            </a:r>
            <a:r>
              <a:rPr lang="bn-BD" sz="1200" dirty="0" smtClean="0">
                <a:latin typeface="NikoshBAN" pitchFamily="2" charset="0"/>
                <a:cs typeface="NikoshBAN" pitchFamily="2" charset="0"/>
              </a:rPr>
              <a:t>স্লাইডে</a:t>
            </a:r>
            <a:r>
              <a:rPr lang="bn-BD" sz="1200" baseline="0" dirty="0" smtClean="0">
                <a:latin typeface="NikoshBAN" pitchFamily="2" charset="0"/>
                <a:cs typeface="NikoshBAN" pitchFamily="2" charset="0"/>
              </a:rPr>
              <a:t> উল্লেখিত প্রশ্নগুলো করতে পারেন। এখানে মৌলিক ও যৌগিক এককের নাম দুইটি হয়তো শিক্ষার্থীরা বলতে পারবে না। এক্ষেত্রে শিক্ষক শিক্ষার্থীদের সাহায্য করতে পারেন।</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এই</a:t>
            </a:r>
            <a:r>
              <a:rPr lang="bn-BD" sz="1200" baseline="0" dirty="0" smtClean="0">
                <a:latin typeface="NikoshBAN" pitchFamily="2" charset="0"/>
                <a:cs typeface="NikoshBAN" pitchFamily="2" charset="0"/>
              </a:rPr>
              <a:t> স্লাইডের জন্য সর্বোচ্চ তিন মিনিট সময় নির্ধারণ করুন।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পাঠ শিরোনাম বের করার জন্য প্রথমে</a:t>
            </a:r>
            <a:r>
              <a:rPr lang="bn-BD" sz="1200" baseline="0" dirty="0" smtClean="0">
                <a:latin typeface="NikoshBAN" pitchFamily="2" charset="0"/>
                <a:cs typeface="NikoshBAN" pitchFamily="2" charset="0"/>
              </a:rPr>
              <a:t> ভিডিওটি  দেখিয়ে </a:t>
            </a:r>
            <a:r>
              <a:rPr lang="bn-BD" sz="1200" dirty="0" smtClean="0">
                <a:latin typeface="NikoshBAN" pitchFamily="2" charset="0"/>
                <a:cs typeface="NikoshBAN" pitchFamily="2" charset="0"/>
              </a:rPr>
              <a:t>শিক্ষার্থীদের প্রশ্ন করুন</a:t>
            </a:r>
            <a:r>
              <a:rPr lang="bn-BD" sz="1200" baseline="0" dirty="0" smtClean="0">
                <a:latin typeface="NikoshBAN" pitchFamily="2" charset="0"/>
                <a:cs typeface="NikoshBAN" pitchFamily="2" charset="0"/>
              </a:rPr>
              <a:t> এবং বিশেষক্ষেত্রে আপনি শিক্ষার্থীদের সাহায্য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 ভিডিওতে যে ঘটনাটি দেখলে তা কি মানুষ সৃষ্টি করেছে? (না)।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তাহলে এটি কোন ধরনের ঘটনা?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এটি একটি প্রাকৃতিক ঘটনা।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এই প্রাকৃতিক ঘটনা সম্পর্কে জানতে হলে আমাদের কী জানা প্রয়োজন? (বিজ্ঞান)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আজ আমরা শিখব</a:t>
            </a:r>
            <a:r>
              <a:rPr lang="bn-BD" sz="1200" baseline="0" dirty="0" smtClean="0">
                <a:latin typeface="NikoshBAN" pitchFamily="2" charset="0"/>
                <a:cs typeface="NikoshBAN" pitchFamily="2" charset="0"/>
              </a:rPr>
              <a:t> বিজ্ঞান ও বৈজ্ঞানিক প্রক্রিয়া।</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স্লাইডে উল্লেখিত ছবি প্রদর্শন এবং প্রশ্নোত্তরের মাধ্যমে শিক্ষার্থীদের কাছ  থেকে পরিমাপের রাশিতে মান ও একক এই  দুইটি পদকে আলাদা আলাদা করে বের করে আনার চেষ্টা করা হয়েছে।</a:t>
            </a:r>
            <a:r>
              <a:rPr lang="en-US" baseline="0" dirty="0" smtClean="0">
                <a:latin typeface="NikoshBAN" pitchFamily="2" charset="0"/>
                <a:cs typeface="NikoshBAN" pitchFamily="2" charset="0"/>
              </a:rPr>
              <a:t> </a:t>
            </a:r>
            <a:r>
              <a:rPr lang="bn-BD" baseline="0" dirty="0" smtClean="0"/>
              <a:t>তবে প্রয়োজনে অন্য   যুক্তিযুক্ত উপায়ে একাজটি করা যেতে পারে। </a:t>
            </a: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bn-BD" baseline="0"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স্লাইডে উল্লেখিত ভিডিও প্রদর্শন এবং প্রশ্নোত্তরের মাধ্যমে শিক্ষার্থীদের কাছ  থেকে পরিমাপের ক্ষেত্রে ব্যবহৃত মৌলিক রাশিগুলোর নাম বের করে আনার চেষ্টা করা হয়েছে।</a:t>
            </a:r>
            <a:r>
              <a:rPr lang="en-US" baseline="0" dirty="0" smtClean="0">
                <a:latin typeface="NikoshBAN" pitchFamily="2" charset="0"/>
                <a:cs typeface="NikoshBAN" pitchFamily="2" charset="0"/>
              </a:rPr>
              <a:t> </a:t>
            </a:r>
            <a:r>
              <a:rPr lang="bn-BD" baseline="0" dirty="0" smtClean="0"/>
              <a:t>তবে প্রয়োজনে অন্য   যুক্তিযুক্ত উপায়ে একাজটি করা যেতে পারে। </a:t>
            </a: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bn-BD" baseline="0"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এখানে পূর্বের</a:t>
            </a:r>
            <a:r>
              <a:rPr lang="bn-BD" baseline="0" dirty="0" smtClean="0">
                <a:latin typeface="NikoshBAN" pitchFamily="2" charset="0"/>
                <a:cs typeface="NikoshBAN" pitchFamily="2" charset="0"/>
              </a:rPr>
              <a:t>স্লাইডে উল্লেখিত ভিডিও প্রদর্শন এবং প্রশ্নোত্তরের মাধ্যমে শিক্ষার্থীদের কাছ  থেকে পরিমাপের ক্ষেত্রে ব্যবহৃত মৌলিক রাশিগুলোর জন্য প্রয়োজনীয়   একক গুলো যে মৌলিক একক  তা উপস্থাপনের চেষ্টা করা হয়েছে।  এখানে প্রথম শিখনফল অর্জন সম্ভব হবে।</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এখানে </a:t>
            </a:r>
            <a:r>
              <a:rPr lang="bn-BD" baseline="0" dirty="0" smtClean="0">
                <a:latin typeface="NikoshBAN" pitchFamily="2" charset="0"/>
                <a:cs typeface="NikoshBAN" pitchFamily="2" charset="0"/>
              </a:rPr>
              <a:t>স্লাইডে উল্লেখিত ভিডিও প্রদর্শন এবং প্রশ্নোত্তরের মাধ্যমে শিক্ষার্থীদের কাছ  থেকে পরিমাপের যৌগিকক এককের </a:t>
            </a:r>
            <a:r>
              <a:rPr lang="bn-BD" baseline="0" dirty="0" smtClean="0">
                <a:latin typeface="NikoshBAN" pitchFamily="2" charset="0"/>
                <a:cs typeface="NikoshBAN" pitchFamily="2" charset="0"/>
              </a:rPr>
              <a:t>বর্ণনা বের </a:t>
            </a:r>
            <a:r>
              <a:rPr lang="bn-BD" baseline="0" dirty="0" smtClean="0">
                <a:latin typeface="NikoshBAN" pitchFamily="2" charset="0"/>
                <a:cs typeface="NikoshBAN" pitchFamily="2" charset="0"/>
              </a:rPr>
              <a:t>করে আনার চেষ্টা করতে পারেন।  এখানে দ্বিতীয় শিখনফল অর্জন সম্ভব হবে। </a:t>
            </a: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এই</a:t>
            </a:r>
            <a:r>
              <a:rPr lang="bn-BD" sz="1200" baseline="0" dirty="0" smtClean="0">
                <a:latin typeface="NikoshBAN" pitchFamily="2" charset="0"/>
                <a:cs typeface="NikoshBAN" pitchFamily="2" charset="0"/>
              </a:rPr>
              <a:t> স্লাইডে একক কাজের মাধ্যমে শিক্ষার্থীদের </a:t>
            </a:r>
            <a:r>
              <a:rPr lang="bn-BD" baseline="0" dirty="0" smtClean="0">
                <a:latin typeface="NikoshBAN" pitchFamily="2" charset="0"/>
                <a:cs typeface="NikoshBAN" pitchFamily="2" charset="0"/>
              </a:rPr>
              <a:t>দ্বিতীয় </a:t>
            </a:r>
            <a:r>
              <a:rPr lang="bn-BD" baseline="0" dirty="0" smtClean="0">
                <a:latin typeface="NikoshBAN" pitchFamily="2" charset="0"/>
                <a:cs typeface="NikoshBAN" pitchFamily="2" charset="0"/>
              </a:rPr>
              <a:t>শিশিক্ষক </a:t>
            </a:r>
            <a:r>
              <a:rPr lang="bn-BD" baseline="0" dirty="0" smtClean="0">
                <a:latin typeface="NikoshBAN" pitchFamily="2" charset="0"/>
                <a:cs typeface="NikoshBAN" pitchFamily="2" charset="0"/>
              </a:rPr>
              <a:t>ইচ্ছে করলে  অন্য যেকোনো যুক্তিযুক্ত উপায়ে </a:t>
            </a:r>
            <a:r>
              <a:rPr lang="bn-BD" baseline="0" dirty="0" smtClean="0">
                <a:latin typeface="NikoshBAN" pitchFamily="2" charset="0"/>
                <a:cs typeface="NikoshBAN" pitchFamily="2" charset="0"/>
              </a:rPr>
              <a:t>একাখনফল অর্জিত হলো কি-না  তা যাচাই করার চেষ্টা করা  হয়েছে। বিষয় জটি </a:t>
            </a:r>
            <a:r>
              <a:rPr lang="bn-BD" baseline="0" dirty="0" smtClean="0">
                <a:latin typeface="NikoshBAN" pitchFamily="2" charset="0"/>
                <a:cs typeface="NikoshBAN" pitchFamily="2" charset="0"/>
              </a:rPr>
              <a:t>করতে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4D9E5-56EE-48E7-827D-E6661F492703}"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4D9E5-56EE-48E7-827D-E6661F492703}"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4D9E5-56EE-48E7-827D-E6661F492703}"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4D9E5-56EE-48E7-827D-E6661F492703}"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D6D1-5CD8-4800-8227-F7D6F56E93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wmf"/><Relationship Id="rId10" Type="http://schemas.openxmlformats.org/officeDocument/2006/relationships/image" Target="../media/image30.png"/><Relationship Id="rId4" Type="http://schemas.openxmlformats.org/officeDocument/2006/relationships/image" Target="../media/image26.jpeg"/><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wmf"/><Relationship Id="rId10" Type="http://schemas.openxmlformats.org/officeDocument/2006/relationships/image" Target="../media/image30.png"/><Relationship Id="rId4" Type="http://schemas.openxmlformats.org/officeDocument/2006/relationships/image" Target="../media/image26.jpeg"/><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4" name="TextBox 3"/>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a:t>
            </a:r>
            <a:r>
              <a:rPr lang="bn-BD" sz="3200" smtClean="0">
                <a:latin typeface="NikoshBAN" pitchFamily="2" charset="0"/>
                <a:cs typeface="NikoshBAN" pitchFamily="2" charset="0"/>
              </a:rPr>
              <a:t>উপস্থাপনের জন্য প্রয়োজনীয় </a:t>
            </a:r>
            <a:r>
              <a:rPr lang="bn-BD" sz="3200" dirty="0" smtClean="0">
                <a:latin typeface="NikoshBAN" pitchFamily="2" charset="0"/>
                <a:cs typeface="NikoshBAN" pitchFamily="2" charset="0"/>
              </a:rPr>
              <a:t>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600200" y="304800"/>
            <a:ext cx="5867400"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600" dirty="0" smtClean="0">
                <a:latin typeface="NikoshBAN" pitchFamily="2" charset="0"/>
                <a:cs typeface="NikoshBAN" pitchFamily="2" charset="0"/>
              </a:rPr>
              <a:t>মৌলিক একক দিয়ে যে একক উৎপন্ন হয়</a:t>
            </a:r>
            <a:endParaRPr lang="en-US" sz="3600" dirty="0">
              <a:latin typeface="NikoshBAN" pitchFamily="2" charset="0"/>
              <a:cs typeface="NikoshBAN" pitchFamily="2" charset="0"/>
            </a:endParaRPr>
          </a:p>
        </p:txBody>
      </p:sp>
      <p:pic>
        <p:nvPicPr>
          <p:cNvPr id="10" name="Picture 9" descr="Length-breath.png"/>
          <p:cNvPicPr>
            <a:picLocks noChangeAspect="1"/>
          </p:cNvPicPr>
          <p:nvPr/>
        </p:nvPicPr>
        <p:blipFill>
          <a:blip r:embed="rId3" cstate="print"/>
          <a:srcRect l="3201" t="24741" r="10375" b="11344"/>
          <a:stretch>
            <a:fillRect/>
          </a:stretch>
        </p:blipFill>
        <p:spPr>
          <a:xfrm>
            <a:off x="2057400" y="1143000"/>
            <a:ext cx="4554200" cy="2614448"/>
          </a:xfrm>
          <a:prstGeom prst="rect">
            <a:avLst/>
          </a:prstGeom>
        </p:spPr>
      </p:pic>
      <p:sp>
        <p:nvSpPr>
          <p:cNvPr id="13" name="TextBox 12"/>
          <p:cNvSpPr txBox="1"/>
          <p:nvPr/>
        </p:nvSpPr>
        <p:spPr>
          <a:xfrm>
            <a:off x="900635" y="3834825"/>
            <a:ext cx="6643165"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এই দরজাটির তলের ক্ষেত্রফল কীভাবে নির্ণয় করবে?</a:t>
            </a:r>
            <a:endParaRPr lang="en-US" sz="3200" dirty="0">
              <a:latin typeface="NikoshBAN" pitchFamily="2" charset="0"/>
              <a:cs typeface="NikoshBAN" pitchFamily="2" charset="0"/>
            </a:endParaRPr>
          </a:p>
        </p:txBody>
      </p:sp>
      <p:sp>
        <p:nvSpPr>
          <p:cNvPr id="14" name="Freeform 13"/>
          <p:cNvSpPr/>
          <p:nvPr/>
        </p:nvSpPr>
        <p:spPr>
          <a:xfrm>
            <a:off x="2217683" y="1308538"/>
            <a:ext cx="4335517" cy="2128345"/>
          </a:xfrm>
          <a:custGeom>
            <a:avLst/>
            <a:gdLst>
              <a:gd name="connsiteX0" fmla="*/ 0 w 4335517"/>
              <a:gd name="connsiteY0" fmla="*/ 0 h 2128345"/>
              <a:gd name="connsiteX1" fmla="*/ 599090 w 4335517"/>
              <a:gd name="connsiteY1" fmla="*/ 2112579 h 2128345"/>
              <a:gd name="connsiteX2" fmla="*/ 4335517 w 4335517"/>
              <a:gd name="connsiteY2" fmla="*/ 2128345 h 2128345"/>
              <a:gd name="connsiteX3" fmla="*/ 2459421 w 4335517"/>
              <a:gd name="connsiteY3" fmla="*/ 0 h 2128345"/>
              <a:gd name="connsiteX4" fmla="*/ 0 w 4335517"/>
              <a:gd name="connsiteY4" fmla="*/ 0 h 212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517" h="2128345">
                <a:moveTo>
                  <a:pt x="0" y="0"/>
                </a:moveTo>
                <a:lnTo>
                  <a:pt x="599090" y="2112579"/>
                </a:lnTo>
                <a:lnTo>
                  <a:pt x="4335517" y="2128345"/>
                </a:lnTo>
                <a:lnTo>
                  <a:pt x="2459421" y="0"/>
                </a:lnTo>
                <a:lnTo>
                  <a:pt x="0" y="0"/>
                </a:lnTo>
                <a:close/>
              </a:path>
            </a:pathLst>
          </a:cu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0" y="4419600"/>
            <a:ext cx="2767104"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দৈর্ঘ্য ও প্রস্থ গুণ করে</a:t>
            </a:r>
            <a:endParaRPr lang="en-US" sz="3200" dirty="0">
              <a:latin typeface="NikoshBAN" pitchFamily="2" charset="0"/>
              <a:cs typeface="NikoshBAN" pitchFamily="2" charset="0"/>
            </a:endParaRPr>
          </a:p>
        </p:txBody>
      </p:sp>
      <p:sp>
        <p:nvSpPr>
          <p:cNvPr id="17" name="TextBox 16"/>
          <p:cNvSpPr txBox="1"/>
          <p:nvPr/>
        </p:nvSpPr>
        <p:spPr>
          <a:xfrm>
            <a:off x="685800" y="3810000"/>
            <a:ext cx="7786106" cy="584775"/>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ক্ষেত্রফল কতটি মৌলিক এককের গুণফলের উপর নির্ভর করে?</a:t>
            </a:r>
            <a:endParaRPr lang="en-US" sz="3200" dirty="0">
              <a:latin typeface="NikoshBAN" pitchFamily="2" charset="0"/>
              <a:cs typeface="NikoshBAN" pitchFamily="2" charset="0"/>
            </a:endParaRPr>
          </a:p>
        </p:txBody>
      </p:sp>
      <p:sp>
        <p:nvSpPr>
          <p:cNvPr id="18" name="TextBox 17"/>
          <p:cNvSpPr txBox="1"/>
          <p:nvPr/>
        </p:nvSpPr>
        <p:spPr>
          <a:xfrm>
            <a:off x="2362200" y="4419600"/>
            <a:ext cx="3849131"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দুইটি এককের গুণফলের উপর</a:t>
            </a:r>
            <a:endParaRPr lang="en-US" sz="3200" dirty="0">
              <a:latin typeface="NikoshBAN" pitchFamily="2" charset="0"/>
              <a:cs typeface="NikoshBAN" pitchFamily="2" charset="0"/>
            </a:endParaRPr>
          </a:p>
        </p:txBody>
      </p:sp>
      <p:sp>
        <p:nvSpPr>
          <p:cNvPr id="19" name="TextBox 18"/>
          <p:cNvSpPr txBox="1"/>
          <p:nvPr/>
        </p:nvSpPr>
        <p:spPr>
          <a:xfrm>
            <a:off x="838200" y="5181600"/>
            <a:ext cx="3621504" cy="584775"/>
          </a:xfrm>
          <a:prstGeom prst="rect">
            <a:avLst/>
          </a:prstGeom>
          <a:solidFill>
            <a:schemeClr val="bg1">
              <a:lumMod val="65000"/>
            </a:schemeClr>
          </a:solidFill>
        </p:spPr>
        <p:txBody>
          <a:bodyPr wrap="none" rtlCol="0">
            <a:spAutoFit/>
          </a:bodyPr>
          <a:lstStyle/>
          <a:p>
            <a:r>
              <a:rPr lang="bn-BD" sz="3200" dirty="0" smtClean="0">
                <a:latin typeface="NikoshBAN" pitchFamily="2" charset="0"/>
                <a:cs typeface="NikoshBAN" pitchFamily="2" charset="0"/>
              </a:rPr>
              <a:t>ক্ষেত্রফল কী ধরনের একক?</a:t>
            </a:r>
            <a:endParaRPr lang="en-US" sz="3200" dirty="0">
              <a:latin typeface="NikoshBAN" pitchFamily="2" charset="0"/>
              <a:cs typeface="NikoshBAN" pitchFamily="2" charset="0"/>
            </a:endParaRPr>
          </a:p>
        </p:txBody>
      </p:sp>
      <p:sp>
        <p:nvSpPr>
          <p:cNvPr id="20" name="TextBox 19"/>
          <p:cNvSpPr txBox="1"/>
          <p:nvPr/>
        </p:nvSpPr>
        <p:spPr>
          <a:xfrm>
            <a:off x="4953000" y="5181600"/>
            <a:ext cx="2797561" cy="584775"/>
          </a:xfrm>
          <a:prstGeom prst="rect">
            <a:avLst/>
          </a:prstGeom>
          <a:solidFill>
            <a:schemeClr val="bg1">
              <a:lumMod val="65000"/>
            </a:schemeClr>
          </a:solidFill>
        </p:spPr>
        <p:txBody>
          <a:bodyPr wrap="none" rtlCol="0">
            <a:spAutoFit/>
          </a:bodyPr>
          <a:lstStyle/>
          <a:p>
            <a:r>
              <a:rPr lang="bn-BD" sz="3200" dirty="0" smtClean="0">
                <a:solidFill>
                  <a:srgbClr val="FF0000"/>
                </a:solidFill>
                <a:latin typeface="NikoshBAN" pitchFamily="2" charset="0"/>
                <a:cs typeface="NikoshBAN" pitchFamily="2" charset="0"/>
              </a:rPr>
              <a:t>যৌগিক বা লব্ধ একক</a:t>
            </a:r>
            <a:endParaRPr lang="en-US" sz="32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2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5"/>
                                        </p:tgtEl>
                                        <p:attrNameLst>
                                          <p:attrName>style.visibility</p:attrName>
                                        </p:attrNameLst>
                                      </p:cBhvr>
                                      <p:to>
                                        <p:strVal val="hidden"/>
                                      </p:to>
                                    </p:set>
                                  </p:childTnLst>
                                </p:cTn>
                              </p:par>
                            </p:childTnLst>
                          </p:cTn>
                        </p:par>
                        <p:par>
                          <p:cTn id="24" fill="hold">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animBg="1"/>
      <p:bldP spid="15" grpId="1"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352800" y="381000"/>
            <a:ext cx="2090637" cy="769441"/>
          </a:xfrm>
          <a:prstGeom prst="rect">
            <a:avLst/>
          </a:prstGeom>
          <a:gradFill>
            <a:gsLst>
              <a:gs pos="0">
                <a:srgbClr val="03D4A8"/>
              </a:gs>
              <a:gs pos="25000">
                <a:srgbClr val="21D6E0"/>
              </a:gs>
              <a:gs pos="75000">
                <a:srgbClr val="0087E6"/>
              </a:gs>
              <a:gs pos="100000">
                <a:srgbClr val="005CBF"/>
              </a:gs>
            </a:gsLst>
            <a:lin ang="16200000" scaled="0"/>
          </a:gradFill>
        </p:spPr>
        <p:txBody>
          <a:bodyPr wrap="none" rtlCol="0">
            <a:spAutoFit/>
          </a:bodyPr>
          <a:lstStyle/>
          <a:p>
            <a:r>
              <a:rPr lang="bn-BD" sz="4400" dirty="0" smtClean="0">
                <a:latin typeface="NikoshBAN" pitchFamily="2" charset="0"/>
                <a:cs typeface="NikoshBAN" pitchFamily="2" charset="0"/>
              </a:rPr>
              <a:t>একক কাজ</a:t>
            </a:r>
            <a:endParaRPr lang="en-US" sz="4400" dirty="0">
              <a:latin typeface="NikoshBAN" pitchFamily="2" charset="0"/>
              <a:cs typeface="NikoshBAN" pitchFamily="2" charset="0"/>
            </a:endParaRPr>
          </a:p>
        </p:txBody>
      </p:sp>
      <p:pic>
        <p:nvPicPr>
          <p:cNvPr id="12" name="Picture 11" descr="New Box.png"/>
          <p:cNvPicPr>
            <a:picLocks noChangeAspect="1"/>
          </p:cNvPicPr>
          <p:nvPr/>
        </p:nvPicPr>
        <p:blipFill>
          <a:blip r:embed="rId3" cstate="print"/>
          <a:stretch>
            <a:fillRect/>
          </a:stretch>
        </p:blipFill>
        <p:spPr>
          <a:xfrm>
            <a:off x="1600200" y="1371599"/>
            <a:ext cx="5105400" cy="2633481"/>
          </a:xfrm>
          <a:prstGeom prst="rect">
            <a:avLst/>
          </a:prstGeom>
        </p:spPr>
      </p:pic>
      <p:sp>
        <p:nvSpPr>
          <p:cNvPr id="13" name="TextBox 12"/>
          <p:cNvSpPr txBox="1"/>
          <p:nvPr/>
        </p:nvSpPr>
        <p:spPr>
          <a:xfrm>
            <a:off x="999506" y="4444425"/>
            <a:ext cx="702628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বাক্সটির আয়তনের একক যৌগিক একক - যুক্তি দেখাও।</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4" name="Picture 13" descr="Bagan-1.jpg"/>
          <p:cNvPicPr>
            <a:picLocks noChangeAspect="1"/>
          </p:cNvPicPr>
          <p:nvPr/>
        </p:nvPicPr>
        <p:blipFill>
          <a:blip r:embed="rId3" cstate="print"/>
          <a:stretch>
            <a:fillRect/>
          </a:stretch>
        </p:blipFill>
        <p:spPr>
          <a:xfrm>
            <a:off x="152400" y="0"/>
            <a:ext cx="8915400" cy="6857999"/>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Scale-1.png"/>
          <p:cNvPicPr>
            <a:picLocks noChangeAspect="1"/>
          </p:cNvPicPr>
          <p:nvPr/>
        </p:nvPicPr>
        <p:blipFill>
          <a:blip r:embed="rId4" cstate="print">
            <a:lum bright="10000" contrast="30000"/>
          </a:blip>
          <a:stretch>
            <a:fillRect/>
          </a:stretch>
        </p:blipFill>
        <p:spPr>
          <a:xfrm>
            <a:off x="2956527" y="-609600"/>
            <a:ext cx="853473" cy="6858000"/>
          </a:xfrm>
          <a:prstGeom prst="rect">
            <a:avLst/>
          </a:prstGeom>
        </p:spPr>
      </p:pic>
      <p:cxnSp>
        <p:nvCxnSpPr>
          <p:cNvPr id="16" name="Straight Connector 15"/>
          <p:cNvCxnSpPr/>
          <p:nvPr/>
        </p:nvCxnSpPr>
        <p:spPr>
          <a:xfrm>
            <a:off x="2667000" y="6248400"/>
            <a:ext cx="3505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descr="Boy.png"/>
          <p:cNvPicPr>
            <a:picLocks noChangeAspect="1"/>
          </p:cNvPicPr>
          <p:nvPr/>
        </p:nvPicPr>
        <p:blipFill>
          <a:blip r:embed="rId5" cstate="print"/>
          <a:stretch>
            <a:fillRect/>
          </a:stretch>
        </p:blipFill>
        <p:spPr>
          <a:xfrm>
            <a:off x="3810000" y="2286000"/>
            <a:ext cx="1551440" cy="4191000"/>
          </a:xfrm>
          <a:prstGeom prst="rect">
            <a:avLst/>
          </a:prstGeom>
        </p:spPr>
      </p:pic>
      <p:cxnSp>
        <p:nvCxnSpPr>
          <p:cNvPr id="17" name="Straight Connector 16"/>
          <p:cNvCxnSpPr/>
          <p:nvPr/>
        </p:nvCxnSpPr>
        <p:spPr>
          <a:xfrm>
            <a:off x="2590800" y="2313467"/>
            <a:ext cx="365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48200" y="457200"/>
            <a:ext cx="3657600" cy="584775"/>
          </a:xfrm>
          <a:prstGeom prst="rect">
            <a:avLst/>
          </a:prstGeom>
          <a:solidFill>
            <a:schemeClr val="accent6">
              <a:lumMod val="60000"/>
              <a:lumOff val="40000"/>
            </a:schemeClr>
          </a:solidFill>
        </p:spPr>
        <p:txBody>
          <a:bodyPr wrap="square" rtlCol="0">
            <a:spAutoFit/>
          </a:bodyPr>
          <a:lstStyle/>
          <a:p>
            <a:r>
              <a:rPr lang="bn-BD" sz="3200" dirty="0" smtClean="0">
                <a:latin typeface="NikoshBAN" pitchFamily="2" charset="0"/>
                <a:cs typeface="NikoshBAN" pitchFamily="2" charset="0"/>
              </a:rPr>
              <a:t>বালকটির উচ্চতা মেপে দেখি</a:t>
            </a:r>
            <a:endParaRPr lang="en-US" sz="3200" dirty="0">
              <a:latin typeface="NikoshBAN" pitchFamily="2" charset="0"/>
              <a:cs typeface="NikoshBAN" pitchFamily="2" charset="0"/>
            </a:endParaRPr>
          </a:p>
        </p:txBody>
      </p:sp>
      <p:sp>
        <p:nvSpPr>
          <p:cNvPr id="28" name="Oval Callout 27"/>
          <p:cNvSpPr/>
          <p:nvPr/>
        </p:nvSpPr>
        <p:spPr>
          <a:xfrm>
            <a:off x="4191000" y="1390650"/>
            <a:ext cx="1600200" cy="838200"/>
          </a:xfrm>
          <a:prstGeom prst="wedgeEllipseCallout">
            <a:avLst>
              <a:gd name="adj1" fmla="val -75833"/>
              <a:gd name="adj2" fmla="val 5480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৪ ফুট</a:t>
            </a:r>
            <a:endParaRPr lang="en-US" sz="2800" b="1" dirty="0">
              <a:solidFill>
                <a:schemeClr val="tx1"/>
              </a:solidFill>
              <a:latin typeface="NikoshBAN" pitchFamily="2" charset="0"/>
              <a:cs typeface="NikoshBAN" pitchFamily="2" charset="0"/>
            </a:endParaRPr>
          </a:p>
        </p:txBody>
      </p:sp>
      <p:sp>
        <p:nvSpPr>
          <p:cNvPr id="29" name="Oval Callout 28"/>
          <p:cNvSpPr/>
          <p:nvPr/>
        </p:nvSpPr>
        <p:spPr>
          <a:xfrm flipH="1">
            <a:off x="381000" y="1246496"/>
            <a:ext cx="2133600" cy="990600"/>
          </a:xfrm>
          <a:prstGeom prst="wedgeEllipseCallout">
            <a:avLst>
              <a:gd name="adj1" fmla="val -75833"/>
              <a:gd name="adj2" fmla="val 5480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NikoshBAN" pitchFamily="2" charset="0"/>
                <a:cs typeface="NikoshBAN" pitchFamily="2" charset="0"/>
              </a:rPr>
              <a:t>12</a:t>
            </a:r>
            <a:r>
              <a:rPr lang="bn-BD" sz="2800" b="1" dirty="0" smtClean="0">
                <a:solidFill>
                  <a:schemeClr val="tx1"/>
                </a:solidFill>
                <a:latin typeface="NikoshBAN" pitchFamily="2" charset="0"/>
                <a:cs typeface="NikoshBAN" pitchFamily="2" charset="0"/>
              </a:rPr>
              <a:t>১</a:t>
            </a:r>
            <a:r>
              <a:rPr lang="en-US" sz="2800" b="1" dirty="0" smtClean="0">
                <a:solidFill>
                  <a:schemeClr val="tx1"/>
                </a:solidFill>
                <a:latin typeface="NikoshBAN" pitchFamily="2" charset="0"/>
                <a:cs typeface="NikoshBAN" pitchFamily="2" charset="0"/>
              </a:rPr>
              <a:t>.</a:t>
            </a:r>
            <a:r>
              <a:rPr lang="bn-BD" sz="2800" b="1" dirty="0" smtClean="0">
                <a:solidFill>
                  <a:schemeClr val="tx1"/>
                </a:solidFill>
                <a:latin typeface="NikoshBAN" pitchFamily="2" charset="0"/>
                <a:cs typeface="NikoshBAN" pitchFamily="2" charset="0"/>
              </a:rPr>
              <a:t>৯</a:t>
            </a:r>
            <a:r>
              <a:rPr lang="en-US" sz="2800" b="1" dirty="0" smtClean="0">
                <a:solidFill>
                  <a:schemeClr val="tx1"/>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সে</a:t>
            </a:r>
            <a:r>
              <a:rPr lang="en-US" sz="2800" b="1" dirty="0" smtClean="0">
                <a:solidFill>
                  <a:schemeClr val="tx1"/>
                </a:solidFill>
                <a:latin typeface="NikoshBAN" pitchFamily="2" charset="0"/>
                <a:cs typeface="NikoshBAN" pitchFamily="2" charset="0"/>
              </a:rPr>
              <a:t>.</a:t>
            </a:r>
            <a:r>
              <a:rPr lang="bn-BD" sz="2800" b="1" dirty="0" smtClean="0">
                <a:solidFill>
                  <a:schemeClr val="tx1"/>
                </a:solidFill>
                <a:latin typeface="NikoshBAN" pitchFamily="2" charset="0"/>
                <a:cs typeface="NikoshBAN" pitchFamily="2" charset="0"/>
              </a:rPr>
              <a:t>মি</a:t>
            </a:r>
            <a:r>
              <a:rPr lang="en-US" sz="2800" b="1" dirty="0" smtClean="0">
                <a:solidFill>
                  <a:schemeClr val="tx1"/>
                </a:solidFill>
                <a:latin typeface="NikoshBAN" pitchFamily="2" charset="0"/>
                <a:cs typeface="NikoshBAN" pitchFamily="2" charset="0"/>
              </a:rPr>
              <a:t>.</a:t>
            </a:r>
            <a:endParaRPr lang="en-US" sz="2800" b="1" dirty="0">
              <a:solidFill>
                <a:schemeClr val="tx1"/>
              </a:solidFill>
              <a:latin typeface="NikoshBAN" pitchFamily="2" charset="0"/>
              <a:cs typeface="NikoshBAN" pitchFamily="2" charset="0"/>
            </a:endParaRPr>
          </a:p>
        </p:txBody>
      </p:sp>
      <p:sp>
        <p:nvSpPr>
          <p:cNvPr id="11" name="Rectangle 10"/>
          <p:cNvSpPr/>
          <p:nvPr/>
        </p:nvSpPr>
        <p:spPr>
          <a:xfrm>
            <a:off x="5791200" y="2971800"/>
            <a:ext cx="2621230"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bn-BD" sz="3200" dirty="0" smtClean="0">
                <a:latin typeface="NikoshBAN" pitchFamily="2" charset="0"/>
                <a:cs typeface="NikoshBAN" pitchFamily="2" charset="0"/>
              </a:rPr>
              <a:t>এখানে কয়টি পদ্ধতি</a:t>
            </a:r>
          </a:p>
          <a:p>
            <a:pPr>
              <a:defRPr/>
            </a:pPr>
            <a:r>
              <a:rPr lang="bn-BD" sz="3200" dirty="0" smtClean="0">
                <a:latin typeface="NikoshBAN" pitchFamily="2" charset="0"/>
                <a:cs typeface="NikoshBAN" pitchFamily="2" charset="0"/>
              </a:rPr>
              <a:t> দেখতে পেলে?</a:t>
            </a:r>
            <a:endParaRPr lang="en-US" sz="3200" dirty="0" smtClean="0">
              <a:latin typeface="NikoshBAN" pitchFamily="2" charset="0"/>
              <a:cs typeface="NikoshBAN" pitchFamily="2" charset="0"/>
            </a:endParaRPr>
          </a:p>
        </p:txBody>
      </p:sp>
      <p:sp>
        <p:nvSpPr>
          <p:cNvPr id="15" name="Rectangle 14"/>
          <p:cNvSpPr/>
          <p:nvPr/>
        </p:nvSpPr>
        <p:spPr>
          <a:xfrm>
            <a:off x="6477000" y="4343400"/>
            <a:ext cx="1257075" cy="584775"/>
          </a:xfrm>
          <a:prstGeom prst="rect">
            <a:avLst/>
          </a:prstGeom>
          <a:solidFill>
            <a:schemeClr val="accent6">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bn-BD" sz="3200" dirty="0" smtClean="0">
                <a:solidFill>
                  <a:schemeClr val="tx1"/>
                </a:solidFill>
                <a:latin typeface="NikoshBAN" pitchFamily="2" charset="0"/>
                <a:cs typeface="NikoshBAN" pitchFamily="2" charset="0"/>
              </a:rPr>
              <a:t>একাধিক</a:t>
            </a:r>
          </a:p>
        </p:txBody>
      </p:sp>
      <p:sp>
        <p:nvSpPr>
          <p:cNvPr id="18" name="Rectangle 17"/>
          <p:cNvSpPr/>
          <p:nvPr/>
        </p:nvSpPr>
        <p:spPr>
          <a:xfrm>
            <a:off x="5638800" y="2971800"/>
            <a:ext cx="3113353" cy="1077218"/>
          </a:xfrm>
          <a:prstGeom prst="rect">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bn-BD" sz="3200" dirty="0" smtClean="0">
                <a:solidFill>
                  <a:schemeClr val="tx1"/>
                </a:solidFill>
                <a:latin typeface="NikoshBAN" pitchFamily="2" charset="0"/>
                <a:cs typeface="NikoshBAN" pitchFamily="2" charset="0"/>
              </a:rPr>
              <a:t>পরিমাপের কয়টি পদ্ধতি</a:t>
            </a:r>
          </a:p>
          <a:p>
            <a:pPr>
              <a:defRPr/>
            </a:pPr>
            <a:r>
              <a:rPr lang="bn-BD" sz="3200" dirty="0" smtClean="0">
                <a:solidFill>
                  <a:schemeClr val="tx1"/>
                </a:solidFill>
                <a:latin typeface="NikoshBAN" pitchFamily="2" charset="0"/>
                <a:cs typeface="NikoshBAN" pitchFamily="2" charset="0"/>
              </a:rPr>
              <a:t> থাকলে ভালো হয়?</a:t>
            </a:r>
          </a:p>
        </p:txBody>
      </p:sp>
      <p:sp>
        <p:nvSpPr>
          <p:cNvPr id="19" name="Rectangle 18"/>
          <p:cNvSpPr/>
          <p:nvPr/>
        </p:nvSpPr>
        <p:spPr>
          <a:xfrm>
            <a:off x="6705600" y="4343400"/>
            <a:ext cx="886781" cy="584775"/>
          </a:xfrm>
          <a:prstGeom prst="rect">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bn-BD" sz="3200" dirty="0" smtClean="0">
                <a:solidFill>
                  <a:schemeClr val="tx1"/>
                </a:solidFill>
                <a:latin typeface="NikoshBAN" pitchFamily="2" charset="0"/>
                <a:cs typeface="NikoshBAN" pitchFamily="2" charset="0"/>
              </a:rPr>
              <a:t>একটি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trips(upRigh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trips(up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1" grpId="0" animBg="1"/>
      <p:bldP spid="11" grpId="1" animBg="1"/>
      <p:bldP spid="15" grpId="0" animBg="1"/>
      <p:bldP spid="15" grpId="1"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3" name="Picture 22" descr="Weights_and_Measures_office.jpg"/>
          <p:cNvPicPr>
            <a:picLocks noChangeAspect="1"/>
          </p:cNvPicPr>
          <p:nvPr/>
        </p:nvPicPr>
        <p:blipFill>
          <a:blip r:embed="rId3" cstate="print"/>
          <a:stretch>
            <a:fillRect/>
          </a:stretch>
        </p:blipFill>
        <p:spPr>
          <a:xfrm>
            <a:off x="152400" y="76200"/>
            <a:ext cx="8915400" cy="6686550"/>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OASCountries1l copy.png"/>
          <p:cNvPicPr>
            <a:picLocks noChangeAspect="1"/>
          </p:cNvPicPr>
          <p:nvPr/>
        </p:nvPicPr>
        <p:blipFill>
          <a:blip r:embed="rId4" cstate="print">
            <a:lum bright="-10000" contrast="30000"/>
          </a:blip>
          <a:stretch>
            <a:fillRect/>
          </a:stretch>
        </p:blipFill>
        <p:spPr>
          <a:xfrm>
            <a:off x="1709304" y="474838"/>
            <a:ext cx="5967846" cy="6078362"/>
          </a:xfrm>
          <a:prstGeom prst="rect">
            <a:avLst/>
          </a:prstGeom>
        </p:spPr>
      </p:pic>
      <p:sp>
        <p:nvSpPr>
          <p:cNvPr id="6" name="TextBox 5"/>
          <p:cNvSpPr txBox="1"/>
          <p:nvPr/>
        </p:nvSpPr>
        <p:spPr>
          <a:xfrm>
            <a:off x="3429000" y="3048000"/>
            <a:ext cx="2476960" cy="923330"/>
          </a:xfrm>
          <a:prstGeom prst="rect">
            <a:avLst/>
          </a:prstGeom>
          <a:noFill/>
        </p:spPr>
        <p:txBody>
          <a:bodyPr wrap="none" rtlCol="0">
            <a:spAutoFit/>
          </a:bodyPr>
          <a:lstStyle/>
          <a:p>
            <a:r>
              <a:rPr lang="bn-BD" sz="5400" b="1" dirty="0" smtClean="0">
                <a:latin typeface="NikoshBAN" pitchFamily="2" charset="0"/>
                <a:cs typeface="NikoshBAN" pitchFamily="2" charset="0"/>
              </a:rPr>
              <a:t>১৯৬০ সাল</a:t>
            </a:r>
            <a:endParaRPr lang="en-US" sz="5400" b="1" dirty="0">
              <a:latin typeface="NikoshBAN" pitchFamily="2" charset="0"/>
              <a:cs typeface="NikoshBAN" pitchFamily="2" charset="0"/>
            </a:endParaRPr>
          </a:p>
        </p:txBody>
      </p:sp>
      <p:sp>
        <p:nvSpPr>
          <p:cNvPr id="8" name="TextBox 7"/>
          <p:cNvSpPr txBox="1"/>
          <p:nvPr/>
        </p:nvSpPr>
        <p:spPr>
          <a:xfrm>
            <a:off x="2895600" y="3810000"/>
            <a:ext cx="3581400" cy="58477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এককের আন্তর্জাতিক পদ্ধতি</a:t>
            </a:r>
            <a:endParaRPr lang="en-US" sz="3200" dirty="0">
              <a:latin typeface="NikoshBAN" pitchFamily="2" charset="0"/>
              <a:cs typeface="NikoshBAN" pitchFamily="2" charset="0"/>
            </a:endParaRPr>
          </a:p>
        </p:txBody>
      </p:sp>
      <p:grpSp>
        <p:nvGrpSpPr>
          <p:cNvPr id="14" name="Group 13"/>
          <p:cNvGrpSpPr/>
          <p:nvPr/>
        </p:nvGrpSpPr>
        <p:grpSpPr>
          <a:xfrm>
            <a:off x="2019300" y="762000"/>
            <a:ext cx="5372100" cy="5372100"/>
            <a:chOff x="8001000" y="2019300"/>
            <a:chExt cx="5372100" cy="5372100"/>
          </a:xfrm>
        </p:grpSpPr>
        <p:sp>
          <p:nvSpPr>
            <p:cNvPr id="13" name="Block Arc 12"/>
            <p:cNvSpPr/>
            <p:nvPr/>
          </p:nvSpPr>
          <p:spPr>
            <a:xfrm>
              <a:off x="8001000" y="2019300"/>
              <a:ext cx="5372100" cy="5372100"/>
            </a:xfrm>
            <a:prstGeom prst="blockArc">
              <a:avLst>
                <a:gd name="adj1" fmla="val 11820753"/>
                <a:gd name="adj2" fmla="val 20527287"/>
                <a:gd name="adj3" fmla="val 957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rot="507948">
              <a:off x="8319113" y="2394302"/>
              <a:ext cx="4721800" cy="4981467"/>
            </a:xfrm>
            <a:prstGeom prst="rect">
              <a:avLst/>
            </a:prstGeom>
            <a:noFill/>
          </p:spPr>
          <p:txBody>
            <a:bodyPr wrap="none" rtlCol="0">
              <a:prstTxWarp prst="textCircle">
                <a:avLst>
                  <a:gd name="adj" fmla="val 11631085"/>
                </a:avLst>
              </a:prstTxWarp>
              <a:spAutoFit/>
            </a:bodyPr>
            <a:lstStyle/>
            <a:p>
              <a:r>
                <a:rPr lang="bn-BD" sz="3200" dirty="0" smtClean="0">
                  <a:latin typeface="NikoshBAN" pitchFamily="2" charset="0"/>
                  <a:cs typeface="NikoshBAN" pitchFamily="2" charset="0"/>
                </a:rPr>
                <a:t>এস আই বা ইন্টারন্যাশনাল সিস্টেম অব ইউনিট </a:t>
              </a:r>
              <a:endParaRPr lang="en-US" sz="32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3"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 name="Group 38"/>
          <p:cNvGrpSpPr/>
          <p:nvPr/>
        </p:nvGrpSpPr>
        <p:grpSpPr>
          <a:xfrm>
            <a:off x="4069524" y="381000"/>
            <a:ext cx="1333500" cy="2209800"/>
            <a:chOff x="4069524" y="381000"/>
            <a:chExt cx="1333500" cy="2209800"/>
          </a:xfrm>
        </p:grpSpPr>
        <p:cxnSp>
          <p:nvCxnSpPr>
            <p:cNvPr id="26" name="Straight Connector 25"/>
            <p:cNvCxnSpPr/>
            <p:nvPr/>
          </p:nvCxnSpPr>
          <p:spPr>
            <a:xfrm flipV="1">
              <a:off x="4724400" y="1295400"/>
              <a:ext cx="0" cy="12954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7" descr="Clock.jpg"/>
            <p:cNvPicPr>
              <a:picLocks noChangeAspect="1"/>
            </p:cNvPicPr>
            <p:nvPr/>
          </p:nvPicPr>
          <p:blipFill>
            <a:blip r:embed="rId3" cstate="print"/>
            <a:stretch>
              <a:fillRect/>
            </a:stretch>
          </p:blipFill>
          <p:spPr>
            <a:xfrm>
              <a:off x="4069524" y="381000"/>
              <a:ext cx="1333500" cy="1333500"/>
            </a:xfrm>
            <a:prstGeom prst="ellipse">
              <a:avLst/>
            </a:prstGeom>
            <a:ln>
              <a:solidFill>
                <a:schemeClr val="tx1"/>
              </a:solidFill>
            </a:ln>
          </p:spPr>
        </p:pic>
      </p:grpSp>
      <p:grpSp>
        <p:nvGrpSpPr>
          <p:cNvPr id="37" name="Group 36"/>
          <p:cNvGrpSpPr/>
          <p:nvPr/>
        </p:nvGrpSpPr>
        <p:grpSpPr>
          <a:xfrm>
            <a:off x="1447800" y="2933700"/>
            <a:ext cx="2133600" cy="1295400"/>
            <a:chOff x="1447800" y="2933700"/>
            <a:chExt cx="2133600" cy="1295400"/>
          </a:xfrm>
        </p:grpSpPr>
        <p:cxnSp>
          <p:nvCxnSpPr>
            <p:cNvPr id="21" name="Straight Connector 20"/>
            <p:cNvCxnSpPr>
              <a:stCxn id="15" idx="1"/>
            </p:cNvCxnSpPr>
            <p:nvPr/>
          </p:nvCxnSpPr>
          <p:spPr>
            <a:xfrm flipH="1">
              <a:off x="2286000" y="3517732"/>
              <a:ext cx="1295400" cy="6366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Picture 8" descr="Length-1.jpg"/>
            <p:cNvPicPr>
              <a:picLocks noChangeAspect="1"/>
            </p:cNvPicPr>
            <p:nvPr/>
          </p:nvPicPr>
          <p:blipFill>
            <a:blip r:embed="rId4" cstate="print"/>
            <a:stretch>
              <a:fillRect/>
            </a:stretch>
          </p:blipFill>
          <p:spPr>
            <a:xfrm>
              <a:off x="1447800" y="2933700"/>
              <a:ext cx="1295400" cy="1295400"/>
            </a:xfrm>
            <a:prstGeom prst="ellipse">
              <a:avLst/>
            </a:prstGeom>
            <a:ln>
              <a:solidFill>
                <a:schemeClr val="tx1"/>
              </a:solidFill>
            </a:ln>
          </p:spPr>
        </p:pic>
      </p:grpSp>
      <p:grpSp>
        <p:nvGrpSpPr>
          <p:cNvPr id="36" name="Group 35"/>
          <p:cNvGrpSpPr/>
          <p:nvPr/>
        </p:nvGrpSpPr>
        <p:grpSpPr>
          <a:xfrm>
            <a:off x="1981200" y="4038600"/>
            <a:ext cx="1981200" cy="1951758"/>
            <a:chOff x="1981200" y="4038600"/>
            <a:chExt cx="1981200" cy="1951758"/>
          </a:xfrm>
        </p:grpSpPr>
        <p:cxnSp>
          <p:nvCxnSpPr>
            <p:cNvPr id="34" name="Straight Connector 33"/>
            <p:cNvCxnSpPr>
              <a:endCxn id="10" idx="7"/>
            </p:cNvCxnSpPr>
            <p:nvPr/>
          </p:nvCxnSpPr>
          <p:spPr>
            <a:xfrm flipH="1">
              <a:off x="3151934" y="4038600"/>
              <a:ext cx="810466" cy="83867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5"/>
            <p:cNvPicPr>
              <a:picLocks noChangeAspect="1" noChangeArrowheads="1"/>
            </p:cNvPicPr>
            <p:nvPr/>
          </p:nvPicPr>
          <p:blipFill>
            <a:blip r:embed="rId5" cstate="print"/>
            <a:srcRect/>
            <a:stretch>
              <a:fillRect/>
            </a:stretch>
          </p:blipFill>
          <p:spPr>
            <a:xfrm>
              <a:off x="1981200" y="4686300"/>
              <a:ext cx="1371600" cy="1304058"/>
            </a:xfrm>
            <a:prstGeom prst="ellipse">
              <a:avLst/>
            </a:prstGeom>
            <a:noFill/>
            <a:ln>
              <a:solidFill>
                <a:schemeClr val="tx1"/>
              </a:solidFill>
            </a:ln>
          </p:spPr>
        </p:pic>
      </p:grpSp>
      <p:grpSp>
        <p:nvGrpSpPr>
          <p:cNvPr id="40" name="Group 39"/>
          <p:cNvGrpSpPr/>
          <p:nvPr/>
        </p:nvGrpSpPr>
        <p:grpSpPr>
          <a:xfrm>
            <a:off x="5410200" y="1600200"/>
            <a:ext cx="1943100" cy="1524000"/>
            <a:chOff x="5410200" y="1600200"/>
            <a:chExt cx="1943100" cy="1524000"/>
          </a:xfrm>
        </p:grpSpPr>
        <p:cxnSp>
          <p:nvCxnSpPr>
            <p:cNvPr id="28" name="Straight Connector 27"/>
            <p:cNvCxnSpPr/>
            <p:nvPr/>
          </p:nvCxnSpPr>
          <p:spPr>
            <a:xfrm flipV="1">
              <a:off x="5410200" y="2514600"/>
              <a:ext cx="990600" cy="6096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descr="Temp.jpg"/>
            <p:cNvPicPr>
              <a:picLocks noChangeAspect="1"/>
            </p:cNvPicPr>
            <p:nvPr/>
          </p:nvPicPr>
          <p:blipFill>
            <a:blip r:embed="rId6" cstate="print"/>
            <a:stretch>
              <a:fillRect/>
            </a:stretch>
          </p:blipFill>
          <p:spPr>
            <a:xfrm>
              <a:off x="6019800" y="1600200"/>
              <a:ext cx="1333500" cy="1333500"/>
            </a:xfrm>
            <a:prstGeom prst="ellipse">
              <a:avLst/>
            </a:prstGeom>
            <a:ln>
              <a:solidFill>
                <a:srgbClr val="C00000"/>
              </a:solidFill>
            </a:ln>
          </p:spPr>
        </p:pic>
      </p:grpSp>
      <p:grpSp>
        <p:nvGrpSpPr>
          <p:cNvPr id="38" name="Group 37"/>
          <p:cNvGrpSpPr/>
          <p:nvPr/>
        </p:nvGrpSpPr>
        <p:grpSpPr>
          <a:xfrm>
            <a:off x="1981200" y="1198832"/>
            <a:ext cx="1828800" cy="1696768"/>
            <a:chOff x="1981200" y="1198832"/>
            <a:chExt cx="1828800" cy="1696768"/>
          </a:xfrm>
        </p:grpSpPr>
        <p:cxnSp>
          <p:nvCxnSpPr>
            <p:cNvPr id="24" name="Straight Connector 23"/>
            <p:cNvCxnSpPr/>
            <p:nvPr/>
          </p:nvCxnSpPr>
          <p:spPr>
            <a:xfrm flipH="1" flipV="1">
              <a:off x="2743200" y="1981200"/>
              <a:ext cx="1066800" cy="9144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Picture 11" descr="Snapshot.jpg"/>
            <p:cNvPicPr>
              <a:picLocks noChangeAspect="1"/>
            </p:cNvPicPr>
            <p:nvPr/>
          </p:nvPicPr>
          <p:blipFill>
            <a:blip r:embed="rId7" cstate="print"/>
            <a:stretch>
              <a:fillRect/>
            </a:stretch>
          </p:blipFill>
          <p:spPr>
            <a:xfrm>
              <a:off x="1981200" y="1198832"/>
              <a:ext cx="1295400" cy="1277668"/>
            </a:xfrm>
            <a:prstGeom prst="ellipse">
              <a:avLst/>
            </a:prstGeom>
            <a:ln>
              <a:solidFill>
                <a:schemeClr val="tx1"/>
              </a:solidFill>
            </a:ln>
          </p:spPr>
        </p:pic>
      </p:grpSp>
      <p:grpSp>
        <p:nvGrpSpPr>
          <p:cNvPr id="41" name="Group 40"/>
          <p:cNvGrpSpPr/>
          <p:nvPr/>
        </p:nvGrpSpPr>
        <p:grpSpPr>
          <a:xfrm>
            <a:off x="5334000" y="3733800"/>
            <a:ext cx="2286000" cy="1409700"/>
            <a:chOff x="5334000" y="3733800"/>
            <a:chExt cx="2286000" cy="1409700"/>
          </a:xfrm>
        </p:grpSpPr>
        <p:cxnSp>
          <p:nvCxnSpPr>
            <p:cNvPr id="30" name="Straight Connector 29"/>
            <p:cNvCxnSpPr/>
            <p:nvPr/>
          </p:nvCxnSpPr>
          <p:spPr>
            <a:xfrm>
              <a:off x="5334000" y="3733800"/>
              <a:ext cx="1219200" cy="6096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3" name="Picture 12" descr="Ampere-jpg.jpg"/>
            <p:cNvPicPr>
              <a:picLocks noChangeAspect="1"/>
            </p:cNvPicPr>
            <p:nvPr/>
          </p:nvPicPr>
          <p:blipFill>
            <a:blip r:embed="rId8" cstate="print"/>
            <a:stretch>
              <a:fillRect/>
            </a:stretch>
          </p:blipFill>
          <p:spPr>
            <a:xfrm>
              <a:off x="6241224" y="3756568"/>
              <a:ext cx="1378776" cy="1386932"/>
            </a:xfrm>
            <a:prstGeom prst="ellipse">
              <a:avLst/>
            </a:prstGeom>
            <a:noFill/>
            <a:ln>
              <a:solidFill>
                <a:schemeClr val="tx1"/>
              </a:solidFill>
            </a:ln>
          </p:spPr>
        </p:pic>
      </p:grpSp>
      <p:grpSp>
        <p:nvGrpSpPr>
          <p:cNvPr id="42" name="Group 41"/>
          <p:cNvGrpSpPr/>
          <p:nvPr/>
        </p:nvGrpSpPr>
        <p:grpSpPr>
          <a:xfrm>
            <a:off x="4183824" y="4267200"/>
            <a:ext cx="1333500" cy="2247900"/>
            <a:chOff x="4183824" y="4267200"/>
            <a:chExt cx="1333500" cy="2247900"/>
          </a:xfrm>
        </p:grpSpPr>
        <p:cxnSp>
          <p:nvCxnSpPr>
            <p:cNvPr id="32" name="Straight Connector 31"/>
            <p:cNvCxnSpPr/>
            <p:nvPr/>
          </p:nvCxnSpPr>
          <p:spPr>
            <a:xfrm>
              <a:off x="4648200" y="4267200"/>
              <a:ext cx="15240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Picture 13" descr="Candela-jpg.jpg"/>
            <p:cNvPicPr>
              <a:picLocks noChangeAspect="1"/>
            </p:cNvPicPr>
            <p:nvPr/>
          </p:nvPicPr>
          <p:blipFill>
            <a:blip r:embed="rId9" cstate="print"/>
            <a:stretch>
              <a:fillRect/>
            </a:stretch>
          </p:blipFill>
          <p:spPr>
            <a:xfrm>
              <a:off x="4183824" y="5184688"/>
              <a:ext cx="1333500" cy="1330412"/>
            </a:xfrm>
            <a:prstGeom prst="ellipse">
              <a:avLst/>
            </a:prstGeom>
            <a:noFill/>
            <a:ln>
              <a:solidFill>
                <a:srgbClr val="002060"/>
              </a:solidFill>
            </a:ln>
          </p:spPr>
        </p:pic>
      </p:grpSp>
      <p:grpSp>
        <p:nvGrpSpPr>
          <p:cNvPr id="17" name="Group 16"/>
          <p:cNvGrpSpPr/>
          <p:nvPr/>
        </p:nvGrpSpPr>
        <p:grpSpPr>
          <a:xfrm>
            <a:off x="3345624" y="2247900"/>
            <a:ext cx="2511998" cy="2456178"/>
            <a:chOff x="3498024" y="2286000"/>
            <a:chExt cx="2511998" cy="2456178"/>
          </a:xfrm>
        </p:grpSpPr>
        <p:pic>
          <p:nvPicPr>
            <p:cNvPr id="7" name="Picture 6" descr="Globe.png"/>
            <p:cNvPicPr>
              <a:picLocks noChangeAspect="1"/>
            </p:cNvPicPr>
            <p:nvPr/>
          </p:nvPicPr>
          <p:blipFill>
            <a:blip r:embed="rId10" cstate="print"/>
            <a:stretch>
              <a:fillRect/>
            </a:stretch>
          </p:blipFill>
          <p:spPr>
            <a:xfrm>
              <a:off x="3498024" y="2286000"/>
              <a:ext cx="2511998" cy="2456178"/>
            </a:xfrm>
            <a:prstGeom prst="rect">
              <a:avLst/>
            </a:prstGeom>
          </p:spPr>
        </p:pic>
        <p:sp>
          <p:nvSpPr>
            <p:cNvPr id="15" name="TextBox 14"/>
            <p:cNvSpPr txBox="1"/>
            <p:nvPr/>
          </p:nvSpPr>
          <p:spPr>
            <a:xfrm>
              <a:off x="3733800" y="3048000"/>
              <a:ext cx="1915909" cy="1015663"/>
            </a:xfrm>
            <a:prstGeom prst="rect">
              <a:avLst/>
            </a:prstGeom>
            <a:noFill/>
          </p:spPr>
          <p:txBody>
            <a:bodyPr wrap="none" rtlCol="0">
              <a:spAutoFit/>
            </a:bodyPr>
            <a:lstStyle/>
            <a:p>
              <a:r>
                <a:rPr lang="bn-BD" sz="6000" dirty="0" smtClean="0">
                  <a:latin typeface="NikoshBAN" pitchFamily="2" charset="0"/>
                  <a:cs typeface="NikoshBAN" pitchFamily="2" charset="0"/>
                </a:rPr>
                <a:t>এসআই</a:t>
              </a:r>
              <a:endParaRPr lang="en-US" sz="6000" dirty="0">
                <a:latin typeface="NikoshBAN" pitchFamily="2" charset="0"/>
                <a:cs typeface="NikoshBAN" pitchFamily="2" charset="0"/>
              </a:endParaRPr>
            </a:p>
          </p:txBody>
        </p:sp>
      </p:grpSp>
      <p:sp>
        <p:nvSpPr>
          <p:cNvPr id="43" name="TextBox 42"/>
          <p:cNvSpPr txBox="1"/>
          <p:nvPr/>
        </p:nvSpPr>
        <p:spPr>
          <a:xfrm>
            <a:off x="1676400" y="3515380"/>
            <a:ext cx="845103" cy="523220"/>
          </a:xfrm>
          <a:prstGeom prst="rect">
            <a:avLst/>
          </a:prstGeom>
          <a:solidFill>
            <a:schemeClr val="accent1">
              <a:lumMod val="20000"/>
              <a:lumOff val="80000"/>
            </a:schemeClr>
          </a:solidFill>
          <a:ln>
            <a:noFill/>
          </a:ln>
        </p:spPr>
        <p:txBody>
          <a:bodyPr wrap="none" rtlCol="0">
            <a:spAutoFit/>
          </a:bodyPr>
          <a:lstStyle/>
          <a:p>
            <a:r>
              <a:rPr lang="bn-BD" sz="2800" b="1" dirty="0" smtClean="0">
                <a:latin typeface="NikoshBAN" pitchFamily="2" charset="0"/>
                <a:cs typeface="NikoshBAN" pitchFamily="2" charset="0"/>
              </a:rPr>
              <a:t>মিটার</a:t>
            </a:r>
            <a:endParaRPr lang="en-US" sz="2800" b="1" dirty="0">
              <a:latin typeface="NikoshBAN" pitchFamily="2" charset="0"/>
              <a:cs typeface="NikoshBAN" pitchFamily="2" charset="0"/>
            </a:endParaRPr>
          </a:p>
        </p:txBody>
      </p:sp>
      <p:sp>
        <p:nvSpPr>
          <p:cNvPr id="44" name="TextBox 43"/>
          <p:cNvSpPr txBox="1"/>
          <p:nvPr/>
        </p:nvSpPr>
        <p:spPr>
          <a:xfrm>
            <a:off x="1973224" y="1409700"/>
            <a:ext cx="1284326" cy="523220"/>
          </a:xfrm>
          <a:prstGeom prst="rect">
            <a:avLst/>
          </a:prstGeom>
          <a:noFill/>
        </p:spPr>
        <p:txBody>
          <a:bodyPr wrap="none" rtlCol="0">
            <a:spAutoFit/>
          </a:bodyPr>
          <a:lstStyle/>
          <a:p>
            <a:r>
              <a:rPr lang="bn-BD" sz="2800" b="1" dirty="0" smtClean="0">
                <a:latin typeface="NikoshBAN" pitchFamily="2" charset="0"/>
                <a:cs typeface="NikoshBAN" pitchFamily="2" charset="0"/>
              </a:rPr>
              <a:t>কিলোগ্রাম</a:t>
            </a:r>
            <a:endParaRPr lang="en-US" sz="2800" b="1" dirty="0">
              <a:latin typeface="NikoshBAN" pitchFamily="2" charset="0"/>
              <a:cs typeface="NikoshBAN" pitchFamily="2" charset="0"/>
            </a:endParaRPr>
          </a:p>
        </p:txBody>
      </p:sp>
      <p:sp>
        <p:nvSpPr>
          <p:cNvPr id="45" name="TextBox 44"/>
          <p:cNvSpPr txBox="1"/>
          <p:nvPr/>
        </p:nvSpPr>
        <p:spPr>
          <a:xfrm>
            <a:off x="4267200" y="990600"/>
            <a:ext cx="966931" cy="523220"/>
          </a:xfrm>
          <a:prstGeom prst="rect">
            <a:avLst/>
          </a:prstGeom>
          <a:noFill/>
        </p:spPr>
        <p:txBody>
          <a:bodyPr wrap="none" rtlCol="0">
            <a:spAutoFit/>
          </a:bodyPr>
          <a:lstStyle/>
          <a:p>
            <a:r>
              <a:rPr lang="bn-BD" sz="2800" b="1" dirty="0" smtClean="0">
                <a:latin typeface="NikoshBAN" pitchFamily="2" charset="0"/>
                <a:cs typeface="NikoshBAN" pitchFamily="2" charset="0"/>
              </a:rPr>
              <a:t>সেকেণ্ড</a:t>
            </a:r>
            <a:endParaRPr lang="en-US" sz="2800" b="1" dirty="0">
              <a:latin typeface="NikoshBAN" pitchFamily="2" charset="0"/>
              <a:cs typeface="NikoshBAN" pitchFamily="2" charset="0"/>
            </a:endParaRPr>
          </a:p>
        </p:txBody>
      </p:sp>
      <p:sp>
        <p:nvSpPr>
          <p:cNvPr id="46" name="TextBox 45"/>
          <p:cNvSpPr txBox="1"/>
          <p:nvPr/>
        </p:nvSpPr>
        <p:spPr>
          <a:xfrm rot="19000419">
            <a:off x="6324600" y="4284670"/>
            <a:ext cx="1369286" cy="523220"/>
          </a:xfrm>
          <a:prstGeom prst="rect">
            <a:avLst/>
          </a:prstGeom>
          <a:noFill/>
        </p:spPr>
        <p:txBody>
          <a:bodyPr wrap="none" rtlCol="0">
            <a:spAutoFit/>
          </a:bodyPr>
          <a:lstStyle/>
          <a:p>
            <a:r>
              <a:rPr lang="bn-BD" sz="2800" b="1" dirty="0" smtClean="0">
                <a:latin typeface="NikoshBAN" pitchFamily="2" charset="0"/>
                <a:cs typeface="NikoshBAN" pitchFamily="2" charset="0"/>
              </a:rPr>
              <a:t>অ্যাম্পিয়ার</a:t>
            </a:r>
            <a:endParaRPr lang="en-US" sz="2800" b="1" dirty="0">
              <a:latin typeface="NikoshBAN" pitchFamily="2" charset="0"/>
              <a:cs typeface="NikoshBAN" pitchFamily="2" charset="0"/>
            </a:endParaRPr>
          </a:p>
        </p:txBody>
      </p:sp>
      <p:sp>
        <p:nvSpPr>
          <p:cNvPr id="47" name="TextBox 46"/>
          <p:cNvSpPr txBox="1"/>
          <p:nvPr/>
        </p:nvSpPr>
        <p:spPr>
          <a:xfrm>
            <a:off x="6096000" y="1676400"/>
            <a:ext cx="1119217" cy="523220"/>
          </a:xfrm>
          <a:prstGeom prst="rect">
            <a:avLst/>
          </a:prstGeom>
          <a:noFill/>
        </p:spPr>
        <p:txBody>
          <a:bodyPr wrap="none" rtlCol="0">
            <a:spAutoFit/>
          </a:bodyPr>
          <a:lstStyle/>
          <a:p>
            <a:r>
              <a:rPr lang="bn-BD" sz="2800" b="1" dirty="0" smtClean="0">
                <a:latin typeface="NikoshBAN" pitchFamily="2" charset="0"/>
                <a:cs typeface="NikoshBAN" pitchFamily="2" charset="0"/>
              </a:rPr>
              <a:t>কেলভিন</a:t>
            </a:r>
            <a:endParaRPr lang="en-US" sz="2800" b="1" dirty="0">
              <a:latin typeface="NikoshBAN" pitchFamily="2" charset="0"/>
              <a:cs typeface="NikoshBAN" pitchFamily="2" charset="0"/>
            </a:endParaRPr>
          </a:p>
        </p:txBody>
      </p:sp>
      <p:sp>
        <p:nvSpPr>
          <p:cNvPr id="48" name="TextBox 47"/>
          <p:cNvSpPr txBox="1"/>
          <p:nvPr/>
        </p:nvSpPr>
        <p:spPr>
          <a:xfrm>
            <a:off x="4267200" y="5344180"/>
            <a:ext cx="1133644" cy="523220"/>
          </a:xfrm>
          <a:prstGeom prst="rect">
            <a:avLst/>
          </a:prstGeom>
          <a:noFill/>
        </p:spPr>
        <p:txBody>
          <a:bodyPr wrap="none" rtlCol="0">
            <a:spAutoFit/>
          </a:bodyPr>
          <a:lstStyle/>
          <a:p>
            <a:r>
              <a:rPr lang="bn-BD" sz="2800" b="1" dirty="0" smtClean="0">
                <a:solidFill>
                  <a:schemeClr val="bg1"/>
                </a:solidFill>
                <a:latin typeface="NikoshBAN" pitchFamily="2" charset="0"/>
                <a:cs typeface="NikoshBAN" pitchFamily="2" charset="0"/>
              </a:rPr>
              <a:t>ক্যান্ডেলা</a:t>
            </a:r>
            <a:endParaRPr lang="en-US" sz="2800" b="1" dirty="0">
              <a:solidFill>
                <a:schemeClr val="bg1"/>
              </a:solidFill>
              <a:latin typeface="NikoshBAN" pitchFamily="2" charset="0"/>
              <a:cs typeface="NikoshBAN" pitchFamily="2" charset="0"/>
            </a:endParaRPr>
          </a:p>
        </p:txBody>
      </p:sp>
      <p:sp>
        <p:nvSpPr>
          <p:cNvPr id="49" name="TextBox 48"/>
          <p:cNvSpPr txBox="1"/>
          <p:nvPr/>
        </p:nvSpPr>
        <p:spPr>
          <a:xfrm>
            <a:off x="2286000" y="5105400"/>
            <a:ext cx="726481" cy="523220"/>
          </a:xfrm>
          <a:prstGeom prst="rect">
            <a:avLst/>
          </a:prstGeom>
          <a:noFill/>
        </p:spPr>
        <p:txBody>
          <a:bodyPr wrap="none" rtlCol="0">
            <a:spAutoFit/>
          </a:bodyPr>
          <a:lstStyle/>
          <a:p>
            <a:r>
              <a:rPr lang="bn-BD" sz="2800" b="1" dirty="0" smtClean="0">
                <a:latin typeface="NikoshBAN" pitchFamily="2" charset="0"/>
                <a:cs typeface="NikoshBAN" pitchFamily="2" charset="0"/>
              </a:rPr>
              <a:t>মোল</a:t>
            </a:r>
            <a:endParaRPr lang="en-US" sz="2800" b="1" dirty="0">
              <a:latin typeface="NikoshBAN" pitchFamily="2" charset="0"/>
              <a:cs typeface="NikoshBAN" pitchFamily="2" charset="0"/>
            </a:endParaRPr>
          </a:p>
        </p:txBody>
      </p:sp>
      <p:sp>
        <p:nvSpPr>
          <p:cNvPr id="35" name="TextBox 34"/>
          <p:cNvSpPr txBox="1"/>
          <p:nvPr/>
        </p:nvSpPr>
        <p:spPr>
          <a:xfrm>
            <a:off x="5486400" y="569893"/>
            <a:ext cx="3429000" cy="954107"/>
          </a:xfrm>
          <a:prstGeom prst="rect">
            <a:avLst/>
          </a:prstGeom>
          <a:solidFill>
            <a:schemeClr val="tx2">
              <a:lumMod val="40000"/>
              <a:lumOff val="60000"/>
            </a:schemeClr>
          </a:solidFill>
          <a:ln>
            <a:solidFill>
              <a:schemeClr val="tx1"/>
            </a:solidFill>
          </a:ln>
        </p:spPr>
        <p:txBody>
          <a:bodyPr wrap="square" rtlCol="0">
            <a:spAutoFit/>
          </a:bodyPr>
          <a:lstStyle/>
          <a:p>
            <a:r>
              <a:rPr lang="bn-BD" sz="2800" dirty="0" smtClean="0">
                <a:latin typeface="NikoshBAN" pitchFamily="2" charset="0"/>
                <a:cs typeface="NikoshBAN" pitchFamily="2" charset="0"/>
              </a:rPr>
              <a:t>    আন্তর্জাতিক পদ্ধতিতে পরিমাপের মৌলিক এককসমূহ</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up)">
                                      <p:cBhvr>
                                        <p:cTn id="6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5" grpId="0"/>
      <p:bldP spid="46" grpId="0"/>
      <p:bldP spid="47" grpId="0"/>
      <p:bldP spid="48" grpId="0"/>
      <p:bldP spid="49" grpId="0"/>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work book.png"/>
          <p:cNvPicPr>
            <a:picLocks noChangeAspect="1"/>
          </p:cNvPicPr>
          <p:nvPr/>
        </p:nvPicPr>
        <p:blipFill>
          <a:blip r:embed="rId3" cstate="print"/>
          <a:stretch>
            <a:fillRect/>
          </a:stretch>
        </p:blipFill>
        <p:spPr>
          <a:xfrm>
            <a:off x="1371600" y="304800"/>
            <a:ext cx="1752600" cy="718408"/>
          </a:xfrm>
          <a:prstGeom prst="rect">
            <a:avLst/>
          </a:prstGeom>
        </p:spPr>
      </p:pic>
      <p:sp>
        <p:nvSpPr>
          <p:cNvPr id="3" name="TextBox 2"/>
          <p:cNvSpPr txBox="1"/>
          <p:nvPr/>
        </p:nvSpPr>
        <p:spPr>
          <a:xfrm>
            <a:off x="3276600" y="304800"/>
            <a:ext cx="201208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schemeClr val="tx1"/>
                </a:solidFill>
                <a:latin typeface="NikoshBAN" pitchFamily="2" charset="0"/>
                <a:cs typeface="NikoshBAN" pitchFamily="2" charset="0"/>
              </a:rPr>
              <a:t>জোড়ায় কাজ</a:t>
            </a:r>
            <a:endParaRPr lang="en-US" sz="3600" dirty="0">
              <a:solidFill>
                <a:schemeClr val="tx1"/>
              </a:solidFill>
              <a:latin typeface="NikoshBAN" pitchFamily="2" charset="0"/>
              <a:cs typeface="NikoshBAN" pitchFamily="2" charset="0"/>
            </a:endParaRPr>
          </a:p>
        </p:txBody>
      </p:sp>
      <p:grpSp>
        <p:nvGrpSpPr>
          <p:cNvPr id="15" name="Group 14"/>
          <p:cNvGrpSpPr/>
          <p:nvPr/>
        </p:nvGrpSpPr>
        <p:grpSpPr>
          <a:xfrm>
            <a:off x="1336027" y="1219200"/>
            <a:ext cx="6436373" cy="4687263"/>
            <a:chOff x="1336027" y="1219200"/>
            <a:chExt cx="6436373" cy="4687263"/>
          </a:xfrm>
        </p:grpSpPr>
        <p:pic>
          <p:nvPicPr>
            <p:cNvPr id="16" name="Picture 15" descr="student.gif"/>
            <p:cNvPicPr>
              <a:picLocks noChangeAspect="1"/>
            </p:cNvPicPr>
            <p:nvPr/>
          </p:nvPicPr>
          <p:blipFill>
            <a:blip r:embed="rId4" cstate="print">
              <a:duotone>
                <a:schemeClr val="accent6">
                  <a:shade val="45000"/>
                  <a:satMod val="135000"/>
                </a:schemeClr>
                <a:prstClr val="white"/>
              </a:duotone>
            </a:blip>
            <a:stretch>
              <a:fillRect/>
            </a:stretch>
          </p:blipFill>
          <p:spPr>
            <a:xfrm flipH="1">
              <a:off x="1336027" y="1219200"/>
              <a:ext cx="3312173" cy="4687263"/>
            </a:xfrm>
            <a:prstGeom prst="rect">
              <a:avLst/>
            </a:prstGeom>
          </p:spPr>
        </p:pic>
        <p:pic>
          <p:nvPicPr>
            <p:cNvPr id="17" name="Picture 16" descr="student.gif"/>
            <p:cNvPicPr>
              <a:picLocks noChangeAspect="1"/>
            </p:cNvPicPr>
            <p:nvPr/>
          </p:nvPicPr>
          <p:blipFill>
            <a:blip r:embed="rId4" cstate="print">
              <a:duotone>
                <a:schemeClr val="accent4">
                  <a:shade val="45000"/>
                  <a:satMod val="135000"/>
                </a:schemeClr>
                <a:prstClr val="white"/>
              </a:duotone>
            </a:blip>
            <a:stretch>
              <a:fillRect/>
            </a:stretch>
          </p:blipFill>
          <p:spPr>
            <a:xfrm>
              <a:off x="4460227" y="1219200"/>
              <a:ext cx="3312173" cy="4687263"/>
            </a:xfrm>
            <a:prstGeom prst="rect">
              <a:avLst/>
            </a:prstGeom>
          </p:spPr>
        </p:pic>
      </p:grpSp>
      <p:sp>
        <p:nvSpPr>
          <p:cNvPr id="18" name="TextBox 17"/>
          <p:cNvSpPr txBox="1"/>
          <p:nvPr/>
        </p:nvSpPr>
        <p:spPr>
          <a:xfrm>
            <a:off x="1352550" y="3810000"/>
            <a:ext cx="6369051"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আন্তর্জাতিক পদ্ধতিতে পরিমাপের এককগুলো লিখ।</a:t>
            </a:r>
            <a:endParaRPr lang="en-US" sz="3200" dirty="0"/>
          </a:p>
        </p:txBody>
      </p:sp>
      <p:sp>
        <p:nvSpPr>
          <p:cNvPr id="9" name="TextBox 8"/>
          <p:cNvSpPr txBox="1"/>
          <p:nvPr/>
        </p:nvSpPr>
        <p:spPr>
          <a:xfrm>
            <a:off x="7187786" y="228600"/>
            <a:ext cx="1651414" cy="461665"/>
          </a:xfrm>
          <a:prstGeom prst="rect">
            <a:avLst/>
          </a:prstGeom>
          <a:solidFill>
            <a:schemeClr val="accent2">
              <a:lumMod val="20000"/>
              <a:lumOff val="80000"/>
            </a:schemeClr>
          </a:solidFill>
        </p:spPr>
        <p:txBody>
          <a:bodyPr wrap="none" rtlCol="0">
            <a:spAutoFit/>
          </a:bodyPr>
          <a:lstStyle/>
          <a:p>
            <a:r>
              <a:rPr lang="bn-BD" sz="2400" dirty="0" smtClean="0">
                <a:latin typeface="NikoshBAN" pitchFamily="2" charset="0"/>
                <a:cs typeface="NikoshBAN" pitchFamily="2" charset="0"/>
              </a:rPr>
              <a:t>সময়ঃ ৫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124200" y="304800"/>
            <a:ext cx="28194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600" dirty="0" smtClean="0">
                <a:solidFill>
                  <a:schemeClr val="tx1"/>
                </a:solidFill>
                <a:latin typeface="NikoshBAN" pitchFamily="2" charset="0"/>
                <a:cs typeface="NikoshBAN" pitchFamily="2" charset="0"/>
              </a:rPr>
              <a:t> উত্তর মিলিয়ে </a:t>
            </a:r>
            <a:r>
              <a:rPr lang="bn-BD" sz="3600" dirty="0" smtClean="0">
                <a:solidFill>
                  <a:schemeClr val="tx1"/>
                </a:solidFill>
                <a:latin typeface="NikoshBAN" pitchFamily="2" charset="0"/>
                <a:cs typeface="NikoshBAN" pitchFamily="2" charset="0"/>
              </a:rPr>
              <a:t>দেখ</a:t>
            </a:r>
            <a:endParaRPr lang="en-US" sz="3600" dirty="0">
              <a:solidFill>
                <a:schemeClr val="tx1"/>
              </a:solidFill>
              <a:latin typeface="NikoshBAN" pitchFamily="2" charset="0"/>
              <a:cs typeface="NikoshBAN" pitchFamily="2" charset="0"/>
            </a:endParaRPr>
          </a:p>
        </p:txBody>
      </p:sp>
      <p:grpSp>
        <p:nvGrpSpPr>
          <p:cNvPr id="13" name="Group 12"/>
          <p:cNvGrpSpPr/>
          <p:nvPr/>
        </p:nvGrpSpPr>
        <p:grpSpPr>
          <a:xfrm>
            <a:off x="4069524" y="381000"/>
            <a:ext cx="1333500" cy="2209800"/>
            <a:chOff x="4069524" y="381000"/>
            <a:chExt cx="1333500" cy="2209800"/>
          </a:xfrm>
        </p:grpSpPr>
        <p:cxnSp>
          <p:nvCxnSpPr>
            <p:cNvPr id="14" name="Straight Connector 13"/>
            <p:cNvCxnSpPr/>
            <p:nvPr/>
          </p:nvCxnSpPr>
          <p:spPr>
            <a:xfrm flipV="1">
              <a:off x="4724400" y="1295400"/>
              <a:ext cx="0" cy="12954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5" name="Picture 14" descr="Clock.jpg"/>
            <p:cNvPicPr>
              <a:picLocks noChangeAspect="1"/>
            </p:cNvPicPr>
            <p:nvPr/>
          </p:nvPicPr>
          <p:blipFill>
            <a:blip r:embed="rId3" cstate="print"/>
            <a:stretch>
              <a:fillRect/>
            </a:stretch>
          </p:blipFill>
          <p:spPr>
            <a:xfrm>
              <a:off x="4069524" y="381000"/>
              <a:ext cx="1333500" cy="1333500"/>
            </a:xfrm>
            <a:prstGeom prst="ellipse">
              <a:avLst/>
            </a:prstGeom>
            <a:ln>
              <a:solidFill>
                <a:schemeClr val="tx1"/>
              </a:solidFill>
            </a:ln>
          </p:spPr>
        </p:pic>
      </p:grpSp>
      <p:grpSp>
        <p:nvGrpSpPr>
          <p:cNvPr id="16" name="Group 15"/>
          <p:cNvGrpSpPr/>
          <p:nvPr/>
        </p:nvGrpSpPr>
        <p:grpSpPr>
          <a:xfrm>
            <a:off x="1447800" y="2933700"/>
            <a:ext cx="2133600" cy="1295400"/>
            <a:chOff x="1447800" y="2933700"/>
            <a:chExt cx="2133600" cy="1295400"/>
          </a:xfrm>
        </p:grpSpPr>
        <p:cxnSp>
          <p:nvCxnSpPr>
            <p:cNvPr id="17" name="Straight Connector 16"/>
            <p:cNvCxnSpPr>
              <a:stCxn id="36" idx="1"/>
            </p:cNvCxnSpPr>
            <p:nvPr/>
          </p:nvCxnSpPr>
          <p:spPr>
            <a:xfrm flipH="1">
              <a:off x="2286000" y="3517732"/>
              <a:ext cx="1295400" cy="6366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8" name="Picture 17" descr="Length-1.jpg"/>
            <p:cNvPicPr>
              <a:picLocks noChangeAspect="1"/>
            </p:cNvPicPr>
            <p:nvPr/>
          </p:nvPicPr>
          <p:blipFill>
            <a:blip r:embed="rId4" cstate="print"/>
            <a:stretch>
              <a:fillRect/>
            </a:stretch>
          </p:blipFill>
          <p:spPr>
            <a:xfrm>
              <a:off x="1447800" y="2933700"/>
              <a:ext cx="1295400" cy="1295400"/>
            </a:xfrm>
            <a:prstGeom prst="ellipse">
              <a:avLst/>
            </a:prstGeom>
            <a:ln>
              <a:solidFill>
                <a:schemeClr val="tx1"/>
              </a:solidFill>
            </a:ln>
          </p:spPr>
        </p:pic>
      </p:grpSp>
      <p:grpSp>
        <p:nvGrpSpPr>
          <p:cNvPr id="19" name="Group 18"/>
          <p:cNvGrpSpPr/>
          <p:nvPr/>
        </p:nvGrpSpPr>
        <p:grpSpPr>
          <a:xfrm>
            <a:off x="1981200" y="4038600"/>
            <a:ext cx="1981200" cy="1951758"/>
            <a:chOff x="1981200" y="4038600"/>
            <a:chExt cx="1981200" cy="1951758"/>
          </a:xfrm>
        </p:grpSpPr>
        <p:cxnSp>
          <p:nvCxnSpPr>
            <p:cNvPr id="20" name="Straight Connector 19"/>
            <p:cNvCxnSpPr>
              <a:endCxn id="21" idx="7"/>
            </p:cNvCxnSpPr>
            <p:nvPr/>
          </p:nvCxnSpPr>
          <p:spPr>
            <a:xfrm flipH="1">
              <a:off x="3151934" y="4038600"/>
              <a:ext cx="810466" cy="83867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1" name="Picture 5"/>
            <p:cNvPicPr>
              <a:picLocks noChangeAspect="1" noChangeArrowheads="1"/>
            </p:cNvPicPr>
            <p:nvPr/>
          </p:nvPicPr>
          <p:blipFill>
            <a:blip r:embed="rId5" cstate="print"/>
            <a:srcRect/>
            <a:stretch>
              <a:fillRect/>
            </a:stretch>
          </p:blipFill>
          <p:spPr>
            <a:xfrm>
              <a:off x="1981200" y="4686300"/>
              <a:ext cx="1371600" cy="1304058"/>
            </a:xfrm>
            <a:prstGeom prst="ellipse">
              <a:avLst/>
            </a:prstGeom>
            <a:noFill/>
            <a:ln>
              <a:solidFill>
                <a:schemeClr val="tx1"/>
              </a:solidFill>
            </a:ln>
          </p:spPr>
        </p:pic>
      </p:grpSp>
      <p:grpSp>
        <p:nvGrpSpPr>
          <p:cNvPr id="22" name="Group 21"/>
          <p:cNvGrpSpPr/>
          <p:nvPr/>
        </p:nvGrpSpPr>
        <p:grpSpPr>
          <a:xfrm>
            <a:off x="5410200" y="1600200"/>
            <a:ext cx="1943100" cy="1524000"/>
            <a:chOff x="5410200" y="1600200"/>
            <a:chExt cx="1943100" cy="1524000"/>
          </a:xfrm>
        </p:grpSpPr>
        <p:cxnSp>
          <p:nvCxnSpPr>
            <p:cNvPr id="23" name="Straight Connector 22"/>
            <p:cNvCxnSpPr/>
            <p:nvPr/>
          </p:nvCxnSpPr>
          <p:spPr>
            <a:xfrm flipV="1">
              <a:off x="5410200" y="2514600"/>
              <a:ext cx="990600" cy="6096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4" name="Picture 23" descr="Temp.jpg"/>
            <p:cNvPicPr>
              <a:picLocks noChangeAspect="1"/>
            </p:cNvPicPr>
            <p:nvPr/>
          </p:nvPicPr>
          <p:blipFill>
            <a:blip r:embed="rId6" cstate="print"/>
            <a:stretch>
              <a:fillRect/>
            </a:stretch>
          </p:blipFill>
          <p:spPr>
            <a:xfrm>
              <a:off x="6019800" y="1600200"/>
              <a:ext cx="1333500" cy="1333500"/>
            </a:xfrm>
            <a:prstGeom prst="ellipse">
              <a:avLst/>
            </a:prstGeom>
            <a:ln>
              <a:solidFill>
                <a:srgbClr val="C00000"/>
              </a:solidFill>
            </a:ln>
          </p:spPr>
        </p:pic>
      </p:grpSp>
      <p:grpSp>
        <p:nvGrpSpPr>
          <p:cNvPr id="25" name="Group 24"/>
          <p:cNvGrpSpPr/>
          <p:nvPr/>
        </p:nvGrpSpPr>
        <p:grpSpPr>
          <a:xfrm>
            <a:off x="1981200" y="1198832"/>
            <a:ext cx="1828800" cy="1696768"/>
            <a:chOff x="1981200" y="1198832"/>
            <a:chExt cx="1828800" cy="1696768"/>
          </a:xfrm>
        </p:grpSpPr>
        <p:cxnSp>
          <p:nvCxnSpPr>
            <p:cNvPr id="26" name="Straight Connector 25"/>
            <p:cNvCxnSpPr/>
            <p:nvPr/>
          </p:nvCxnSpPr>
          <p:spPr>
            <a:xfrm flipH="1" flipV="1">
              <a:off x="2743200" y="1981200"/>
              <a:ext cx="1066800" cy="9144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7" name="Picture 26" descr="Snapshot.jpg"/>
            <p:cNvPicPr>
              <a:picLocks noChangeAspect="1"/>
            </p:cNvPicPr>
            <p:nvPr/>
          </p:nvPicPr>
          <p:blipFill>
            <a:blip r:embed="rId7" cstate="print"/>
            <a:stretch>
              <a:fillRect/>
            </a:stretch>
          </p:blipFill>
          <p:spPr>
            <a:xfrm>
              <a:off x="1981200" y="1198832"/>
              <a:ext cx="1295400" cy="1277668"/>
            </a:xfrm>
            <a:prstGeom prst="ellipse">
              <a:avLst/>
            </a:prstGeom>
            <a:ln>
              <a:solidFill>
                <a:schemeClr val="tx1"/>
              </a:solidFill>
            </a:ln>
          </p:spPr>
        </p:pic>
      </p:grpSp>
      <p:grpSp>
        <p:nvGrpSpPr>
          <p:cNvPr id="28" name="Group 27"/>
          <p:cNvGrpSpPr/>
          <p:nvPr/>
        </p:nvGrpSpPr>
        <p:grpSpPr>
          <a:xfrm>
            <a:off x="5334000" y="3733800"/>
            <a:ext cx="2286000" cy="1409700"/>
            <a:chOff x="5334000" y="3733800"/>
            <a:chExt cx="2286000" cy="1409700"/>
          </a:xfrm>
        </p:grpSpPr>
        <p:cxnSp>
          <p:nvCxnSpPr>
            <p:cNvPr id="29" name="Straight Connector 28"/>
            <p:cNvCxnSpPr/>
            <p:nvPr/>
          </p:nvCxnSpPr>
          <p:spPr>
            <a:xfrm>
              <a:off x="5334000" y="3733800"/>
              <a:ext cx="1219200" cy="6096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0" name="Picture 29" descr="Ampere-jpg.jpg"/>
            <p:cNvPicPr>
              <a:picLocks noChangeAspect="1"/>
            </p:cNvPicPr>
            <p:nvPr/>
          </p:nvPicPr>
          <p:blipFill>
            <a:blip r:embed="rId8" cstate="print"/>
            <a:stretch>
              <a:fillRect/>
            </a:stretch>
          </p:blipFill>
          <p:spPr>
            <a:xfrm>
              <a:off x="6241224" y="3756568"/>
              <a:ext cx="1378776" cy="1386932"/>
            </a:xfrm>
            <a:prstGeom prst="ellipse">
              <a:avLst/>
            </a:prstGeom>
            <a:noFill/>
            <a:ln>
              <a:solidFill>
                <a:schemeClr val="tx1"/>
              </a:solidFill>
            </a:ln>
          </p:spPr>
        </p:pic>
      </p:grpSp>
      <p:grpSp>
        <p:nvGrpSpPr>
          <p:cNvPr id="31" name="Group 30"/>
          <p:cNvGrpSpPr/>
          <p:nvPr/>
        </p:nvGrpSpPr>
        <p:grpSpPr>
          <a:xfrm>
            <a:off x="4183824" y="4267200"/>
            <a:ext cx="1333500" cy="2247900"/>
            <a:chOff x="4183824" y="4267200"/>
            <a:chExt cx="1333500" cy="2247900"/>
          </a:xfrm>
        </p:grpSpPr>
        <p:cxnSp>
          <p:nvCxnSpPr>
            <p:cNvPr id="32" name="Straight Connector 31"/>
            <p:cNvCxnSpPr/>
            <p:nvPr/>
          </p:nvCxnSpPr>
          <p:spPr>
            <a:xfrm>
              <a:off x="4648200" y="4267200"/>
              <a:ext cx="15240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3" name="Picture 32" descr="Candela-jpg.jpg"/>
            <p:cNvPicPr>
              <a:picLocks noChangeAspect="1"/>
            </p:cNvPicPr>
            <p:nvPr/>
          </p:nvPicPr>
          <p:blipFill>
            <a:blip r:embed="rId9" cstate="print"/>
            <a:stretch>
              <a:fillRect/>
            </a:stretch>
          </p:blipFill>
          <p:spPr>
            <a:xfrm>
              <a:off x="4183824" y="5184688"/>
              <a:ext cx="1333500" cy="1330412"/>
            </a:xfrm>
            <a:prstGeom prst="ellipse">
              <a:avLst/>
            </a:prstGeom>
            <a:noFill/>
            <a:ln>
              <a:solidFill>
                <a:srgbClr val="002060"/>
              </a:solidFill>
            </a:ln>
          </p:spPr>
        </p:pic>
      </p:grpSp>
      <p:grpSp>
        <p:nvGrpSpPr>
          <p:cNvPr id="34" name="Group 33"/>
          <p:cNvGrpSpPr/>
          <p:nvPr/>
        </p:nvGrpSpPr>
        <p:grpSpPr>
          <a:xfrm>
            <a:off x="3345624" y="2247900"/>
            <a:ext cx="2511998" cy="2456178"/>
            <a:chOff x="3498024" y="2286000"/>
            <a:chExt cx="2511998" cy="2456178"/>
          </a:xfrm>
        </p:grpSpPr>
        <p:pic>
          <p:nvPicPr>
            <p:cNvPr id="35" name="Picture 34" descr="Globe.png"/>
            <p:cNvPicPr>
              <a:picLocks noChangeAspect="1"/>
            </p:cNvPicPr>
            <p:nvPr/>
          </p:nvPicPr>
          <p:blipFill>
            <a:blip r:embed="rId10" cstate="print"/>
            <a:stretch>
              <a:fillRect/>
            </a:stretch>
          </p:blipFill>
          <p:spPr>
            <a:xfrm>
              <a:off x="3498024" y="2286000"/>
              <a:ext cx="2511998" cy="2456178"/>
            </a:xfrm>
            <a:prstGeom prst="rect">
              <a:avLst/>
            </a:prstGeom>
          </p:spPr>
        </p:pic>
        <p:sp>
          <p:nvSpPr>
            <p:cNvPr id="36" name="TextBox 35"/>
            <p:cNvSpPr txBox="1"/>
            <p:nvPr/>
          </p:nvSpPr>
          <p:spPr>
            <a:xfrm>
              <a:off x="3733800" y="3048000"/>
              <a:ext cx="1915909" cy="1015663"/>
            </a:xfrm>
            <a:prstGeom prst="rect">
              <a:avLst/>
            </a:prstGeom>
            <a:noFill/>
          </p:spPr>
          <p:txBody>
            <a:bodyPr wrap="none" rtlCol="0">
              <a:spAutoFit/>
            </a:bodyPr>
            <a:lstStyle/>
            <a:p>
              <a:r>
                <a:rPr lang="bn-BD" sz="6000" dirty="0" smtClean="0">
                  <a:latin typeface="NikoshBAN" pitchFamily="2" charset="0"/>
                  <a:cs typeface="NikoshBAN" pitchFamily="2" charset="0"/>
                </a:rPr>
                <a:t>এসআই</a:t>
              </a:r>
              <a:endParaRPr lang="en-US" sz="6000" dirty="0">
                <a:latin typeface="NikoshBAN" pitchFamily="2" charset="0"/>
                <a:cs typeface="NikoshBAN" pitchFamily="2" charset="0"/>
              </a:endParaRPr>
            </a:p>
          </p:txBody>
        </p:sp>
      </p:grpSp>
      <p:sp>
        <p:nvSpPr>
          <p:cNvPr id="37" name="TextBox 36"/>
          <p:cNvSpPr txBox="1"/>
          <p:nvPr/>
        </p:nvSpPr>
        <p:spPr>
          <a:xfrm>
            <a:off x="1676400" y="3515380"/>
            <a:ext cx="845103" cy="523220"/>
          </a:xfrm>
          <a:prstGeom prst="rect">
            <a:avLst/>
          </a:prstGeom>
          <a:solidFill>
            <a:schemeClr val="accent1">
              <a:lumMod val="20000"/>
              <a:lumOff val="80000"/>
            </a:schemeClr>
          </a:solidFill>
          <a:ln>
            <a:noFill/>
          </a:ln>
        </p:spPr>
        <p:txBody>
          <a:bodyPr wrap="none" rtlCol="0">
            <a:spAutoFit/>
          </a:bodyPr>
          <a:lstStyle/>
          <a:p>
            <a:r>
              <a:rPr lang="bn-BD" sz="2800" b="1" dirty="0" smtClean="0">
                <a:latin typeface="NikoshBAN" pitchFamily="2" charset="0"/>
                <a:cs typeface="NikoshBAN" pitchFamily="2" charset="0"/>
              </a:rPr>
              <a:t>মিটার</a:t>
            </a:r>
            <a:endParaRPr lang="en-US" sz="2800" b="1" dirty="0">
              <a:latin typeface="NikoshBAN" pitchFamily="2" charset="0"/>
              <a:cs typeface="NikoshBAN" pitchFamily="2" charset="0"/>
            </a:endParaRPr>
          </a:p>
        </p:txBody>
      </p:sp>
      <p:sp>
        <p:nvSpPr>
          <p:cNvPr id="38" name="TextBox 37"/>
          <p:cNvSpPr txBox="1"/>
          <p:nvPr/>
        </p:nvSpPr>
        <p:spPr>
          <a:xfrm>
            <a:off x="1973224" y="1409700"/>
            <a:ext cx="1284326" cy="523220"/>
          </a:xfrm>
          <a:prstGeom prst="rect">
            <a:avLst/>
          </a:prstGeom>
          <a:noFill/>
        </p:spPr>
        <p:txBody>
          <a:bodyPr wrap="none" rtlCol="0">
            <a:spAutoFit/>
          </a:bodyPr>
          <a:lstStyle/>
          <a:p>
            <a:r>
              <a:rPr lang="bn-BD" sz="2800" b="1" dirty="0" smtClean="0">
                <a:latin typeface="NikoshBAN" pitchFamily="2" charset="0"/>
                <a:cs typeface="NikoshBAN" pitchFamily="2" charset="0"/>
              </a:rPr>
              <a:t>কিলোগ্রাম</a:t>
            </a:r>
            <a:endParaRPr lang="en-US" sz="2800" b="1" dirty="0">
              <a:latin typeface="NikoshBAN" pitchFamily="2" charset="0"/>
              <a:cs typeface="NikoshBAN" pitchFamily="2" charset="0"/>
            </a:endParaRPr>
          </a:p>
        </p:txBody>
      </p:sp>
      <p:sp>
        <p:nvSpPr>
          <p:cNvPr id="39" name="TextBox 38"/>
          <p:cNvSpPr txBox="1"/>
          <p:nvPr/>
        </p:nvSpPr>
        <p:spPr>
          <a:xfrm>
            <a:off x="4267200" y="990600"/>
            <a:ext cx="966931" cy="523220"/>
          </a:xfrm>
          <a:prstGeom prst="rect">
            <a:avLst/>
          </a:prstGeom>
          <a:noFill/>
        </p:spPr>
        <p:txBody>
          <a:bodyPr wrap="none" rtlCol="0">
            <a:spAutoFit/>
          </a:bodyPr>
          <a:lstStyle/>
          <a:p>
            <a:r>
              <a:rPr lang="bn-BD" sz="2800" b="1" dirty="0" smtClean="0">
                <a:latin typeface="NikoshBAN" pitchFamily="2" charset="0"/>
                <a:cs typeface="NikoshBAN" pitchFamily="2" charset="0"/>
              </a:rPr>
              <a:t>সেকেণ্ড</a:t>
            </a:r>
            <a:endParaRPr lang="en-US" sz="2800" b="1" dirty="0">
              <a:latin typeface="NikoshBAN" pitchFamily="2" charset="0"/>
              <a:cs typeface="NikoshBAN" pitchFamily="2" charset="0"/>
            </a:endParaRPr>
          </a:p>
        </p:txBody>
      </p:sp>
      <p:sp>
        <p:nvSpPr>
          <p:cNvPr id="40" name="TextBox 39"/>
          <p:cNvSpPr txBox="1"/>
          <p:nvPr/>
        </p:nvSpPr>
        <p:spPr>
          <a:xfrm rot="19000419">
            <a:off x="6324600" y="4284670"/>
            <a:ext cx="1369286" cy="523220"/>
          </a:xfrm>
          <a:prstGeom prst="rect">
            <a:avLst/>
          </a:prstGeom>
          <a:noFill/>
        </p:spPr>
        <p:txBody>
          <a:bodyPr wrap="none" rtlCol="0">
            <a:spAutoFit/>
          </a:bodyPr>
          <a:lstStyle/>
          <a:p>
            <a:r>
              <a:rPr lang="bn-BD" sz="2800" b="1" dirty="0" smtClean="0">
                <a:latin typeface="NikoshBAN" pitchFamily="2" charset="0"/>
                <a:cs typeface="NikoshBAN" pitchFamily="2" charset="0"/>
              </a:rPr>
              <a:t>অ্যাম্পিয়ার</a:t>
            </a:r>
            <a:endParaRPr lang="en-US" sz="2800" b="1" dirty="0">
              <a:latin typeface="NikoshBAN" pitchFamily="2" charset="0"/>
              <a:cs typeface="NikoshBAN" pitchFamily="2" charset="0"/>
            </a:endParaRPr>
          </a:p>
        </p:txBody>
      </p:sp>
      <p:sp>
        <p:nvSpPr>
          <p:cNvPr id="41" name="TextBox 40"/>
          <p:cNvSpPr txBox="1"/>
          <p:nvPr/>
        </p:nvSpPr>
        <p:spPr>
          <a:xfrm>
            <a:off x="6096000" y="1676400"/>
            <a:ext cx="1119217" cy="523220"/>
          </a:xfrm>
          <a:prstGeom prst="rect">
            <a:avLst/>
          </a:prstGeom>
          <a:noFill/>
        </p:spPr>
        <p:txBody>
          <a:bodyPr wrap="none" rtlCol="0">
            <a:spAutoFit/>
          </a:bodyPr>
          <a:lstStyle/>
          <a:p>
            <a:r>
              <a:rPr lang="bn-BD" sz="2800" b="1" dirty="0" smtClean="0">
                <a:latin typeface="NikoshBAN" pitchFamily="2" charset="0"/>
                <a:cs typeface="NikoshBAN" pitchFamily="2" charset="0"/>
              </a:rPr>
              <a:t>কেলভিন</a:t>
            </a:r>
            <a:endParaRPr lang="en-US" sz="2800" b="1" dirty="0">
              <a:latin typeface="NikoshBAN" pitchFamily="2" charset="0"/>
              <a:cs typeface="NikoshBAN" pitchFamily="2" charset="0"/>
            </a:endParaRPr>
          </a:p>
        </p:txBody>
      </p:sp>
      <p:sp>
        <p:nvSpPr>
          <p:cNvPr id="42" name="TextBox 41"/>
          <p:cNvSpPr txBox="1"/>
          <p:nvPr/>
        </p:nvSpPr>
        <p:spPr>
          <a:xfrm>
            <a:off x="4267200" y="5344180"/>
            <a:ext cx="1133644" cy="523220"/>
          </a:xfrm>
          <a:prstGeom prst="rect">
            <a:avLst/>
          </a:prstGeom>
          <a:noFill/>
        </p:spPr>
        <p:txBody>
          <a:bodyPr wrap="none" rtlCol="0">
            <a:spAutoFit/>
          </a:bodyPr>
          <a:lstStyle/>
          <a:p>
            <a:r>
              <a:rPr lang="bn-BD" sz="2800" b="1" dirty="0" smtClean="0">
                <a:solidFill>
                  <a:schemeClr val="bg1"/>
                </a:solidFill>
                <a:latin typeface="NikoshBAN" pitchFamily="2" charset="0"/>
                <a:cs typeface="NikoshBAN" pitchFamily="2" charset="0"/>
              </a:rPr>
              <a:t>ক্যান্ডেলা</a:t>
            </a:r>
            <a:endParaRPr lang="en-US" sz="2800" b="1" dirty="0">
              <a:solidFill>
                <a:schemeClr val="bg1"/>
              </a:solidFill>
              <a:latin typeface="NikoshBAN" pitchFamily="2" charset="0"/>
              <a:cs typeface="NikoshBAN" pitchFamily="2" charset="0"/>
            </a:endParaRPr>
          </a:p>
        </p:txBody>
      </p:sp>
      <p:sp>
        <p:nvSpPr>
          <p:cNvPr id="43" name="TextBox 42"/>
          <p:cNvSpPr txBox="1"/>
          <p:nvPr/>
        </p:nvSpPr>
        <p:spPr>
          <a:xfrm>
            <a:off x="2286000" y="5105400"/>
            <a:ext cx="726481" cy="523220"/>
          </a:xfrm>
          <a:prstGeom prst="rect">
            <a:avLst/>
          </a:prstGeom>
          <a:noFill/>
        </p:spPr>
        <p:txBody>
          <a:bodyPr wrap="none" rtlCol="0">
            <a:spAutoFit/>
          </a:bodyPr>
          <a:lstStyle/>
          <a:p>
            <a:r>
              <a:rPr lang="bn-BD" sz="2800" b="1" dirty="0" smtClean="0">
                <a:latin typeface="NikoshBAN" pitchFamily="2" charset="0"/>
                <a:cs typeface="NikoshBAN" pitchFamily="2" charset="0"/>
              </a:rPr>
              <a:t>মোল</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4.81481E-6 L 0.30834 4.81481E-6 " pathEditMode="relative" rAng="0" ptsTypes="AA">
                                      <p:cBhvr>
                                        <p:cTn id="6" dur="2000" fill="hold"/>
                                        <p:tgtEl>
                                          <p:spTgt spid="3"/>
                                        </p:tgtEl>
                                        <p:attrNameLst>
                                          <p:attrName>ppt_x</p:attrName>
                                          <p:attrName>ppt_y</p:attrName>
                                        </p:attrNameLst>
                                      </p:cBhvr>
                                      <p:rCtr x="154" y="0"/>
                                    </p:animMotion>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38" grpId="0"/>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8" name="Picture 13" descr="MC900089048[1]"/>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flipH="1">
            <a:off x="5410200" y="533400"/>
            <a:ext cx="3505200" cy="6167881"/>
          </a:xfrm>
          <a:prstGeom prst="rect">
            <a:avLst/>
          </a:prstGeom>
          <a:noFill/>
          <a:ln w="9525">
            <a:noFill/>
            <a:miter lim="800000"/>
            <a:headEnd/>
            <a:tailEnd/>
          </a:ln>
        </p:spPr>
      </p:pic>
      <p:sp>
        <p:nvSpPr>
          <p:cNvPr id="7" name="Frame 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581400" y="304800"/>
            <a:ext cx="139814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smtClean="0">
                <a:latin typeface="NikoshBAN" pitchFamily="2" charset="0"/>
                <a:cs typeface="NikoshBAN" pitchFamily="2" charset="0"/>
              </a:rPr>
              <a:t>মূল্যায়ন</a:t>
            </a:r>
            <a:endParaRPr lang="en-US" sz="4000" dirty="0">
              <a:latin typeface="NikoshBAN" pitchFamily="2" charset="0"/>
              <a:cs typeface="NikoshBAN" pitchFamily="2" charset="0"/>
            </a:endParaRPr>
          </a:p>
        </p:txBody>
      </p:sp>
      <p:sp>
        <p:nvSpPr>
          <p:cNvPr id="5" name="TextBox 4"/>
          <p:cNvSpPr txBox="1"/>
          <p:nvPr/>
        </p:nvSpPr>
        <p:spPr>
          <a:xfrm>
            <a:off x="304800" y="3886200"/>
            <a:ext cx="8382000" cy="1077218"/>
          </a:xfrm>
          <a:prstGeom prst="rect">
            <a:avLst/>
          </a:prstGeom>
          <a:solidFill>
            <a:schemeClr val="accent1">
              <a:lumMod val="60000"/>
              <a:lumOff val="40000"/>
            </a:schemeClr>
          </a:solidFill>
        </p:spPr>
        <p:txBody>
          <a:bodyPr wrap="square" rtlCol="0">
            <a:spAutoFit/>
          </a:bodyPr>
          <a:lstStyle/>
          <a:p>
            <a:r>
              <a:rPr lang="bn-BD" sz="3200" dirty="0" smtClean="0">
                <a:latin typeface="NikoshBAN" pitchFamily="2" charset="0"/>
                <a:cs typeface="NikoshBAN" pitchFamily="2" charset="0"/>
              </a:rPr>
              <a:t>কোন বস্তাটি ভারি তা পরিমাপ করতে নিচের কোন এককটি ব্যবহার</a:t>
            </a:r>
          </a:p>
          <a:p>
            <a:r>
              <a:rPr lang="bn-BD" sz="3200" dirty="0" smtClean="0">
                <a:latin typeface="NikoshBAN" pitchFamily="2" charset="0"/>
                <a:cs typeface="NikoshBAN" pitchFamily="2" charset="0"/>
              </a:rPr>
              <a:t> করা উচিত?</a:t>
            </a:r>
            <a:endParaRPr lang="en-US" sz="3200" dirty="0">
              <a:latin typeface="NikoshBAN" pitchFamily="2" charset="0"/>
              <a:cs typeface="NikoshBAN" pitchFamily="2" charset="0"/>
            </a:endParaRPr>
          </a:p>
        </p:txBody>
      </p:sp>
      <p:sp>
        <p:nvSpPr>
          <p:cNvPr id="11" name="TextBox 10"/>
          <p:cNvSpPr txBox="1"/>
          <p:nvPr/>
        </p:nvSpPr>
        <p:spPr>
          <a:xfrm>
            <a:off x="609600" y="5385375"/>
            <a:ext cx="1380506"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(ক) মোল</a:t>
            </a:r>
            <a:endParaRPr lang="en-US" sz="3200" dirty="0" smtClean="0">
              <a:latin typeface="NikoshBAN" pitchFamily="2" charset="0"/>
              <a:cs typeface="NikoshBAN" pitchFamily="2" charset="0"/>
            </a:endParaRPr>
          </a:p>
        </p:txBody>
      </p:sp>
      <p:sp>
        <p:nvSpPr>
          <p:cNvPr id="12" name="TextBox 11"/>
          <p:cNvSpPr txBox="1"/>
          <p:nvPr/>
        </p:nvSpPr>
        <p:spPr>
          <a:xfrm>
            <a:off x="2514600" y="5385375"/>
            <a:ext cx="1975221"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(খ) কিলোগ্রাম</a:t>
            </a:r>
            <a:endParaRPr lang="en-US" sz="3200" dirty="0">
              <a:latin typeface="NikoshBAN" pitchFamily="2" charset="0"/>
              <a:cs typeface="NikoshBAN" pitchFamily="2" charset="0"/>
            </a:endParaRPr>
          </a:p>
        </p:txBody>
      </p:sp>
      <p:sp>
        <p:nvSpPr>
          <p:cNvPr id="13" name="TextBox 12"/>
          <p:cNvSpPr txBox="1"/>
          <p:nvPr/>
        </p:nvSpPr>
        <p:spPr>
          <a:xfrm>
            <a:off x="4898763" y="5385375"/>
            <a:ext cx="1197764"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(গ) গ্রাম</a:t>
            </a:r>
            <a:endParaRPr lang="en-US" sz="3200" dirty="0">
              <a:latin typeface="NikoshBAN" pitchFamily="2" charset="0"/>
              <a:cs typeface="NikoshBAN" pitchFamily="2" charset="0"/>
            </a:endParaRPr>
          </a:p>
        </p:txBody>
      </p:sp>
      <p:sp>
        <p:nvSpPr>
          <p:cNvPr id="14" name="TextBox 13"/>
          <p:cNvSpPr txBox="1"/>
          <p:nvPr/>
        </p:nvSpPr>
        <p:spPr>
          <a:xfrm>
            <a:off x="6548817" y="5385375"/>
            <a:ext cx="1197764"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(ঘ) সের</a:t>
            </a:r>
            <a:endParaRPr lang="en-US" sz="3200" dirty="0">
              <a:latin typeface="NikoshBAN" pitchFamily="2" charset="0"/>
              <a:cs typeface="NikoshBAN" pitchFamily="2" charset="0"/>
            </a:endParaRPr>
          </a:p>
        </p:txBody>
      </p:sp>
      <p:sp>
        <p:nvSpPr>
          <p:cNvPr id="16" name="Freeform 15"/>
          <p:cNvSpPr/>
          <p:nvPr/>
        </p:nvSpPr>
        <p:spPr>
          <a:xfrm>
            <a:off x="2476500" y="5505450"/>
            <a:ext cx="628650" cy="323850"/>
          </a:xfrm>
          <a:custGeom>
            <a:avLst/>
            <a:gdLst>
              <a:gd name="connsiteX0" fmla="*/ 0 w 800100"/>
              <a:gd name="connsiteY0" fmla="*/ 95250 h 400050"/>
              <a:gd name="connsiteX1" fmla="*/ 228600 w 800100"/>
              <a:gd name="connsiteY1" fmla="*/ 400050 h 400050"/>
              <a:gd name="connsiteX2" fmla="*/ 800100 w 800100"/>
              <a:gd name="connsiteY2" fmla="*/ 0 h 400050"/>
            </a:gdLst>
            <a:ahLst/>
            <a:cxnLst>
              <a:cxn ang="0">
                <a:pos x="connsiteX0" y="connsiteY0"/>
              </a:cxn>
              <a:cxn ang="0">
                <a:pos x="connsiteX1" y="connsiteY1"/>
              </a:cxn>
              <a:cxn ang="0">
                <a:pos x="connsiteX2" y="connsiteY2"/>
              </a:cxn>
            </a:cxnLst>
            <a:rect l="l" t="t" r="r" b="b"/>
            <a:pathLst>
              <a:path w="800100" h="400050">
                <a:moveTo>
                  <a:pt x="0" y="95250"/>
                </a:moveTo>
                <a:lnTo>
                  <a:pt x="228600" y="400050"/>
                </a:lnTo>
                <a:lnTo>
                  <a:pt x="800100"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Mass-1.jpg"/>
          <p:cNvPicPr>
            <a:picLocks noChangeAspect="1"/>
          </p:cNvPicPr>
          <p:nvPr/>
        </p:nvPicPr>
        <p:blipFill>
          <a:blip r:embed="rId4" cstate="print">
            <a:lum bright="-10000" contrast="20000"/>
          </a:blip>
          <a:stretch>
            <a:fillRect/>
          </a:stretch>
        </p:blipFill>
        <p:spPr>
          <a:xfrm>
            <a:off x="762000" y="1066800"/>
            <a:ext cx="3352800" cy="276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8" name="Picture 13" descr="MC900089048[1]"/>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flipH="1">
            <a:off x="5410200" y="533400"/>
            <a:ext cx="3505200" cy="6167881"/>
          </a:xfrm>
          <a:prstGeom prst="rect">
            <a:avLst/>
          </a:prstGeom>
          <a:noFill/>
          <a:ln w="9525">
            <a:noFill/>
            <a:miter lim="800000"/>
            <a:headEnd/>
            <a:tailEnd/>
          </a:ln>
        </p:spPr>
      </p:pic>
      <p:sp>
        <p:nvSpPr>
          <p:cNvPr id="7" name="Frame 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8"/>
          <p:cNvGrpSpPr/>
          <p:nvPr/>
        </p:nvGrpSpPr>
        <p:grpSpPr>
          <a:xfrm>
            <a:off x="838200" y="2082225"/>
            <a:ext cx="6708209" cy="1270575"/>
            <a:chOff x="762000" y="2133600"/>
            <a:chExt cx="6708209" cy="1270575"/>
          </a:xfrm>
        </p:grpSpPr>
        <p:sp>
          <p:nvSpPr>
            <p:cNvPr id="4" name="TextBox 3"/>
            <p:cNvSpPr txBox="1"/>
            <p:nvPr/>
          </p:nvSpPr>
          <p:spPr>
            <a:xfrm>
              <a:off x="762000" y="2133600"/>
              <a:ext cx="4326826"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পরিমাপের মৌলিক একক কয়টি?</a:t>
              </a:r>
              <a:endParaRPr lang="en-US" sz="3200" dirty="0">
                <a:latin typeface="NikoshBAN" pitchFamily="2" charset="0"/>
                <a:cs typeface="NikoshBAN" pitchFamily="2" charset="0"/>
              </a:endParaRPr>
            </a:p>
          </p:txBody>
        </p:sp>
        <p:sp>
          <p:nvSpPr>
            <p:cNvPr id="6" name="TextBox 5"/>
            <p:cNvSpPr txBox="1"/>
            <p:nvPr/>
          </p:nvSpPr>
          <p:spPr>
            <a:xfrm>
              <a:off x="762000" y="2819400"/>
              <a:ext cx="1268296"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(ক) ১ টি</a:t>
              </a:r>
              <a:endParaRPr lang="en-US" sz="3200" dirty="0">
                <a:latin typeface="NikoshBAN" pitchFamily="2" charset="0"/>
                <a:cs typeface="NikoshBAN" pitchFamily="2" charset="0"/>
              </a:endParaRPr>
            </a:p>
          </p:txBody>
        </p:sp>
        <p:sp>
          <p:nvSpPr>
            <p:cNvPr id="8" name="TextBox 7"/>
            <p:cNvSpPr txBox="1"/>
            <p:nvPr/>
          </p:nvSpPr>
          <p:spPr>
            <a:xfrm>
              <a:off x="2596678" y="2819400"/>
              <a:ext cx="1279517"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(খ) ৩ টি</a:t>
              </a:r>
              <a:endParaRPr lang="en-US" sz="3200" dirty="0">
                <a:latin typeface="NikoshBAN" pitchFamily="2" charset="0"/>
                <a:cs typeface="NikoshBAN" pitchFamily="2" charset="0"/>
              </a:endParaRPr>
            </a:p>
          </p:txBody>
        </p:sp>
        <p:sp>
          <p:nvSpPr>
            <p:cNvPr id="9" name="TextBox 8"/>
            <p:cNvSpPr txBox="1"/>
            <p:nvPr/>
          </p:nvSpPr>
          <p:spPr>
            <a:xfrm>
              <a:off x="4442577" y="2819400"/>
              <a:ext cx="1239442"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(গ) ৫ টি</a:t>
              </a:r>
              <a:endParaRPr lang="en-US" sz="3200" dirty="0">
                <a:latin typeface="NikoshBAN" pitchFamily="2" charset="0"/>
                <a:cs typeface="NikoshBAN" pitchFamily="2" charset="0"/>
              </a:endParaRPr>
            </a:p>
          </p:txBody>
        </p:sp>
        <p:sp>
          <p:nvSpPr>
            <p:cNvPr id="10" name="TextBox 9"/>
            <p:cNvSpPr txBox="1"/>
            <p:nvPr/>
          </p:nvSpPr>
          <p:spPr>
            <a:xfrm>
              <a:off x="6248400" y="2819400"/>
              <a:ext cx="1221809"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(ঘ) ৭ টি</a:t>
              </a:r>
              <a:endParaRPr lang="en-US" sz="3200" dirty="0">
                <a:latin typeface="NikoshBAN" pitchFamily="2" charset="0"/>
                <a:cs typeface="NikoshBAN" pitchFamily="2" charset="0"/>
              </a:endParaRPr>
            </a:p>
          </p:txBody>
        </p:sp>
      </p:grpSp>
      <p:grpSp>
        <p:nvGrpSpPr>
          <p:cNvPr id="17" name="Group 16"/>
          <p:cNvGrpSpPr/>
          <p:nvPr/>
        </p:nvGrpSpPr>
        <p:grpSpPr>
          <a:xfrm>
            <a:off x="609600" y="1981200"/>
            <a:ext cx="8001000" cy="1321950"/>
            <a:chOff x="533400" y="4292025"/>
            <a:chExt cx="8001000" cy="1321950"/>
          </a:xfrm>
        </p:grpSpPr>
        <p:sp>
          <p:nvSpPr>
            <p:cNvPr id="5" name="TextBox 4"/>
            <p:cNvSpPr txBox="1"/>
            <p:nvPr/>
          </p:nvSpPr>
          <p:spPr>
            <a:xfrm>
              <a:off x="533400" y="4292025"/>
              <a:ext cx="6843540"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আন্তর্জাতিক পদ্ধতিতে তাপমাত্রার একক কোন কোনটি?</a:t>
              </a:r>
              <a:endParaRPr lang="en-US" sz="3200" dirty="0">
                <a:latin typeface="NikoshBAN" pitchFamily="2" charset="0"/>
                <a:cs typeface="NikoshBAN" pitchFamily="2" charset="0"/>
              </a:endParaRPr>
            </a:p>
          </p:txBody>
        </p:sp>
        <p:sp>
          <p:nvSpPr>
            <p:cNvPr id="11" name="TextBox 10"/>
            <p:cNvSpPr txBox="1"/>
            <p:nvPr/>
          </p:nvSpPr>
          <p:spPr>
            <a:xfrm>
              <a:off x="533400" y="5029200"/>
              <a:ext cx="1832553"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(ক) কেলভিন</a:t>
              </a:r>
              <a:endParaRPr lang="en-US" sz="3200" dirty="0">
                <a:latin typeface="NikoshBAN" pitchFamily="2" charset="0"/>
                <a:cs typeface="NikoshBAN" pitchFamily="2" charset="0"/>
              </a:endParaRPr>
            </a:p>
          </p:txBody>
        </p:sp>
        <p:sp>
          <p:nvSpPr>
            <p:cNvPr id="12" name="TextBox 11"/>
            <p:cNvSpPr txBox="1"/>
            <p:nvPr/>
          </p:nvSpPr>
          <p:spPr>
            <a:xfrm>
              <a:off x="2693210" y="5029200"/>
              <a:ext cx="1802096"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(খ) ক্যান্ডেলা</a:t>
              </a:r>
              <a:endParaRPr lang="en-US" sz="3200" dirty="0">
                <a:latin typeface="NikoshBAN" pitchFamily="2" charset="0"/>
                <a:cs typeface="NikoshBAN" pitchFamily="2" charset="0"/>
              </a:endParaRPr>
            </a:p>
          </p:txBody>
        </p:sp>
        <p:sp>
          <p:nvSpPr>
            <p:cNvPr id="13" name="TextBox 12"/>
            <p:cNvSpPr txBox="1"/>
            <p:nvPr/>
          </p:nvSpPr>
          <p:spPr>
            <a:xfrm>
              <a:off x="4822563" y="5029200"/>
              <a:ext cx="1322798"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(গ) মোল</a:t>
              </a:r>
              <a:endParaRPr lang="en-US" sz="3200" dirty="0">
                <a:latin typeface="NikoshBAN" pitchFamily="2" charset="0"/>
                <a:cs typeface="NikoshBAN" pitchFamily="2" charset="0"/>
              </a:endParaRPr>
            </a:p>
          </p:txBody>
        </p:sp>
        <p:sp>
          <p:nvSpPr>
            <p:cNvPr id="14" name="TextBox 13"/>
            <p:cNvSpPr txBox="1"/>
            <p:nvPr/>
          </p:nvSpPr>
          <p:spPr>
            <a:xfrm>
              <a:off x="6472617" y="5029200"/>
              <a:ext cx="2061783"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(ঘ) অ্যাম্পিয়ার</a:t>
              </a:r>
              <a:endParaRPr lang="en-US" sz="3200" dirty="0">
                <a:latin typeface="NikoshBAN" pitchFamily="2" charset="0"/>
                <a:cs typeface="NikoshBAN" pitchFamily="2" charset="0"/>
              </a:endParaRPr>
            </a:p>
          </p:txBody>
        </p:sp>
      </p:grpSp>
      <p:sp>
        <p:nvSpPr>
          <p:cNvPr id="15" name="Freeform 14"/>
          <p:cNvSpPr/>
          <p:nvPr/>
        </p:nvSpPr>
        <p:spPr>
          <a:xfrm>
            <a:off x="6324600" y="2920425"/>
            <a:ext cx="628650" cy="323850"/>
          </a:xfrm>
          <a:custGeom>
            <a:avLst/>
            <a:gdLst>
              <a:gd name="connsiteX0" fmla="*/ 0 w 800100"/>
              <a:gd name="connsiteY0" fmla="*/ 95250 h 400050"/>
              <a:gd name="connsiteX1" fmla="*/ 228600 w 800100"/>
              <a:gd name="connsiteY1" fmla="*/ 400050 h 400050"/>
              <a:gd name="connsiteX2" fmla="*/ 800100 w 800100"/>
              <a:gd name="connsiteY2" fmla="*/ 0 h 400050"/>
            </a:gdLst>
            <a:ahLst/>
            <a:cxnLst>
              <a:cxn ang="0">
                <a:pos x="connsiteX0" y="connsiteY0"/>
              </a:cxn>
              <a:cxn ang="0">
                <a:pos x="connsiteX1" y="connsiteY1"/>
              </a:cxn>
              <a:cxn ang="0">
                <a:pos x="connsiteX2" y="connsiteY2"/>
              </a:cxn>
            </a:cxnLst>
            <a:rect l="l" t="t" r="r" b="b"/>
            <a:pathLst>
              <a:path w="800100" h="400050">
                <a:moveTo>
                  <a:pt x="0" y="95250"/>
                </a:moveTo>
                <a:lnTo>
                  <a:pt x="228600" y="400050"/>
                </a:lnTo>
                <a:lnTo>
                  <a:pt x="800100"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09600" y="2870775"/>
            <a:ext cx="628650" cy="323850"/>
          </a:xfrm>
          <a:custGeom>
            <a:avLst/>
            <a:gdLst>
              <a:gd name="connsiteX0" fmla="*/ 0 w 800100"/>
              <a:gd name="connsiteY0" fmla="*/ 95250 h 400050"/>
              <a:gd name="connsiteX1" fmla="*/ 228600 w 800100"/>
              <a:gd name="connsiteY1" fmla="*/ 400050 h 400050"/>
              <a:gd name="connsiteX2" fmla="*/ 800100 w 800100"/>
              <a:gd name="connsiteY2" fmla="*/ 0 h 400050"/>
            </a:gdLst>
            <a:ahLst/>
            <a:cxnLst>
              <a:cxn ang="0">
                <a:pos x="connsiteX0" y="connsiteY0"/>
              </a:cxn>
              <a:cxn ang="0">
                <a:pos x="connsiteX1" y="connsiteY1"/>
              </a:cxn>
              <a:cxn ang="0">
                <a:pos x="connsiteX2" y="connsiteY2"/>
              </a:cxn>
            </a:cxnLst>
            <a:rect l="l" t="t" r="r" b="b"/>
            <a:pathLst>
              <a:path w="800100" h="400050">
                <a:moveTo>
                  <a:pt x="0" y="95250"/>
                </a:moveTo>
                <a:lnTo>
                  <a:pt x="228600" y="400050"/>
                </a:lnTo>
                <a:lnTo>
                  <a:pt x="800100"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childTnLst>
                          </p:cTn>
                        </p:par>
                        <p:par>
                          <p:cTn id="14" fill="hold">
                            <p:stCondLst>
                              <p:cond delay="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upRigh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505200" y="304800"/>
            <a:ext cx="1991251"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smtClean="0">
                <a:latin typeface="NikoshBAN" pitchFamily="2" charset="0"/>
                <a:cs typeface="NikoshBAN" pitchFamily="2" charset="0"/>
              </a:rPr>
              <a:t>বাড়ির কাজ</a:t>
            </a:r>
            <a:endParaRPr lang="en-US" sz="4000" dirty="0">
              <a:latin typeface="NikoshBAN" pitchFamily="2" charset="0"/>
              <a:cs typeface="NikoshBAN" pitchFamily="2" charset="0"/>
            </a:endParaRPr>
          </a:p>
        </p:txBody>
      </p:sp>
      <p:sp>
        <p:nvSpPr>
          <p:cNvPr id="6" name="TextBox 5"/>
          <p:cNvSpPr txBox="1"/>
          <p:nvPr/>
        </p:nvSpPr>
        <p:spPr>
          <a:xfrm>
            <a:off x="2057400" y="4419600"/>
            <a:ext cx="5105400" cy="1077218"/>
          </a:xfrm>
          <a:prstGeom prst="rect">
            <a:avLst/>
          </a:prstGeom>
          <a:solidFill>
            <a:schemeClr val="tx2">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পরিমাপের ক্ষেত্রে ক্ষেত্রফল ও আয়তনের</a:t>
            </a:r>
          </a:p>
          <a:p>
            <a:r>
              <a:rPr lang="bn-BD" sz="3200" dirty="0" smtClean="0">
                <a:solidFill>
                  <a:schemeClr val="tx1"/>
                </a:solidFill>
                <a:latin typeface="NikoshBAN" pitchFamily="2" charset="0"/>
                <a:cs typeface="NikoshBAN" pitchFamily="2" charset="0"/>
              </a:rPr>
              <a:t> মধ্যে মিল ও অমিল উল্লেখ কর।</a:t>
            </a:r>
            <a:endParaRPr lang="en-US" sz="3200" dirty="0">
              <a:solidFill>
                <a:schemeClr val="tx1"/>
              </a:solidFill>
              <a:latin typeface="NikoshBAN" pitchFamily="2" charset="0"/>
              <a:cs typeface="NikoshBAN" pitchFamily="2" charset="0"/>
            </a:endParaRPr>
          </a:p>
        </p:txBody>
      </p:sp>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Home Work.jpg"/>
          <p:cNvPicPr>
            <a:picLocks noChangeAspect="1"/>
          </p:cNvPicPr>
          <p:nvPr/>
        </p:nvPicPr>
        <p:blipFill>
          <a:blip r:embed="rId3" cstate="print"/>
          <a:stretch>
            <a:fillRect/>
          </a:stretch>
        </p:blipFill>
        <p:spPr>
          <a:xfrm>
            <a:off x="2209800" y="990600"/>
            <a:ext cx="4826000" cy="33401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6" name="Picture 5" descr="Welcome.gif"/>
          <p:cNvPicPr>
            <a:picLocks noChangeAspect="1"/>
          </p:cNvPicPr>
          <p:nvPr/>
        </p:nvPicPr>
        <p:blipFill>
          <a:blip r:embed="rId4" cstate="print"/>
          <a:stretch>
            <a:fillRect/>
          </a:stretch>
        </p:blipFill>
        <p:spPr>
          <a:xfrm>
            <a:off x="1985059" y="1219200"/>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685800" y="1563469"/>
            <a:ext cx="2813591" cy="646331"/>
          </a:xfrm>
          <a:prstGeom prst="rect">
            <a:avLst/>
          </a:prstGeom>
          <a:solidFill>
            <a:schemeClr val="accent2">
              <a:lumMod val="60000"/>
              <a:lumOff val="40000"/>
            </a:schemeClr>
          </a:solidFill>
        </p:spPr>
        <p:txBody>
          <a:bodyPr wrap="none" rtlCol="0">
            <a:spAutoFit/>
          </a:bodyPr>
          <a:lstStyle/>
          <a:p>
            <a:r>
              <a:rPr lang="bn-BD" sz="3600" dirty="0" smtClean="0">
                <a:latin typeface="NikoshBAN" pitchFamily="2" charset="0"/>
                <a:cs typeface="NikoshBAN" pitchFamily="2" charset="0"/>
              </a:rPr>
              <a:t>আশা করি তোমরা,</a:t>
            </a:r>
            <a:endParaRPr lang="en-US" sz="3600" dirty="0">
              <a:latin typeface="NikoshBAN" pitchFamily="2" charset="0"/>
              <a:cs typeface="NikoshBAN" pitchFamily="2" charset="0"/>
            </a:endParaRPr>
          </a:p>
        </p:txBody>
      </p:sp>
      <p:sp>
        <p:nvSpPr>
          <p:cNvPr id="8" name="TextBox 7"/>
          <p:cNvSpPr txBox="1"/>
          <p:nvPr/>
        </p:nvSpPr>
        <p:spPr>
          <a:xfrm>
            <a:off x="1066801" y="2691825"/>
            <a:ext cx="5562599"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মৌলিক এককগুলো উল্লেখ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9" name="TextBox 8"/>
          <p:cNvSpPr txBox="1"/>
          <p:nvPr/>
        </p:nvSpPr>
        <p:spPr>
          <a:xfrm>
            <a:off x="1066800" y="4368225"/>
            <a:ext cx="7620000"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পরিমাপের আন্তর্জাতিক এককগুলো উল্লেখ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0" name="TextBox 9"/>
          <p:cNvSpPr txBox="1"/>
          <p:nvPr/>
        </p:nvSpPr>
        <p:spPr>
          <a:xfrm>
            <a:off x="1066800" y="3530025"/>
            <a:ext cx="50292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যৌগিক একক কী তা ব্যাখ্যা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tretch/>
        </p:blipFill>
        <p:spPr>
          <a:xfrm>
            <a:off x="127635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526340"/>
            <a:ext cx="8763000" cy="1569660"/>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IN" sz="3200" dirty="0">
                <a:latin typeface="Nikosh" pitchFamily="2" charset="0"/>
                <a:cs typeface="Nikosh" pitchFamily="2" charset="0"/>
              </a:rPr>
              <a:t>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endParaRPr lang="en-US" sz="3200" dirty="0" smtClean="0">
              <a:latin typeface="Nikosh" pitchFamily="2" charset="0"/>
              <a:cs typeface="Nikosh" pitchFamily="2" charset="0"/>
            </a:endParaRP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930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latin typeface="NikoshBAN" pitchFamily="2" charset="0"/>
                <a:cs typeface="NikoshBAN" pitchFamily="2" charset="0"/>
              </a:rPr>
              <a:t>এ,কে,এম,আই,খায়রুল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আলম</a:t>
            </a: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সিনিয়র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সহকারি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endParaRPr lang="en-US" sz="2800" dirty="0" smtClean="0">
              <a:latin typeface="NikoshBAN" pitchFamily="2" charset="0"/>
              <a:cs typeface="NikoshBAN" pitchFamily="2" charset="0"/>
            </a:endParaRPr>
          </a:p>
          <a:p>
            <a:pPr algn="ctr"/>
            <a:r>
              <a:rPr lang="en-US" sz="2800" spc="-150" dirty="0" err="1" smtClean="0">
                <a:latin typeface="NikoshBAN" pitchFamily="2" charset="0"/>
                <a:cs typeface="NikoshBAN" pitchFamily="2" charset="0"/>
              </a:rPr>
              <a:t>নিউ</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মডেল</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বহমুখী</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উচ্চ</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বিদ্যালয়</a:t>
            </a:r>
            <a:endParaRPr lang="en-US" sz="2800" spc="-15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শুক্রাবাদ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ঢাকা</a:t>
            </a:r>
            <a:r>
              <a:rPr lang="en-US" sz="2800" dirty="0" smtClean="0">
                <a:latin typeface="NikoshBAN" pitchFamily="2" charset="0"/>
                <a:cs typeface="NikoshBAN" pitchFamily="2" charset="0"/>
              </a:rPr>
              <a:t> – ১২০৭</a:t>
            </a:r>
            <a:endParaRPr lang="en-US" sz="2800" dirty="0"/>
          </a:p>
        </p:txBody>
      </p:sp>
      <p:sp>
        <p:nvSpPr>
          <p:cNvPr id="8" name="TextBox 7"/>
          <p:cNvSpPr txBox="1"/>
          <p:nvPr/>
        </p:nvSpPr>
        <p:spPr>
          <a:xfrm rot="21438531">
            <a:off x="5105400" y="2820910"/>
            <a:ext cx="3352800" cy="1815882"/>
          </a:xfrm>
          <a:prstGeom prst="rect">
            <a:avLst/>
          </a:prstGeom>
          <a:noFill/>
        </p:spPr>
        <p:txBody>
          <a:bodyPr wrap="square" rtlCol="0">
            <a:prstTxWarp prst="textWave1">
              <a:avLst/>
            </a:prstTxWarp>
            <a:spAutoFit/>
          </a:bodyPr>
          <a:lstStyle/>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ষষ্ঠ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প্রথম </a:t>
            </a:r>
            <a:r>
              <a:rPr lang="en-US" sz="2800" dirty="0" err="1" smtClean="0">
                <a:latin typeface="NikoshBAN" pitchFamily="2" charset="0"/>
                <a:cs typeface="NikoshBAN" pitchFamily="2" charset="0"/>
              </a:rPr>
              <a:t>অধ্যায়</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বৈজ্ঞানিক প্রক্রিয়া ও পরিমাপ</a:t>
            </a:r>
            <a:endParaRPr lang="en-US" sz="2800" dirty="0" smtClean="0">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arton.png"/>
          <p:cNvPicPr>
            <a:picLocks noChangeAspect="1"/>
          </p:cNvPicPr>
          <p:nvPr/>
        </p:nvPicPr>
        <p:blipFill>
          <a:blip r:embed="rId3" cstate="print"/>
          <a:stretch>
            <a:fillRect/>
          </a:stretch>
        </p:blipFill>
        <p:spPr>
          <a:xfrm>
            <a:off x="6150470" y="1571456"/>
            <a:ext cx="1811116" cy="1781344"/>
          </a:xfrm>
          <a:prstGeom prst="rect">
            <a:avLst/>
          </a:prstGeom>
          <a:scene3d>
            <a:camera prst="perspectiveRelaxedModerately"/>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168596" y="152400"/>
            <a:ext cx="2927404" cy="646331"/>
          </a:xfrm>
          <a:prstGeom prst="rect">
            <a:avLst/>
          </a:prstGeom>
          <a:gradFill>
            <a:gsLst>
              <a:gs pos="0">
                <a:srgbClr val="8488C4"/>
              </a:gs>
              <a:gs pos="53000">
                <a:srgbClr val="D4DEFF"/>
              </a:gs>
              <a:gs pos="83000">
                <a:srgbClr val="D4DEFF"/>
              </a:gs>
              <a:gs pos="100000">
                <a:srgbClr val="96AB94"/>
              </a:gs>
            </a:gsLst>
            <a:lin ang="5400000" scaled="0"/>
          </a:gradFill>
        </p:spPr>
        <p:txBody>
          <a:bodyPr wrap="none" rtlCol="0">
            <a:spAutoFit/>
          </a:bodyPr>
          <a:lstStyle/>
          <a:p>
            <a:r>
              <a:rPr lang="bn-BD" sz="3600" dirty="0" smtClean="0">
                <a:latin typeface="NikoshBAN" pitchFamily="2" charset="0"/>
                <a:cs typeface="NikoshBAN" pitchFamily="2" charset="0"/>
              </a:rPr>
              <a:t>ছবির ঘটনাটি দেখো</a:t>
            </a:r>
            <a:endParaRPr lang="en-US" sz="3600" dirty="0">
              <a:latin typeface="NikoshBAN" pitchFamily="2" charset="0"/>
              <a:cs typeface="NikoshBAN" pitchFamily="2" charset="0"/>
            </a:endParaRPr>
          </a:p>
        </p:txBody>
      </p:sp>
      <p:pic>
        <p:nvPicPr>
          <p:cNvPr id="9" name="Picture 8" descr="Table-1.png"/>
          <p:cNvPicPr>
            <a:picLocks noChangeAspect="1"/>
          </p:cNvPicPr>
          <p:nvPr/>
        </p:nvPicPr>
        <p:blipFill>
          <a:blip r:embed="rId3" cstate="print"/>
          <a:stretch>
            <a:fillRect/>
          </a:stretch>
        </p:blipFill>
        <p:spPr>
          <a:xfrm>
            <a:off x="1546690" y="1447800"/>
            <a:ext cx="4473110" cy="3276600"/>
          </a:xfrm>
          <a:prstGeom prst="rect">
            <a:avLst/>
          </a:prstGeom>
        </p:spPr>
      </p:pic>
      <p:pic>
        <p:nvPicPr>
          <p:cNvPr id="7" name="Picture 6" descr="scale.png"/>
          <p:cNvPicPr>
            <a:picLocks noChangeAspect="1"/>
          </p:cNvPicPr>
          <p:nvPr/>
        </p:nvPicPr>
        <p:blipFill>
          <a:blip r:embed="rId4" cstate="print"/>
          <a:stretch>
            <a:fillRect/>
          </a:stretch>
        </p:blipFill>
        <p:spPr>
          <a:xfrm rot="10800000">
            <a:off x="1956961" y="2440259"/>
            <a:ext cx="3703320" cy="150541"/>
          </a:xfrm>
          <a:prstGeom prst="rect">
            <a:avLst/>
          </a:prstGeom>
        </p:spPr>
      </p:pic>
      <p:sp>
        <p:nvSpPr>
          <p:cNvPr id="17" name="TextBox 16"/>
          <p:cNvSpPr txBox="1"/>
          <p:nvPr/>
        </p:nvSpPr>
        <p:spPr>
          <a:xfrm>
            <a:off x="6019800" y="1066800"/>
            <a:ext cx="2523448"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ছেলেটি কী করছে?</a:t>
            </a:r>
            <a:endParaRPr lang="en-US" sz="3200" dirty="0">
              <a:latin typeface="NikoshBAN" pitchFamily="2" charset="0"/>
              <a:cs typeface="NikoshBAN" pitchFamily="2" charset="0"/>
            </a:endParaRPr>
          </a:p>
        </p:txBody>
      </p:sp>
      <p:sp>
        <p:nvSpPr>
          <p:cNvPr id="18" name="TextBox 17"/>
          <p:cNvSpPr txBox="1"/>
          <p:nvPr/>
        </p:nvSpPr>
        <p:spPr>
          <a:xfrm>
            <a:off x="6037689" y="1066800"/>
            <a:ext cx="2877711"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টেবিলের দৈর্ঘ্য মাপছে</a:t>
            </a:r>
            <a:endParaRPr lang="en-US" sz="3200" dirty="0">
              <a:latin typeface="NikoshBAN" pitchFamily="2" charset="0"/>
              <a:cs typeface="NikoshBAN" pitchFamily="2" charset="0"/>
            </a:endParaRPr>
          </a:p>
        </p:txBody>
      </p:sp>
      <p:sp>
        <p:nvSpPr>
          <p:cNvPr id="19" name="Freeform 18"/>
          <p:cNvSpPr/>
          <p:nvPr/>
        </p:nvSpPr>
        <p:spPr>
          <a:xfrm>
            <a:off x="1962151" y="1581150"/>
            <a:ext cx="3676650" cy="876300"/>
          </a:xfrm>
          <a:custGeom>
            <a:avLst/>
            <a:gdLst>
              <a:gd name="connsiteX0" fmla="*/ 323850 w 3629025"/>
              <a:gd name="connsiteY0" fmla="*/ 9525 h 895350"/>
              <a:gd name="connsiteX1" fmla="*/ 3352800 w 3629025"/>
              <a:gd name="connsiteY1" fmla="*/ 0 h 895350"/>
              <a:gd name="connsiteX2" fmla="*/ 3629025 w 3629025"/>
              <a:gd name="connsiteY2" fmla="*/ 895350 h 895350"/>
              <a:gd name="connsiteX3" fmla="*/ 0 w 3629025"/>
              <a:gd name="connsiteY3" fmla="*/ 876300 h 895350"/>
              <a:gd name="connsiteX4" fmla="*/ 323850 w 3629025"/>
              <a:gd name="connsiteY4" fmla="*/ 9525 h 895350"/>
              <a:gd name="connsiteX0" fmla="*/ 323850 w 3676650"/>
              <a:gd name="connsiteY0" fmla="*/ 9525 h 876300"/>
              <a:gd name="connsiteX1" fmla="*/ 3352800 w 3676650"/>
              <a:gd name="connsiteY1" fmla="*/ 0 h 876300"/>
              <a:gd name="connsiteX2" fmla="*/ 3676650 w 3676650"/>
              <a:gd name="connsiteY2" fmla="*/ 857250 h 876300"/>
              <a:gd name="connsiteX3" fmla="*/ 0 w 3676650"/>
              <a:gd name="connsiteY3" fmla="*/ 876300 h 876300"/>
              <a:gd name="connsiteX4" fmla="*/ 323850 w 3676650"/>
              <a:gd name="connsiteY4" fmla="*/ 9525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50" h="876300">
                <a:moveTo>
                  <a:pt x="323850" y="9525"/>
                </a:moveTo>
                <a:lnTo>
                  <a:pt x="3352800" y="0"/>
                </a:lnTo>
                <a:lnTo>
                  <a:pt x="3676650" y="857250"/>
                </a:lnTo>
                <a:lnTo>
                  <a:pt x="0" y="876300"/>
                </a:lnTo>
                <a:lnTo>
                  <a:pt x="323850" y="9525"/>
                </a:lnTo>
                <a:close/>
              </a:path>
            </a:pathLst>
          </a:custGeom>
          <a:gradFill>
            <a:gsLst>
              <a:gs pos="0">
                <a:srgbClr val="8488C4">
                  <a:alpha val="60000"/>
                </a:srgbClr>
              </a:gs>
              <a:gs pos="53000">
                <a:srgbClr val="D4DEFF"/>
              </a:gs>
              <a:gs pos="83000">
                <a:srgbClr val="D4DEFF">
                  <a:alpha val="63000"/>
                </a:srgbClr>
              </a:gs>
              <a:gs pos="100000">
                <a:srgbClr val="96AB94">
                  <a:alpha val="60000"/>
                </a:srgb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enght-measure.png"/>
          <p:cNvPicPr>
            <a:picLocks noChangeAspect="1"/>
          </p:cNvPicPr>
          <p:nvPr/>
        </p:nvPicPr>
        <p:blipFill>
          <a:blip r:embed="rId5" cstate="print"/>
          <a:stretch>
            <a:fillRect/>
          </a:stretch>
        </p:blipFill>
        <p:spPr>
          <a:xfrm>
            <a:off x="3394081" y="1066800"/>
            <a:ext cx="2320919" cy="3472907"/>
          </a:xfrm>
          <a:prstGeom prst="rect">
            <a:avLst/>
          </a:prstGeom>
        </p:spPr>
      </p:pic>
      <p:sp>
        <p:nvSpPr>
          <p:cNvPr id="20" name="TextBox 19"/>
          <p:cNvSpPr txBox="1"/>
          <p:nvPr/>
        </p:nvSpPr>
        <p:spPr>
          <a:xfrm>
            <a:off x="6000750" y="1783140"/>
            <a:ext cx="2876550" cy="1569660"/>
          </a:xfrm>
          <a:prstGeom prst="rect">
            <a:avLst/>
          </a:prstGeom>
          <a:solidFill>
            <a:schemeClr val="accent6">
              <a:lumMod val="60000"/>
              <a:lumOff val="40000"/>
            </a:schemeClr>
          </a:solidFill>
        </p:spPr>
        <p:txBody>
          <a:bodyPr wrap="square" rtlCol="0">
            <a:spAutoFit/>
          </a:bodyPr>
          <a:lstStyle/>
          <a:p>
            <a:r>
              <a:rPr lang="bn-BD" sz="3200" spc="-150" dirty="0" smtClean="0">
                <a:latin typeface="NikoshBAN" pitchFamily="2" charset="0"/>
                <a:cs typeface="NikoshBAN" pitchFamily="2" charset="0"/>
              </a:rPr>
              <a:t>টেবিলের উপরের তলের </a:t>
            </a:r>
          </a:p>
          <a:p>
            <a:r>
              <a:rPr lang="bn-BD" sz="3200" spc="-150" dirty="0" smtClean="0">
                <a:latin typeface="NikoshBAN" pitchFamily="2" charset="0"/>
                <a:cs typeface="NikoshBAN" pitchFamily="2" charset="0"/>
              </a:rPr>
              <a:t>ক্ষেত্রফল মাপতে হলে </a:t>
            </a:r>
          </a:p>
          <a:p>
            <a:r>
              <a:rPr lang="bn-BD" sz="3200" spc="-150" dirty="0" smtClean="0">
                <a:latin typeface="NikoshBAN" pitchFamily="2" charset="0"/>
                <a:cs typeface="NikoshBAN" pitchFamily="2" charset="0"/>
              </a:rPr>
              <a:t>আর কী মাপতে হবে?</a:t>
            </a:r>
            <a:endParaRPr lang="en-US" sz="3200" spc="-150" dirty="0">
              <a:latin typeface="NikoshBAN" pitchFamily="2" charset="0"/>
              <a:cs typeface="NikoshBAN" pitchFamily="2" charset="0"/>
            </a:endParaRPr>
          </a:p>
        </p:txBody>
      </p:sp>
      <p:sp>
        <p:nvSpPr>
          <p:cNvPr id="21" name="TextBox 20"/>
          <p:cNvSpPr txBox="1"/>
          <p:nvPr/>
        </p:nvSpPr>
        <p:spPr>
          <a:xfrm>
            <a:off x="6477000" y="3657600"/>
            <a:ext cx="1903085" cy="584775"/>
          </a:xfrm>
          <a:prstGeom prst="rect">
            <a:avLst/>
          </a:prstGeom>
          <a:solidFill>
            <a:schemeClr val="accent6">
              <a:lumMod val="20000"/>
              <a:lumOff val="80000"/>
            </a:schemeClr>
          </a:solidFill>
        </p:spPr>
        <p:txBody>
          <a:bodyPr wrap="none" rtlCol="0">
            <a:spAutoFit/>
          </a:bodyPr>
          <a:lstStyle/>
          <a:p>
            <a:r>
              <a:rPr lang="bn-BD" sz="3200" dirty="0" smtClean="0">
                <a:latin typeface="NikoshBAN" pitchFamily="2" charset="0"/>
                <a:cs typeface="NikoshBAN" pitchFamily="2" charset="0"/>
              </a:rPr>
              <a:t>টেবিলের প্রস্থ </a:t>
            </a:r>
            <a:endParaRPr lang="en-US" sz="3200" dirty="0">
              <a:latin typeface="NikoshBAN" pitchFamily="2" charset="0"/>
              <a:cs typeface="NikoshBAN" pitchFamily="2" charset="0"/>
            </a:endParaRPr>
          </a:p>
        </p:txBody>
      </p:sp>
      <p:cxnSp>
        <p:nvCxnSpPr>
          <p:cNvPr id="23" name="Straight Arrow Connector 22"/>
          <p:cNvCxnSpPr/>
          <p:nvPr/>
        </p:nvCxnSpPr>
        <p:spPr>
          <a:xfrm flipH="1">
            <a:off x="2133600" y="1562100"/>
            <a:ext cx="381000" cy="9144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762000"/>
            <a:ext cx="342900" cy="426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5234" y="914400"/>
            <a:ext cx="5578366" cy="3657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583346" y="4749225"/>
            <a:ext cx="6172199" cy="584775"/>
          </a:xfrm>
          <a:prstGeom prst="rect">
            <a:avLst/>
          </a:prstGeom>
          <a:solidFill>
            <a:schemeClr val="tx2">
              <a:lumMod val="60000"/>
              <a:lumOff val="40000"/>
            </a:schemeClr>
          </a:solidFill>
        </p:spPr>
        <p:txBody>
          <a:bodyPr wrap="square" rtlCol="0">
            <a:spAutoFit/>
          </a:bodyPr>
          <a:lstStyle/>
          <a:p>
            <a:r>
              <a:rPr lang="bn-BD" sz="3200" dirty="0" smtClean="0">
                <a:latin typeface="NikoshBAN" pitchFamily="2" charset="0"/>
                <a:cs typeface="NikoshBAN" pitchFamily="2" charset="0"/>
              </a:rPr>
              <a:t>টেবিলের দৈর্ঘ্য মাপতে কতটি এককের প্রয়োজন?</a:t>
            </a:r>
            <a:endParaRPr lang="en-US" sz="3200" dirty="0">
              <a:latin typeface="NikoshBAN" pitchFamily="2" charset="0"/>
              <a:cs typeface="NikoshBAN" pitchFamily="2" charset="0"/>
            </a:endParaRPr>
          </a:p>
        </p:txBody>
      </p:sp>
      <p:sp>
        <p:nvSpPr>
          <p:cNvPr id="26" name="TextBox 25"/>
          <p:cNvSpPr txBox="1"/>
          <p:nvPr/>
        </p:nvSpPr>
        <p:spPr>
          <a:xfrm>
            <a:off x="7766985" y="4749225"/>
            <a:ext cx="691215"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১ টি</a:t>
            </a:r>
            <a:endParaRPr lang="en-US" sz="3200" dirty="0">
              <a:latin typeface="NikoshBAN" pitchFamily="2" charset="0"/>
              <a:cs typeface="NikoshBAN" pitchFamily="2" charset="0"/>
            </a:endParaRPr>
          </a:p>
        </p:txBody>
      </p:sp>
      <p:sp>
        <p:nvSpPr>
          <p:cNvPr id="29" name="TextBox 28"/>
          <p:cNvSpPr txBox="1"/>
          <p:nvPr/>
        </p:nvSpPr>
        <p:spPr>
          <a:xfrm>
            <a:off x="583346" y="4724400"/>
            <a:ext cx="6705600" cy="584775"/>
          </a:xfrm>
          <a:prstGeom prst="rect">
            <a:avLst/>
          </a:prstGeom>
          <a:solidFill>
            <a:schemeClr val="accent4">
              <a:lumMod val="40000"/>
              <a:lumOff val="60000"/>
            </a:schemeClr>
          </a:solidFill>
        </p:spPr>
        <p:txBody>
          <a:bodyPr wrap="square" rtlCol="0">
            <a:spAutoFit/>
          </a:bodyPr>
          <a:lstStyle/>
          <a:p>
            <a:r>
              <a:rPr lang="bn-BD" sz="3200" dirty="0" smtClean="0">
                <a:latin typeface="NikoshBAN" pitchFamily="2" charset="0"/>
                <a:cs typeface="NikoshBAN" pitchFamily="2" charset="0"/>
              </a:rPr>
              <a:t>টেবিলের </a:t>
            </a:r>
            <a:r>
              <a:rPr lang="bn-BD" sz="3200" spc="-150" dirty="0" smtClean="0">
                <a:latin typeface="NikoshBAN" pitchFamily="2" charset="0"/>
                <a:cs typeface="NikoshBAN" pitchFamily="2" charset="0"/>
              </a:rPr>
              <a:t>ক্ষেত্রফল</a:t>
            </a:r>
            <a:r>
              <a:rPr lang="bn-BD" sz="3200" dirty="0" smtClean="0">
                <a:latin typeface="NikoshBAN" pitchFamily="2" charset="0"/>
                <a:cs typeface="NikoshBAN" pitchFamily="2" charset="0"/>
              </a:rPr>
              <a:t> মাপতে কতটি এককের প্রয়োজন?</a:t>
            </a:r>
            <a:endParaRPr lang="en-US" sz="3200" dirty="0">
              <a:latin typeface="NikoshBAN" pitchFamily="2" charset="0"/>
              <a:cs typeface="NikoshBAN" pitchFamily="2" charset="0"/>
            </a:endParaRPr>
          </a:p>
        </p:txBody>
      </p:sp>
      <p:sp>
        <p:nvSpPr>
          <p:cNvPr id="30" name="TextBox 29"/>
          <p:cNvSpPr txBox="1"/>
          <p:nvPr/>
        </p:nvSpPr>
        <p:spPr>
          <a:xfrm>
            <a:off x="7746146" y="4724400"/>
            <a:ext cx="712054"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২ টি</a:t>
            </a:r>
            <a:endParaRPr lang="en-US" sz="3200" dirty="0">
              <a:latin typeface="NikoshBAN" pitchFamily="2" charset="0"/>
              <a:cs typeface="NikoshBAN" pitchFamily="2" charset="0"/>
            </a:endParaRPr>
          </a:p>
        </p:txBody>
      </p:sp>
      <p:sp>
        <p:nvSpPr>
          <p:cNvPr id="31" name="TextBox 30"/>
          <p:cNvSpPr txBox="1"/>
          <p:nvPr/>
        </p:nvSpPr>
        <p:spPr>
          <a:xfrm>
            <a:off x="1600200" y="5562600"/>
            <a:ext cx="6477000" cy="584775"/>
          </a:xfrm>
          <a:prstGeom prst="rect">
            <a:avLst/>
          </a:prstGeom>
          <a:solidFill>
            <a:schemeClr val="accent4">
              <a:lumMod val="40000"/>
              <a:lumOff val="60000"/>
            </a:schemeClr>
          </a:solidFill>
        </p:spPr>
        <p:txBody>
          <a:bodyPr wrap="square" rtlCol="0">
            <a:spAutoFit/>
          </a:bodyPr>
          <a:lstStyle/>
          <a:p>
            <a:r>
              <a:rPr lang="bn-BD" sz="3200" dirty="0" smtClean="0">
                <a:latin typeface="NikoshBAN" pitchFamily="2" charset="0"/>
                <a:cs typeface="NikoshBAN" pitchFamily="2" charset="0"/>
              </a:rPr>
              <a:t>দৈর্ঘ্য ও </a:t>
            </a:r>
            <a:r>
              <a:rPr lang="bn-BD" sz="3200" spc="-150" dirty="0" smtClean="0">
                <a:latin typeface="NikoshBAN" pitchFamily="2" charset="0"/>
                <a:cs typeface="NikoshBAN" pitchFamily="2" charset="0"/>
              </a:rPr>
              <a:t>ক্ষেত্রফলের </a:t>
            </a:r>
            <a:r>
              <a:rPr lang="bn-BD" sz="3200" dirty="0" smtClean="0">
                <a:latin typeface="NikoshBAN" pitchFamily="2" charset="0"/>
                <a:cs typeface="NikoshBAN" pitchFamily="2" charset="0"/>
              </a:rPr>
              <a:t>একক দুইটি কি একই ধরনের?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3.05556E-6 3.7037E-6 L -0.40018 0.00231 " pathEditMode="relative" rAng="0" ptsTypes="AA">
                                      <p:cBhvr>
                                        <p:cTn id="6" dur="2000" fill="hold"/>
                                        <p:tgtEl>
                                          <p:spTgt spid="16"/>
                                        </p:tgtEl>
                                        <p:attrNameLst>
                                          <p:attrName>ppt_x</p:attrName>
                                          <p:attrName>ppt_y</p:attrName>
                                        </p:attrNameLst>
                                      </p:cBhvr>
                                      <p:rCtr x="-200" y="1"/>
                                    </p:animMotion>
                                  </p:childTnLst>
                                </p:cTn>
                              </p:par>
                              <p:par>
                                <p:cTn id="7" presetID="22" presetClass="entr" presetSubtype="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right)">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repeatCount="200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1000"/>
                                        <p:tgtEl>
                                          <p:spTgt spid="21"/>
                                        </p:tgtEl>
                                      </p:cBhvr>
                                    </p:animEffect>
                                  </p:childTnLst>
                                </p:cTn>
                              </p:par>
                            </p:childTnLst>
                          </p:cTn>
                        </p:par>
                        <p:par>
                          <p:cTn id="35" fill="hold">
                            <p:stCondLst>
                              <p:cond delay="1000"/>
                            </p:stCondLst>
                            <p:childTnLst>
                              <p:par>
                                <p:cTn id="36" presetID="18" presetClass="entr" presetSubtype="12"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strips(down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1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1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10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10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19" grpId="0" animBg="1"/>
      <p:bldP spid="20" grpId="0" animBg="1"/>
      <p:bldP spid="20" grpId="1" animBg="1"/>
      <p:bldP spid="21" grpId="0" animBg="1"/>
      <p:bldP spid="21" grpId="1" animBg="1"/>
      <p:bldP spid="25" grpId="0" animBg="1"/>
      <p:bldP spid="25" grpId="1" animBg="1"/>
      <p:bldP spid="26" grpId="0" animBg="1"/>
      <p:bldP spid="26" grpId="1"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2.png"/>
          <p:cNvPicPr>
            <a:picLocks noChangeAspect="1"/>
          </p:cNvPicPr>
          <p:nvPr/>
        </p:nvPicPr>
        <p:blipFill>
          <a:blip r:embed="rId3" cstate="print"/>
          <a:stretch>
            <a:fillRect/>
          </a:stretch>
        </p:blipFill>
        <p:spPr>
          <a:xfrm>
            <a:off x="1524000" y="152400"/>
            <a:ext cx="6096000" cy="6607654"/>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2609850" y="1905000"/>
            <a:ext cx="4043094"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bn-BD" sz="4000" dirty="0" smtClean="0">
                <a:latin typeface="NikoshBAN" pitchFamily="2" charset="0"/>
                <a:cs typeface="NikoshBAN" pitchFamily="2" charset="0"/>
              </a:rPr>
              <a:t>মৌলিক ও যৌগিক একক</a:t>
            </a:r>
            <a:endParaRPr lang="en-US" sz="4000" dirty="0" smtClean="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066800" y="1828800"/>
            <a:ext cx="415851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শিক্ষার্থীরা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12" name="TextBox 11"/>
          <p:cNvSpPr txBox="1"/>
          <p:nvPr/>
        </p:nvSpPr>
        <p:spPr>
          <a:xfrm>
            <a:off x="1066801" y="2691825"/>
            <a:ext cx="5638799"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মৌলিক এককগুলো উল্লেখ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3" name="TextBox 12"/>
          <p:cNvSpPr txBox="1"/>
          <p:nvPr/>
        </p:nvSpPr>
        <p:spPr>
          <a:xfrm>
            <a:off x="1066800" y="4368225"/>
            <a:ext cx="7620000"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পরিমাপের আন্তর্জাতিক এককগুলো উল্লেখ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4" name="TextBox 13"/>
          <p:cNvSpPr txBox="1"/>
          <p:nvPr/>
        </p:nvSpPr>
        <p:spPr>
          <a:xfrm>
            <a:off x="1066800" y="3530025"/>
            <a:ext cx="50292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যৌগিক একক কী তা ব্যাখ্যা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grpSp>
        <p:nvGrpSpPr>
          <p:cNvPr id="7" name="Group 13"/>
          <p:cNvGrpSpPr/>
          <p:nvPr/>
        </p:nvGrpSpPr>
        <p:grpSpPr>
          <a:xfrm>
            <a:off x="2895600" y="381000"/>
            <a:ext cx="3810000" cy="1143000"/>
            <a:chOff x="1295400" y="533400"/>
            <a:chExt cx="3810000" cy="1371600"/>
          </a:xfrm>
        </p:grpSpPr>
        <p:sp>
          <p:nvSpPr>
            <p:cNvPr id="8"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stance.jpg"/>
          <p:cNvPicPr>
            <a:picLocks noChangeAspect="1"/>
          </p:cNvPicPr>
          <p:nvPr/>
        </p:nvPicPr>
        <p:blipFill>
          <a:blip r:embed="rId3" cstate="print">
            <a:lum bright="-10000" contrast="20000"/>
          </a:blip>
          <a:stretch>
            <a:fillRect/>
          </a:stretch>
        </p:blipFill>
        <p:spPr>
          <a:xfrm>
            <a:off x="381000" y="914400"/>
            <a:ext cx="8277081" cy="4267200"/>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2362200" y="228600"/>
            <a:ext cx="44196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 নিচের ছবিটিতে কী দেখতে পাচ্ছ?</a:t>
            </a:r>
            <a:endParaRPr lang="en-US" sz="3200" dirty="0">
              <a:latin typeface="NikoshBAN" pitchFamily="2" charset="0"/>
              <a:cs typeface="NikoshBAN" pitchFamily="2" charset="0"/>
            </a:endParaRPr>
          </a:p>
        </p:txBody>
      </p:sp>
      <p:sp>
        <p:nvSpPr>
          <p:cNvPr id="18" name="TextBox 17"/>
          <p:cNvSpPr txBox="1"/>
          <p:nvPr/>
        </p:nvSpPr>
        <p:spPr>
          <a:xfrm>
            <a:off x="762000" y="5181600"/>
            <a:ext cx="5257800" cy="584775"/>
          </a:xfrm>
          <a:prstGeom prst="rect">
            <a:avLst/>
          </a:prstGeom>
          <a:solidFill>
            <a:schemeClr val="accent5">
              <a:lumMod val="60000"/>
              <a:lumOff val="40000"/>
            </a:schemeClr>
          </a:solidFill>
        </p:spPr>
        <p:txBody>
          <a:bodyPr wrap="square" rtlCol="0">
            <a:spAutoFit/>
          </a:bodyPr>
          <a:lstStyle/>
          <a:p>
            <a:r>
              <a:rPr lang="bn-BD" sz="3200" dirty="0" smtClean="0">
                <a:latin typeface="NikoshBAN" pitchFamily="2" charset="0"/>
                <a:cs typeface="NikoshBAN" pitchFamily="2" charset="0"/>
              </a:rPr>
              <a:t>দূরত্ব পরিমাপকে আমরা কী বলতে পারি?   </a:t>
            </a:r>
            <a:endParaRPr lang="en-US" sz="3200" dirty="0">
              <a:latin typeface="NikoshBAN" pitchFamily="2" charset="0"/>
              <a:cs typeface="NikoshBAN" pitchFamily="2" charset="0"/>
            </a:endParaRPr>
          </a:p>
        </p:txBody>
      </p:sp>
      <p:grpSp>
        <p:nvGrpSpPr>
          <p:cNvPr id="23" name="Group 22"/>
          <p:cNvGrpSpPr/>
          <p:nvPr/>
        </p:nvGrpSpPr>
        <p:grpSpPr>
          <a:xfrm>
            <a:off x="304800" y="1091625"/>
            <a:ext cx="6934200" cy="2261175"/>
            <a:chOff x="304800" y="1091625"/>
            <a:chExt cx="6934200" cy="2261175"/>
          </a:xfrm>
        </p:grpSpPr>
        <p:cxnSp>
          <p:nvCxnSpPr>
            <p:cNvPr id="20" name="Straight Arrow Connector 19"/>
            <p:cNvCxnSpPr>
              <a:stCxn id="17" idx="2"/>
            </p:cNvCxnSpPr>
            <p:nvPr/>
          </p:nvCxnSpPr>
          <p:spPr>
            <a:xfrm>
              <a:off x="1790700" y="1676400"/>
              <a:ext cx="2667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2"/>
            </p:cNvCxnSpPr>
            <p:nvPr/>
          </p:nvCxnSpPr>
          <p:spPr>
            <a:xfrm>
              <a:off x="1790700" y="1676400"/>
              <a:ext cx="54483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1091625"/>
              <a:ext cx="2971800" cy="584775"/>
            </a:xfrm>
            <a:prstGeom prst="rect">
              <a:avLst/>
            </a:prstGeom>
            <a:solidFill>
              <a:schemeClr val="accent2">
                <a:lumMod val="60000"/>
                <a:lumOff val="40000"/>
              </a:schemeClr>
            </a:solidFill>
          </p:spPr>
          <p:txBody>
            <a:bodyPr wrap="square" rtlCol="0">
              <a:spAutoFit/>
            </a:bodyPr>
            <a:lstStyle/>
            <a:p>
              <a:r>
                <a:rPr lang="bn-BD" sz="3200" dirty="0" smtClean="0">
                  <a:latin typeface="NikoshBAN" pitchFamily="2" charset="0"/>
                  <a:cs typeface="NikoshBAN" pitchFamily="2" charset="0"/>
                </a:rPr>
                <a:t>স্কুল থেকে বাড়ির দূরত্ব </a:t>
              </a:r>
              <a:endParaRPr lang="en-US" sz="3200" dirty="0">
                <a:latin typeface="NikoshBAN" pitchFamily="2" charset="0"/>
                <a:cs typeface="NikoshBAN" pitchFamily="2" charset="0"/>
              </a:endParaRPr>
            </a:p>
          </p:txBody>
        </p:sp>
      </p:grpSp>
      <p:sp>
        <p:nvSpPr>
          <p:cNvPr id="24" name="TextBox 23"/>
          <p:cNvSpPr txBox="1"/>
          <p:nvPr/>
        </p:nvSpPr>
        <p:spPr>
          <a:xfrm>
            <a:off x="6324600" y="5181600"/>
            <a:ext cx="1905000" cy="584775"/>
          </a:xfrm>
          <a:prstGeom prst="rect">
            <a:avLst/>
          </a:prstGeom>
          <a:solidFill>
            <a:schemeClr val="accent5">
              <a:lumMod val="60000"/>
              <a:lumOff val="40000"/>
            </a:schemeClr>
          </a:solidFill>
        </p:spPr>
        <p:txBody>
          <a:bodyPr wrap="square" rtlCol="0">
            <a:spAutoFit/>
          </a:bodyPr>
          <a:lstStyle/>
          <a:p>
            <a:r>
              <a:rPr lang="bn-BD" sz="3200" dirty="0" smtClean="0">
                <a:solidFill>
                  <a:srgbClr val="FF0000"/>
                </a:solidFill>
                <a:latin typeface="NikoshBAN" pitchFamily="2" charset="0"/>
                <a:cs typeface="NikoshBAN" pitchFamily="2" charset="0"/>
              </a:rPr>
              <a:t>দৈর্ঘ্য</a:t>
            </a:r>
            <a:r>
              <a:rPr lang="en-US" sz="3200" dirty="0" smtClean="0">
                <a:solidFill>
                  <a:srgbClr val="FF0000"/>
                </a:solidFill>
                <a:latin typeface="NikoshBAN" pitchFamily="2" charset="0"/>
                <a:cs typeface="NikoshBAN" pitchFamily="2" charset="0"/>
              </a:rPr>
              <a:t> </a:t>
            </a:r>
            <a:r>
              <a:rPr lang="bn-BD" sz="3200" dirty="0" smtClean="0">
                <a:latin typeface="NikoshBAN" pitchFamily="2" charset="0"/>
                <a:cs typeface="NikoshBAN" pitchFamily="2" charset="0"/>
              </a:rPr>
              <a:t>পরিমাপ</a:t>
            </a:r>
            <a:r>
              <a:rPr lang="bn-BD" sz="3200" dirty="0" smtClean="0">
                <a:solidFill>
                  <a:srgbClr val="FF0000"/>
                </a:solidFill>
                <a:latin typeface="NikoshBAN" pitchFamily="2" charset="0"/>
                <a:cs typeface="NikoshBAN" pitchFamily="2" charset="0"/>
              </a:rPr>
              <a:t>  </a:t>
            </a:r>
            <a:endParaRPr lang="en-US" sz="3200" dirty="0">
              <a:solidFill>
                <a:srgbClr val="FF0000"/>
              </a:solidFill>
              <a:latin typeface="NikoshBAN" pitchFamily="2" charset="0"/>
              <a:cs typeface="NikoshBAN" pitchFamily="2" charset="0"/>
            </a:endParaRPr>
          </a:p>
        </p:txBody>
      </p:sp>
      <p:sp>
        <p:nvSpPr>
          <p:cNvPr id="25" name="TextBox 24"/>
          <p:cNvSpPr txBox="1"/>
          <p:nvPr/>
        </p:nvSpPr>
        <p:spPr>
          <a:xfrm>
            <a:off x="323850" y="5181600"/>
            <a:ext cx="7435049"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বিজ্ঞানের ভাষায় এরূপ পরিমাপকে আমরা কী বলতে পারি?</a:t>
            </a:r>
            <a:endParaRPr lang="en-US" sz="3200" dirty="0">
              <a:latin typeface="NikoshBAN" pitchFamily="2" charset="0"/>
              <a:cs typeface="NikoshBAN" pitchFamily="2" charset="0"/>
            </a:endParaRPr>
          </a:p>
        </p:txBody>
      </p:sp>
      <p:sp>
        <p:nvSpPr>
          <p:cNvPr id="26" name="TextBox 25"/>
          <p:cNvSpPr txBox="1"/>
          <p:nvPr/>
        </p:nvSpPr>
        <p:spPr>
          <a:xfrm>
            <a:off x="7867650" y="5187375"/>
            <a:ext cx="763351" cy="584775"/>
          </a:xfrm>
          <a:prstGeom prst="rect">
            <a:avLst/>
          </a:prstGeom>
          <a:solidFill>
            <a:schemeClr val="bg2">
              <a:lumMod val="90000"/>
            </a:schemeClr>
          </a:solidFill>
        </p:spPr>
        <p:txBody>
          <a:bodyPr wrap="none" rtlCol="0">
            <a:spAutoFit/>
          </a:bodyPr>
          <a:lstStyle/>
          <a:p>
            <a:r>
              <a:rPr lang="bn-BD" sz="3200" dirty="0" smtClean="0">
                <a:solidFill>
                  <a:srgbClr val="FF0000"/>
                </a:solidFill>
                <a:latin typeface="NikoshBAN" pitchFamily="2" charset="0"/>
                <a:cs typeface="NikoshBAN" pitchFamily="2" charset="0"/>
              </a:rPr>
              <a:t>রাশি</a:t>
            </a:r>
            <a:endParaRPr lang="en-US" sz="3200" dirty="0">
              <a:latin typeface="NikoshBAN" pitchFamily="2" charset="0"/>
              <a:cs typeface="NikoshBAN" pitchFamily="2" charset="0"/>
            </a:endParaRPr>
          </a:p>
        </p:txBody>
      </p:sp>
      <p:sp>
        <p:nvSpPr>
          <p:cNvPr id="27" name="TextBox 26"/>
          <p:cNvSpPr txBox="1"/>
          <p:nvPr/>
        </p:nvSpPr>
        <p:spPr>
          <a:xfrm>
            <a:off x="2209800" y="685800"/>
            <a:ext cx="4800600" cy="584775"/>
          </a:xfrm>
          <a:prstGeom prst="rect">
            <a:avLst/>
          </a:prstGeom>
          <a:solidFill>
            <a:schemeClr val="bg2">
              <a:lumMod val="90000"/>
            </a:schemeClr>
          </a:solidFill>
        </p:spPr>
        <p:txBody>
          <a:bodyPr wrap="square" rtlCol="0">
            <a:spAutoFit/>
          </a:bodyPr>
          <a:lstStyle/>
          <a:p>
            <a:r>
              <a:rPr lang="bn-BD" sz="3200" dirty="0" smtClean="0">
                <a:solidFill>
                  <a:srgbClr val="FF0000"/>
                </a:solidFill>
                <a:latin typeface="NikoshBAN" pitchFamily="2" charset="0"/>
                <a:cs typeface="NikoshBAN" pitchFamily="2" charset="0"/>
              </a:rPr>
              <a:t>দৈর্ঘ্য রাশিটির </a:t>
            </a:r>
            <a:r>
              <a:rPr lang="bn-BD" sz="3200" dirty="0" smtClean="0">
                <a:latin typeface="NikoshBAN" pitchFamily="2" charset="0"/>
                <a:cs typeface="NikoshBAN" pitchFamily="2" charset="0"/>
              </a:rPr>
              <a:t>কয়টি অংশ ও কী কী? </a:t>
            </a:r>
            <a:endParaRPr lang="en-US" sz="3200" dirty="0">
              <a:latin typeface="NikoshBAN" pitchFamily="2" charset="0"/>
              <a:cs typeface="NikoshBAN" pitchFamily="2" charset="0"/>
            </a:endParaRPr>
          </a:p>
        </p:txBody>
      </p:sp>
      <p:grpSp>
        <p:nvGrpSpPr>
          <p:cNvPr id="32" name="Group 31"/>
          <p:cNvGrpSpPr/>
          <p:nvPr/>
        </p:nvGrpSpPr>
        <p:grpSpPr>
          <a:xfrm>
            <a:off x="7239000" y="1752600"/>
            <a:ext cx="1066800" cy="609600"/>
            <a:chOff x="11506200" y="762000"/>
            <a:chExt cx="1066800" cy="685800"/>
          </a:xfrm>
        </p:grpSpPr>
        <p:sp>
          <p:nvSpPr>
            <p:cNvPr id="31" name="Oval Callout 30"/>
            <p:cNvSpPr/>
            <p:nvPr/>
          </p:nvSpPr>
          <p:spPr>
            <a:xfrm>
              <a:off x="11506200" y="762000"/>
              <a:ext cx="1066800" cy="685800"/>
            </a:xfrm>
            <a:prstGeom prst="wedgeEllipseCallout">
              <a:avLst>
                <a:gd name="adj1" fmla="val -25297"/>
                <a:gd name="adj2" fmla="val 195833"/>
              </a:avLst>
            </a:prstGeom>
            <a:solidFill>
              <a:schemeClr val="bg2">
                <a:lumMod val="9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582400" y="838200"/>
              <a:ext cx="891591" cy="584775"/>
            </a:xfrm>
            <a:prstGeom prst="rect">
              <a:avLst/>
            </a:prstGeom>
            <a:noFill/>
          </p:spPr>
          <p:txBody>
            <a:bodyPr wrap="none" rtlCol="0">
              <a:spAutoFit/>
            </a:bodyPr>
            <a:lstStyle/>
            <a:p>
              <a:r>
                <a:rPr lang="bn-BD" sz="3200" dirty="0" smtClean="0">
                  <a:solidFill>
                    <a:srgbClr val="FF0000"/>
                  </a:solidFill>
                  <a:latin typeface="NikoshBAN" pitchFamily="2" charset="0"/>
                  <a:cs typeface="NikoshBAN" pitchFamily="2" charset="0"/>
                </a:rPr>
                <a:t>একক</a:t>
              </a:r>
              <a:endParaRPr lang="en-US" sz="3200" dirty="0">
                <a:solidFill>
                  <a:srgbClr val="FF0000"/>
                </a:solidFill>
                <a:latin typeface="NikoshBAN" pitchFamily="2" charset="0"/>
                <a:cs typeface="NikoshBAN" pitchFamily="2" charset="0"/>
              </a:endParaRPr>
            </a:p>
          </p:txBody>
        </p:sp>
      </p:grpSp>
      <p:grpSp>
        <p:nvGrpSpPr>
          <p:cNvPr id="33" name="Group 32"/>
          <p:cNvGrpSpPr/>
          <p:nvPr/>
        </p:nvGrpSpPr>
        <p:grpSpPr>
          <a:xfrm>
            <a:off x="6324600" y="1676400"/>
            <a:ext cx="838200" cy="680025"/>
            <a:chOff x="10515600" y="838200"/>
            <a:chExt cx="838200" cy="680025"/>
          </a:xfrm>
        </p:grpSpPr>
        <p:sp>
          <p:nvSpPr>
            <p:cNvPr id="30" name="Oval Callout 29"/>
            <p:cNvSpPr/>
            <p:nvPr/>
          </p:nvSpPr>
          <p:spPr>
            <a:xfrm flipH="1">
              <a:off x="10515600" y="838200"/>
              <a:ext cx="838200" cy="609600"/>
            </a:xfrm>
            <a:prstGeom prst="wedgeEllipseCallout">
              <a:avLst>
                <a:gd name="adj1" fmla="val -30492"/>
                <a:gd name="adj2" fmla="val 215625"/>
              </a:avLst>
            </a:prstGeom>
            <a:solidFill>
              <a:schemeClr val="bg2">
                <a:lumMod val="9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591800" y="933450"/>
              <a:ext cx="668773" cy="584775"/>
            </a:xfrm>
            <a:prstGeom prst="rect">
              <a:avLst/>
            </a:prstGeom>
            <a:noFill/>
          </p:spPr>
          <p:txBody>
            <a:bodyPr wrap="none" rtlCol="0">
              <a:spAutoFit/>
            </a:bodyPr>
            <a:lstStyle/>
            <a:p>
              <a:r>
                <a:rPr lang="bn-BD" sz="3200" dirty="0" smtClean="0">
                  <a:latin typeface="NikoshBAN" pitchFamily="2" charset="0"/>
                  <a:cs typeface="NikoshBAN" pitchFamily="2" charset="0"/>
                </a:rPr>
                <a:t>মান</a:t>
              </a:r>
              <a:endParaRPr lang="en-US" sz="32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1000"/>
                                        <p:tgtEl>
                                          <p:spTgt spid="2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23"/>
                                        </p:tgtEl>
                                        <p:attrNameLst>
                                          <p:attrName>ppt_w</p:attrName>
                                        </p:attrNameLst>
                                      </p:cBhvr>
                                      <p:tavLst>
                                        <p:tav tm="0">
                                          <p:val>
                                            <p:strVal val="ppt_w"/>
                                          </p:val>
                                        </p:tav>
                                        <p:tav tm="100000">
                                          <p:val>
                                            <p:fltVal val="0"/>
                                          </p:val>
                                        </p:tav>
                                      </p:tavLst>
                                    </p:anim>
                                    <p:anim calcmode="lin" valueType="num">
                                      <p:cBhvr>
                                        <p:cTn id="14" dur="500"/>
                                        <p:tgtEl>
                                          <p:spTgt spid="23"/>
                                        </p:tgtEl>
                                        <p:attrNameLst>
                                          <p:attrName>ppt_h</p:attrName>
                                        </p:attrNameLst>
                                      </p:cBhvr>
                                      <p:tavLst>
                                        <p:tav tm="0">
                                          <p:val>
                                            <p:strVal val="ppt_h"/>
                                          </p:val>
                                        </p:tav>
                                        <p:tav tm="100000">
                                          <p:val>
                                            <p:fltVal val="0"/>
                                          </p:val>
                                        </p:tav>
                                      </p:tavLst>
                                    </p:anim>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1000"/>
                                        <p:tgtEl>
                                          <p:spTgt spid="25"/>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1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lide(fromBottom)">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slide(fromBottom)">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8" grpId="1" animBg="1"/>
      <p:bldP spid="24" grpId="0" animBg="1"/>
      <p:bldP spid="24" grpId="1"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980156" y="152400"/>
            <a:ext cx="6792244"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এবার আরো কয়েকটি রাশি পরিমাপের ভিডিটি </a:t>
            </a:r>
            <a:r>
              <a:rPr lang="bn-BD" sz="3200" dirty="0" smtClean="0">
                <a:latin typeface="NikoshBAN" pitchFamily="2" charset="0"/>
                <a:cs typeface="NikoshBAN" pitchFamily="2" charset="0"/>
              </a:rPr>
              <a:t>দেখ।</a:t>
            </a:r>
            <a:endParaRPr lang="en-US" sz="3200" dirty="0">
              <a:latin typeface="NikoshBAN" pitchFamily="2" charset="0"/>
              <a:cs typeface="NikoshBAN" pitchFamily="2" charset="0"/>
            </a:endParaRPr>
          </a:p>
        </p:txBody>
      </p:sp>
      <p:sp>
        <p:nvSpPr>
          <p:cNvPr id="11" name="Rectangle 10"/>
          <p:cNvSpPr/>
          <p:nvPr/>
        </p:nvSpPr>
        <p:spPr>
          <a:xfrm>
            <a:off x="2209800" y="2209800"/>
            <a:ext cx="401424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bn-BD" sz="3600" dirty="0" smtClean="0">
                <a:latin typeface="NikoshBAN" pitchFamily="2" charset="0"/>
                <a:cs typeface="NikoshBAN" pitchFamily="2" charset="0"/>
              </a:rPr>
              <a:t>ভিডিওটিতে কী কী </a:t>
            </a:r>
            <a:r>
              <a:rPr lang="bn-BD" sz="3600" dirty="0" smtClean="0">
                <a:latin typeface="NikoshBAN" pitchFamily="2" charset="0"/>
                <a:cs typeface="NikoshBAN" pitchFamily="2" charset="0"/>
              </a:rPr>
              <a:t>দেখেছ?</a:t>
            </a:r>
            <a:endParaRPr lang="en-US" sz="3600" dirty="0" smtClean="0">
              <a:latin typeface="NikoshBAN" pitchFamily="2" charset="0"/>
              <a:cs typeface="NikoshBAN" pitchFamily="2" charset="0"/>
            </a:endParaRPr>
          </a:p>
        </p:txBody>
      </p:sp>
      <p:sp>
        <p:nvSpPr>
          <p:cNvPr id="10" name="TextBox 9"/>
          <p:cNvSpPr txBox="1"/>
          <p:nvPr/>
        </p:nvSpPr>
        <p:spPr>
          <a:xfrm>
            <a:off x="381000" y="3160931"/>
            <a:ext cx="1874231" cy="58477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দৈর্ঘ্য পরিমাপ</a:t>
            </a:r>
            <a:endParaRPr lang="en-US" sz="3200" dirty="0">
              <a:latin typeface="NikoshBAN" pitchFamily="2" charset="0"/>
              <a:cs typeface="NikoshBAN" pitchFamily="2" charset="0"/>
            </a:endParaRPr>
          </a:p>
        </p:txBody>
      </p:sp>
      <p:sp>
        <p:nvSpPr>
          <p:cNvPr id="12" name="TextBox 11"/>
          <p:cNvSpPr txBox="1"/>
          <p:nvPr/>
        </p:nvSpPr>
        <p:spPr>
          <a:xfrm>
            <a:off x="2504320" y="3160931"/>
            <a:ext cx="1686680"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3200" dirty="0" smtClean="0">
                <a:latin typeface="NikoshBAN" pitchFamily="2" charset="0"/>
                <a:cs typeface="NikoshBAN" pitchFamily="2" charset="0"/>
              </a:rPr>
              <a:t>ভর পরিমাপ</a:t>
            </a:r>
            <a:endParaRPr lang="en-US" sz="3200" dirty="0">
              <a:latin typeface="NikoshBAN" pitchFamily="2" charset="0"/>
              <a:cs typeface="NikoshBAN" pitchFamily="2" charset="0"/>
            </a:endParaRPr>
          </a:p>
        </p:txBody>
      </p:sp>
      <p:sp>
        <p:nvSpPr>
          <p:cNvPr id="13" name="TextBox 12"/>
          <p:cNvSpPr txBox="1"/>
          <p:nvPr/>
        </p:nvSpPr>
        <p:spPr>
          <a:xfrm>
            <a:off x="4343400" y="3160931"/>
            <a:ext cx="1887055"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সময় পরিমাপ</a:t>
            </a:r>
            <a:endParaRPr lang="en-US" sz="3200" dirty="0">
              <a:latin typeface="NikoshBAN" pitchFamily="2" charset="0"/>
              <a:cs typeface="NikoshBAN" pitchFamily="2" charset="0"/>
            </a:endParaRPr>
          </a:p>
        </p:txBody>
      </p:sp>
      <p:sp>
        <p:nvSpPr>
          <p:cNvPr id="14" name="TextBox 13"/>
          <p:cNvSpPr txBox="1"/>
          <p:nvPr/>
        </p:nvSpPr>
        <p:spPr>
          <a:xfrm>
            <a:off x="6400800" y="3160931"/>
            <a:ext cx="2395207"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bn-BD" sz="3200" dirty="0" smtClean="0">
                <a:latin typeface="NikoshBAN" pitchFamily="2" charset="0"/>
                <a:cs typeface="NikoshBAN" pitchFamily="2" charset="0"/>
              </a:rPr>
              <a:t>তাপমাত্রা পরিমাপ</a:t>
            </a:r>
            <a:endParaRPr lang="en-US" sz="3200" dirty="0">
              <a:latin typeface="NikoshBAN" pitchFamily="2" charset="0"/>
              <a:cs typeface="NikoshBAN" pitchFamily="2" charset="0"/>
            </a:endParaRPr>
          </a:p>
        </p:txBody>
      </p:sp>
      <p:sp>
        <p:nvSpPr>
          <p:cNvPr id="15" name="TextBox 14"/>
          <p:cNvSpPr txBox="1"/>
          <p:nvPr/>
        </p:nvSpPr>
        <p:spPr>
          <a:xfrm>
            <a:off x="3505200" y="4050506"/>
            <a:ext cx="2274982" cy="58477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bn-BD" sz="3200" dirty="0" smtClean="0">
                <a:latin typeface="NikoshBAN" pitchFamily="2" charset="0"/>
                <a:cs typeface="NikoshBAN" pitchFamily="2" charset="0"/>
              </a:rPr>
              <a:t>আলোর উজ্জ্বলতা</a:t>
            </a:r>
            <a:endParaRPr lang="en-US" sz="3200" dirty="0">
              <a:latin typeface="NikoshBAN" pitchFamily="2" charset="0"/>
              <a:cs typeface="NikoshBAN" pitchFamily="2" charset="0"/>
            </a:endParaRPr>
          </a:p>
        </p:txBody>
      </p:sp>
      <p:sp>
        <p:nvSpPr>
          <p:cNvPr id="16" name="TextBox 15"/>
          <p:cNvSpPr txBox="1"/>
          <p:nvPr/>
        </p:nvSpPr>
        <p:spPr>
          <a:xfrm>
            <a:off x="6096000" y="4050506"/>
            <a:ext cx="2242922" cy="58477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bn-BD" sz="3200" dirty="0" smtClean="0">
                <a:latin typeface="NikoshBAN" pitchFamily="2" charset="0"/>
                <a:cs typeface="NikoshBAN" pitchFamily="2" charset="0"/>
              </a:rPr>
              <a:t>পদার্থের পরিমাণ</a:t>
            </a:r>
            <a:endParaRPr lang="en-US" sz="3200" dirty="0">
              <a:latin typeface="NikoshBAN" pitchFamily="2" charset="0"/>
              <a:cs typeface="NikoshBAN" pitchFamily="2" charset="0"/>
            </a:endParaRPr>
          </a:p>
        </p:txBody>
      </p:sp>
      <p:sp>
        <p:nvSpPr>
          <p:cNvPr id="17" name="TextBox 16"/>
          <p:cNvSpPr txBox="1"/>
          <p:nvPr/>
        </p:nvSpPr>
        <p:spPr>
          <a:xfrm>
            <a:off x="457200" y="4050506"/>
            <a:ext cx="2775119" cy="58477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bn-BD" sz="3200" dirty="0" smtClean="0">
                <a:latin typeface="NikoshBAN" pitchFamily="2" charset="0"/>
                <a:cs typeface="NikoshBAN" pitchFamily="2" charset="0"/>
              </a:rPr>
              <a:t>বিদ্যুৎ প্রবাহ পরিমাপ</a:t>
            </a:r>
            <a:endParaRPr lang="en-US" sz="3200" dirty="0">
              <a:latin typeface="NikoshBAN" pitchFamily="2" charset="0"/>
              <a:cs typeface="NikoshBAN" pitchFamily="2" charset="0"/>
            </a:endParaRPr>
          </a:p>
        </p:txBody>
      </p:sp>
      <p:graphicFrame>
        <p:nvGraphicFramePr>
          <p:cNvPr id="20" name="Object 19">
            <a:hlinkClick r:id="" action="ppaction://ole?verb=0"/>
          </p:cNvPr>
          <p:cNvGraphicFramePr>
            <a:graphicFrameLocks noChangeAspect="1"/>
          </p:cNvGraphicFramePr>
          <p:nvPr/>
        </p:nvGraphicFramePr>
        <p:xfrm>
          <a:off x="3429000" y="914400"/>
          <a:ext cx="1752600" cy="1478756"/>
        </p:xfrm>
        <a:graphic>
          <a:graphicData uri="http://schemas.openxmlformats.org/presentationml/2006/ole">
            <p:oleObj spid="_x0000_s1027" name="Packager Shell Object" showAsIcon="1" r:id="rId4" imgW="914400" imgH="771480" progId="Package">
              <p:embed/>
            </p:oleObj>
          </a:graphicData>
        </a:graphic>
      </p:graphicFrame>
      <p:sp>
        <p:nvSpPr>
          <p:cNvPr id="18" name="TextBox 17"/>
          <p:cNvSpPr txBox="1"/>
          <p:nvPr/>
        </p:nvSpPr>
        <p:spPr>
          <a:xfrm>
            <a:off x="381000" y="4977825"/>
            <a:ext cx="7011856" cy="584775"/>
          </a:xfrm>
          <a:prstGeom prst="rect">
            <a:avLst/>
          </a:prstGeom>
          <a:solidFill>
            <a:schemeClr val="accent6">
              <a:lumMod val="20000"/>
              <a:lumOff val="80000"/>
            </a:schemeClr>
          </a:solidFill>
        </p:spPr>
        <p:txBody>
          <a:bodyPr wrap="none" rtlCol="0">
            <a:spAutoFit/>
          </a:bodyPr>
          <a:lstStyle/>
          <a:p>
            <a:r>
              <a:rPr lang="bn-BD" sz="3200" dirty="0" smtClean="0">
                <a:latin typeface="NikoshBAN" pitchFamily="2" charset="0"/>
                <a:cs typeface="NikoshBAN" pitchFamily="2" charset="0"/>
              </a:rPr>
              <a:t>এই রাশিগুলো কি </a:t>
            </a:r>
            <a:r>
              <a:rPr lang="bn-BD" sz="3200" dirty="0" smtClean="0">
                <a:latin typeface="NikoshBAN" pitchFamily="2" charset="0"/>
                <a:cs typeface="NikoshBAN" pitchFamily="2" charset="0"/>
              </a:rPr>
              <a:t>অন্য কোন </a:t>
            </a:r>
            <a:r>
              <a:rPr lang="bn-BD" sz="3200" dirty="0" smtClean="0">
                <a:latin typeface="NikoshBAN" pitchFamily="2" charset="0"/>
                <a:cs typeface="NikoshBAN" pitchFamily="2" charset="0"/>
              </a:rPr>
              <a:t>রাশির উপর নির্ভর করে?</a:t>
            </a:r>
            <a:endParaRPr lang="en-US" sz="3200" dirty="0">
              <a:latin typeface="NikoshBAN" pitchFamily="2" charset="0"/>
              <a:cs typeface="NikoshBAN" pitchFamily="2" charset="0"/>
            </a:endParaRPr>
          </a:p>
        </p:txBody>
      </p:sp>
      <p:sp>
        <p:nvSpPr>
          <p:cNvPr id="19" name="TextBox 18"/>
          <p:cNvSpPr txBox="1"/>
          <p:nvPr/>
        </p:nvSpPr>
        <p:spPr>
          <a:xfrm>
            <a:off x="1219200" y="5816025"/>
            <a:ext cx="3050835" cy="584775"/>
          </a:xfrm>
          <a:prstGeom prst="rect">
            <a:avLst/>
          </a:prstGeom>
          <a:solidFill>
            <a:schemeClr val="accent3">
              <a:lumMod val="40000"/>
              <a:lumOff val="60000"/>
            </a:schemeClr>
          </a:solidFill>
        </p:spPr>
        <p:txBody>
          <a:bodyPr wrap="none" rtlCol="0">
            <a:spAutoFit/>
          </a:bodyPr>
          <a:lstStyle/>
          <a:p>
            <a:r>
              <a:rPr lang="bn-BD" sz="3200" dirty="0" smtClean="0">
                <a:latin typeface="NikoshBAN" pitchFamily="2" charset="0"/>
                <a:cs typeface="NikoshBAN" pitchFamily="2" charset="0"/>
              </a:rPr>
              <a:t>কেনো নির্ভর করে না?</a:t>
            </a:r>
            <a:endParaRPr lang="en-US" sz="3200" dirty="0">
              <a:latin typeface="NikoshBAN" pitchFamily="2" charset="0"/>
              <a:cs typeface="NikoshBAN" pitchFamily="2" charset="0"/>
            </a:endParaRPr>
          </a:p>
        </p:txBody>
      </p:sp>
      <p:sp>
        <p:nvSpPr>
          <p:cNvPr id="21" name="TextBox 20"/>
          <p:cNvSpPr txBox="1"/>
          <p:nvPr/>
        </p:nvSpPr>
        <p:spPr>
          <a:xfrm>
            <a:off x="7848600" y="4977825"/>
            <a:ext cx="458780"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না</a:t>
            </a:r>
            <a:endParaRPr lang="en-US" sz="3200" dirty="0">
              <a:latin typeface="NikoshBAN" pitchFamily="2" charset="0"/>
              <a:cs typeface="NikoshBAN" pitchFamily="2" charset="0"/>
            </a:endParaRPr>
          </a:p>
        </p:txBody>
      </p:sp>
      <p:sp>
        <p:nvSpPr>
          <p:cNvPr id="22" name="TextBox 21"/>
          <p:cNvSpPr txBox="1"/>
          <p:nvPr/>
        </p:nvSpPr>
        <p:spPr>
          <a:xfrm>
            <a:off x="5562600" y="5816025"/>
            <a:ext cx="3196709" cy="584775"/>
          </a:xfrm>
          <a:prstGeom prst="rect">
            <a:avLst/>
          </a:prstGeom>
          <a:solidFill>
            <a:schemeClr val="bg2">
              <a:lumMod val="90000"/>
            </a:schemeClr>
          </a:solidFill>
        </p:spPr>
        <p:txBody>
          <a:bodyPr wrap="none" rtlCol="0">
            <a:spAutoFit/>
          </a:bodyPr>
          <a:lstStyle/>
          <a:p>
            <a:r>
              <a:rPr lang="bn-BD" sz="3200" dirty="0" smtClean="0">
                <a:latin typeface="NikoshBAN" pitchFamily="2" charset="0"/>
                <a:cs typeface="NikoshBAN" pitchFamily="2" charset="0"/>
              </a:rPr>
              <a:t>কারণ এরা </a:t>
            </a:r>
            <a:r>
              <a:rPr lang="bn-BD" sz="3200" dirty="0" smtClean="0">
                <a:solidFill>
                  <a:srgbClr val="FF0000"/>
                </a:solidFill>
                <a:latin typeface="NikoshBAN" pitchFamily="2" charset="0"/>
                <a:cs typeface="NikoshBAN" pitchFamily="2" charset="0"/>
              </a:rPr>
              <a:t>মৌলিক রাশি</a:t>
            </a:r>
            <a:endParaRPr lang="en-US" sz="32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dissolv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To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To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To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To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lide(fromTo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lide(fromTop)">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To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6" name="Picture 35" descr="Length.jpg"/>
          <p:cNvPicPr>
            <a:picLocks noChangeAspect="1"/>
          </p:cNvPicPr>
          <p:nvPr/>
        </p:nvPicPr>
        <p:blipFill>
          <a:blip r:embed="rId3" cstate="print"/>
          <a:stretch>
            <a:fillRect/>
          </a:stretch>
        </p:blipFill>
        <p:spPr>
          <a:xfrm>
            <a:off x="220278" y="1438012"/>
            <a:ext cx="2399424" cy="1959456"/>
          </a:xfrm>
          <a:prstGeom prst="hexagon">
            <a:avLst/>
          </a:prstGeom>
          <a:ln w="38100">
            <a:solidFill>
              <a:srgbClr val="002060"/>
            </a:solidFill>
          </a:ln>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mpere-jpg.jpg"/>
          <p:cNvPicPr>
            <a:picLocks noChangeAspect="1"/>
          </p:cNvPicPr>
          <p:nvPr/>
        </p:nvPicPr>
        <p:blipFill>
          <a:blip r:embed="rId4" cstate="print"/>
          <a:stretch>
            <a:fillRect/>
          </a:stretch>
        </p:blipFill>
        <p:spPr>
          <a:xfrm>
            <a:off x="2258704" y="365412"/>
            <a:ext cx="2362200" cy="1983140"/>
          </a:xfrm>
          <a:prstGeom prst="hexagon">
            <a:avLst/>
          </a:prstGeom>
          <a:ln w="38100">
            <a:solidFill>
              <a:srgbClr val="002060"/>
            </a:solidFill>
          </a:ln>
        </p:spPr>
      </p:pic>
      <p:pic>
        <p:nvPicPr>
          <p:cNvPr id="12" name="Picture 11" descr="Mass-jpg.jpg"/>
          <p:cNvPicPr>
            <a:picLocks noChangeAspect="1"/>
          </p:cNvPicPr>
          <p:nvPr/>
        </p:nvPicPr>
        <p:blipFill>
          <a:blip r:embed="rId5" cstate="print"/>
          <a:stretch>
            <a:fillRect/>
          </a:stretch>
        </p:blipFill>
        <p:spPr>
          <a:xfrm>
            <a:off x="2239654" y="2495550"/>
            <a:ext cx="2353076" cy="1953400"/>
          </a:xfrm>
          <a:prstGeom prst="hexagon">
            <a:avLst/>
          </a:prstGeom>
          <a:ln w="38100">
            <a:solidFill>
              <a:srgbClr val="002060"/>
            </a:solidFill>
          </a:ln>
        </p:spPr>
      </p:pic>
      <p:pic>
        <p:nvPicPr>
          <p:cNvPr id="13" name="Picture 12" descr="Candela-jpg.jpg"/>
          <p:cNvPicPr>
            <a:picLocks noChangeAspect="1"/>
          </p:cNvPicPr>
          <p:nvPr/>
        </p:nvPicPr>
        <p:blipFill>
          <a:blip r:embed="rId6" cstate="print"/>
          <a:stretch>
            <a:fillRect/>
          </a:stretch>
        </p:blipFill>
        <p:spPr>
          <a:xfrm>
            <a:off x="212834" y="3505200"/>
            <a:ext cx="2383808" cy="1963661"/>
          </a:xfrm>
          <a:prstGeom prst="hexagon">
            <a:avLst/>
          </a:prstGeom>
          <a:ln w="38100">
            <a:solidFill>
              <a:srgbClr val="002060"/>
            </a:solidFill>
          </a:ln>
        </p:spPr>
      </p:pic>
      <p:pic>
        <p:nvPicPr>
          <p:cNvPr id="14" name="Picture 13" descr="Hand-watch.png"/>
          <p:cNvPicPr>
            <a:picLocks noChangeAspect="1"/>
          </p:cNvPicPr>
          <p:nvPr/>
        </p:nvPicPr>
        <p:blipFill>
          <a:blip r:embed="rId7" cstate="print"/>
          <a:stretch>
            <a:fillRect/>
          </a:stretch>
        </p:blipFill>
        <p:spPr>
          <a:xfrm>
            <a:off x="4210050" y="3534182"/>
            <a:ext cx="2263367" cy="2080450"/>
          </a:xfrm>
          <a:prstGeom prst="hexagon">
            <a:avLst/>
          </a:prstGeom>
          <a:ln w="38100">
            <a:solidFill>
              <a:srgbClr val="002060"/>
            </a:solidFill>
          </a:ln>
        </p:spPr>
      </p:pic>
      <p:pic>
        <p:nvPicPr>
          <p:cNvPr id="15" name="Picture 14" descr="Thermometer-jpg.jpg"/>
          <p:cNvPicPr>
            <a:picLocks noChangeAspect="1"/>
          </p:cNvPicPr>
          <p:nvPr/>
        </p:nvPicPr>
        <p:blipFill>
          <a:blip r:embed="rId8" cstate="print"/>
          <a:stretch>
            <a:fillRect/>
          </a:stretch>
        </p:blipFill>
        <p:spPr>
          <a:xfrm>
            <a:off x="4247864" y="1475096"/>
            <a:ext cx="2243920" cy="1927714"/>
          </a:xfrm>
          <a:prstGeom prst="hexagon">
            <a:avLst/>
          </a:prstGeom>
          <a:ln w="38100">
            <a:solidFill>
              <a:srgbClr val="002060"/>
            </a:solidFill>
          </a:ln>
        </p:spPr>
      </p:pic>
      <p:pic>
        <p:nvPicPr>
          <p:cNvPr id="16" name="Picture 15" descr="Mole-4-jpg.jpg"/>
          <p:cNvPicPr>
            <a:picLocks noChangeAspect="1"/>
          </p:cNvPicPr>
          <p:nvPr/>
        </p:nvPicPr>
        <p:blipFill>
          <a:blip r:embed="rId9" cstate="print"/>
          <a:stretch>
            <a:fillRect/>
          </a:stretch>
        </p:blipFill>
        <p:spPr>
          <a:xfrm>
            <a:off x="2271870" y="4572000"/>
            <a:ext cx="2259186" cy="1798122"/>
          </a:xfrm>
          <a:prstGeom prst="hexagon">
            <a:avLst/>
          </a:prstGeom>
          <a:ln w="38100">
            <a:solidFill>
              <a:srgbClr val="002060"/>
            </a:solidFill>
          </a:ln>
        </p:spPr>
      </p:pic>
      <p:sp>
        <p:nvSpPr>
          <p:cNvPr id="11" name="TextBox 10"/>
          <p:cNvSpPr txBox="1"/>
          <p:nvPr/>
        </p:nvSpPr>
        <p:spPr>
          <a:xfrm>
            <a:off x="685800" y="231230"/>
            <a:ext cx="8052204"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এবার দেখো রাশিগুলো পরিমাপ করতে কী কী এককের প্রয়োজন</a:t>
            </a:r>
            <a:endParaRPr lang="en-US" sz="3200" dirty="0">
              <a:latin typeface="NikoshBAN" pitchFamily="2" charset="0"/>
              <a:cs typeface="NikoshBAN" pitchFamily="2" charset="0"/>
            </a:endParaRPr>
          </a:p>
        </p:txBody>
      </p:sp>
      <p:sp>
        <p:nvSpPr>
          <p:cNvPr id="25" name="TextBox 24"/>
          <p:cNvSpPr txBox="1"/>
          <p:nvPr/>
        </p:nvSpPr>
        <p:spPr>
          <a:xfrm>
            <a:off x="1219200" y="2133600"/>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26" name="TextBox 25"/>
          <p:cNvSpPr txBox="1"/>
          <p:nvPr/>
        </p:nvSpPr>
        <p:spPr>
          <a:xfrm>
            <a:off x="3352800" y="2895600"/>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27" name="TextBox 26"/>
          <p:cNvSpPr txBox="1"/>
          <p:nvPr/>
        </p:nvSpPr>
        <p:spPr>
          <a:xfrm>
            <a:off x="5105400" y="4114800"/>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28" name="TextBox 27"/>
          <p:cNvSpPr txBox="1"/>
          <p:nvPr/>
        </p:nvSpPr>
        <p:spPr>
          <a:xfrm>
            <a:off x="3200400" y="4953000"/>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17" name="TextBox 16"/>
          <p:cNvSpPr txBox="1"/>
          <p:nvPr/>
        </p:nvSpPr>
        <p:spPr>
          <a:xfrm>
            <a:off x="685800" y="2286000"/>
            <a:ext cx="146065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দৈর্ঘ্যের একক</a:t>
            </a:r>
            <a:endParaRPr lang="en-US" sz="2400" dirty="0">
              <a:latin typeface="NikoshBAN" pitchFamily="2" charset="0"/>
              <a:cs typeface="NikoshBAN" pitchFamily="2" charset="0"/>
            </a:endParaRPr>
          </a:p>
        </p:txBody>
      </p:sp>
      <p:sp>
        <p:nvSpPr>
          <p:cNvPr id="29" name="TextBox 28"/>
          <p:cNvSpPr txBox="1"/>
          <p:nvPr/>
        </p:nvSpPr>
        <p:spPr>
          <a:xfrm>
            <a:off x="1219200" y="4016514"/>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19" name="TextBox 18"/>
          <p:cNvSpPr txBox="1"/>
          <p:nvPr/>
        </p:nvSpPr>
        <p:spPr>
          <a:xfrm>
            <a:off x="2743200" y="2895600"/>
            <a:ext cx="131799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ভরের একক</a:t>
            </a:r>
            <a:endParaRPr lang="en-US" sz="2400" dirty="0">
              <a:latin typeface="NikoshBAN" pitchFamily="2" charset="0"/>
              <a:cs typeface="NikoshBAN" pitchFamily="2" charset="0"/>
            </a:endParaRPr>
          </a:p>
        </p:txBody>
      </p:sp>
      <p:sp>
        <p:nvSpPr>
          <p:cNvPr id="20" name="TextBox 19"/>
          <p:cNvSpPr txBox="1"/>
          <p:nvPr/>
        </p:nvSpPr>
        <p:spPr>
          <a:xfrm>
            <a:off x="4648200" y="4209396"/>
            <a:ext cx="14686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সময়ের একক</a:t>
            </a:r>
            <a:endParaRPr lang="en-US" sz="2400" dirty="0">
              <a:latin typeface="NikoshBAN" pitchFamily="2" charset="0"/>
              <a:cs typeface="NikoshBAN" pitchFamily="2" charset="0"/>
            </a:endParaRPr>
          </a:p>
        </p:txBody>
      </p:sp>
      <p:sp>
        <p:nvSpPr>
          <p:cNvPr id="30" name="TextBox 29"/>
          <p:cNvSpPr txBox="1"/>
          <p:nvPr/>
        </p:nvSpPr>
        <p:spPr>
          <a:xfrm>
            <a:off x="5334000" y="1828800"/>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21" name="TextBox 20"/>
          <p:cNvSpPr txBox="1"/>
          <p:nvPr/>
        </p:nvSpPr>
        <p:spPr>
          <a:xfrm>
            <a:off x="4495800" y="1905000"/>
            <a:ext cx="175721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তাপমাত্রার একক</a:t>
            </a:r>
            <a:endParaRPr lang="en-US" sz="2400" dirty="0">
              <a:latin typeface="NikoshBAN" pitchFamily="2" charset="0"/>
              <a:cs typeface="NikoshBAN" pitchFamily="2" charset="0"/>
            </a:endParaRPr>
          </a:p>
        </p:txBody>
      </p:sp>
      <p:sp>
        <p:nvSpPr>
          <p:cNvPr id="31" name="TextBox 30"/>
          <p:cNvSpPr txBox="1"/>
          <p:nvPr/>
        </p:nvSpPr>
        <p:spPr>
          <a:xfrm>
            <a:off x="3200400" y="990600"/>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24" name="TextBox 23"/>
          <p:cNvSpPr txBox="1"/>
          <p:nvPr/>
        </p:nvSpPr>
        <p:spPr>
          <a:xfrm>
            <a:off x="2667000" y="914400"/>
            <a:ext cx="1527982"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বিদ্যুৎ প্রবাহের</a:t>
            </a:r>
          </a:p>
          <a:p>
            <a:r>
              <a:rPr lang="bn-BD" sz="2400" dirty="0" smtClean="0">
                <a:latin typeface="NikoshBAN" pitchFamily="2" charset="0"/>
                <a:cs typeface="NikoshBAN" pitchFamily="2" charset="0"/>
              </a:rPr>
              <a:t>   একক</a:t>
            </a:r>
            <a:endParaRPr lang="en-US" sz="2400" dirty="0">
              <a:latin typeface="NikoshBAN" pitchFamily="2" charset="0"/>
              <a:cs typeface="NikoshBAN" pitchFamily="2" charset="0"/>
            </a:endParaRPr>
          </a:p>
        </p:txBody>
      </p:sp>
      <p:sp>
        <p:nvSpPr>
          <p:cNvPr id="22" name="TextBox 21"/>
          <p:cNvSpPr txBox="1"/>
          <p:nvPr/>
        </p:nvSpPr>
        <p:spPr>
          <a:xfrm>
            <a:off x="457200" y="3962400"/>
            <a:ext cx="1858201"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আলোক উজ্জ্বল্যের</a:t>
            </a:r>
          </a:p>
          <a:p>
            <a:r>
              <a:rPr lang="bn-BD" sz="2400" dirty="0" smtClean="0">
                <a:latin typeface="NikoshBAN" pitchFamily="2" charset="0"/>
                <a:cs typeface="NikoshBAN" pitchFamily="2" charset="0"/>
              </a:rPr>
              <a:t>     একক</a:t>
            </a:r>
            <a:endParaRPr lang="en-US" sz="2400" dirty="0">
              <a:latin typeface="NikoshBAN" pitchFamily="2" charset="0"/>
              <a:cs typeface="NikoshBAN" pitchFamily="2" charset="0"/>
            </a:endParaRPr>
          </a:p>
        </p:txBody>
      </p:sp>
      <p:sp>
        <p:nvSpPr>
          <p:cNvPr id="23" name="TextBox 22"/>
          <p:cNvSpPr txBox="1"/>
          <p:nvPr/>
        </p:nvSpPr>
        <p:spPr>
          <a:xfrm>
            <a:off x="2362200" y="4953000"/>
            <a:ext cx="2026517"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পদার্থের পরিমাণের </a:t>
            </a:r>
          </a:p>
          <a:p>
            <a:r>
              <a:rPr lang="bn-BD" sz="2400" dirty="0" smtClean="0">
                <a:latin typeface="NikoshBAN" pitchFamily="2" charset="0"/>
                <a:cs typeface="NikoshBAN" pitchFamily="2" charset="0"/>
              </a:rPr>
              <a:t>     একক</a:t>
            </a:r>
            <a:endParaRPr lang="en-US" sz="2400" dirty="0">
              <a:latin typeface="NikoshBAN" pitchFamily="2" charset="0"/>
              <a:cs typeface="NikoshBAN" pitchFamily="2" charset="0"/>
            </a:endParaRPr>
          </a:p>
        </p:txBody>
      </p:sp>
      <p:sp>
        <p:nvSpPr>
          <p:cNvPr id="32" name="TextBox 31"/>
          <p:cNvSpPr txBox="1"/>
          <p:nvPr/>
        </p:nvSpPr>
        <p:spPr>
          <a:xfrm>
            <a:off x="762000" y="314980"/>
            <a:ext cx="6625532"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2800" dirty="0" smtClean="0">
                <a:latin typeface="NikoshBAN" pitchFamily="2" charset="0"/>
                <a:cs typeface="NikoshBAN" pitchFamily="2" charset="0"/>
              </a:rPr>
              <a:t>এই এককগুলো কী অন্য কোনো এককের উপর নির্ভর করে ?</a:t>
            </a:r>
            <a:endParaRPr lang="en-US" sz="2800" dirty="0">
              <a:latin typeface="NikoshBAN" pitchFamily="2" charset="0"/>
              <a:cs typeface="NikoshBAN" pitchFamily="2" charset="0"/>
            </a:endParaRPr>
          </a:p>
        </p:txBody>
      </p:sp>
      <p:sp>
        <p:nvSpPr>
          <p:cNvPr id="33" name="TextBox 32"/>
          <p:cNvSpPr txBox="1"/>
          <p:nvPr/>
        </p:nvSpPr>
        <p:spPr>
          <a:xfrm>
            <a:off x="6248400" y="1143000"/>
            <a:ext cx="2593980"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bn-BD" sz="2800" dirty="0" smtClean="0">
                <a:latin typeface="NikoshBAN" pitchFamily="2" charset="0"/>
                <a:cs typeface="NikoshBAN" pitchFamily="2" charset="0"/>
              </a:rPr>
              <a:t>এককগুলো স্বয়ংসম্পূর্ণ</a:t>
            </a:r>
            <a:endParaRPr lang="en-US" sz="2800" dirty="0">
              <a:latin typeface="NikoshBAN" pitchFamily="2" charset="0"/>
              <a:cs typeface="NikoshBAN" pitchFamily="2" charset="0"/>
            </a:endParaRPr>
          </a:p>
        </p:txBody>
      </p:sp>
      <p:sp>
        <p:nvSpPr>
          <p:cNvPr id="34" name="TextBox 33"/>
          <p:cNvSpPr txBox="1"/>
          <p:nvPr/>
        </p:nvSpPr>
        <p:spPr>
          <a:xfrm>
            <a:off x="6248400" y="3276600"/>
            <a:ext cx="2544286"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bn-BD" sz="2800" spc="-150" dirty="0" smtClean="0">
                <a:latin typeface="NikoshBAN" pitchFamily="2" charset="0"/>
                <a:cs typeface="NikoshBAN" pitchFamily="2" charset="0"/>
              </a:rPr>
              <a:t>এককগুলো কী ধরনের ?</a:t>
            </a:r>
            <a:endParaRPr lang="en-US" sz="2800" spc="-150" dirty="0">
              <a:latin typeface="NikoshBAN" pitchFamily="2" charset="0"/>
              <a:cs typeface="NikoshBAN" pitchFamily="2" charset="0"/>
            </a:endParaRPr>
          </a:p>
        </p:txBody>
      </p:sp>
      <p:sp>
        <p:nvSpPr>
          <p:cNvPr id="35" name="TextBox 34"/>
          <p:cNvSpPr txBox="1"/>
          <p:nvPr/>
        </p:nvSpPr>
        <p:spPr>
          <a:xfrm>
            <a:off x="6705600" y="4114800"/>
            <a:ext cx="1718740" cy="523220"/>
          </a:xfrm>
          <a:prstGeom prst="rect">
            <a:avLst/>
          </a:prstGeom>
          <a:solidFill>
            <a:schemeClr val="bg1">
              <a:lumMod val="75000"/>
            </a:schemeClr>
          </a:solidFill>
        </p:spPr>
        <p:txBody>
          <a:bodyPr wrap="none" rtlCol="0">
            <a:spAutoFit/>
          </a:bodyPr>
          <a:lstStyle/>
          <a:p>
            <a:r>
              <a:rPr lang="bn-BD" sz="2800" dirty="0" smtClean="0">
                <a:solidFill>
                  <a:srgbClr val="FF0000"/>
                </a:solidFill>
                <a:latin typeface="NikoshBAN" pitchFamily="2" charset="0"/>
                <a:cs typeface="NikoshBAN" pitchFamily="2" charset="0"/>
              </a:rPr>
              <a:t>মৌলিক একক</a:t>
            </a:r>
            <a:endParaRPr lang="en-US" sz="28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2" presetClass="entr" presetSubtype="9" fill="hold" nodeType="withEffect">
                                  <p:stCondLst>
                                    <p:cond delay="0"/>
                                  </p:stCondLst>
                                  <p:childTnLst>
                                    <p:set>
                                      <p:cBhvr>
                                        <p:cTn id="8" dur="1" fill="hold">
                                          <p:stCondLst>
                                            <p:cond delay="0"/>
                                          </p:stCondLst>
                                        </p:cTn>
                                        <p:tgtEl>
                                          <p:spTgt spid="36"/>
                                        </p:tgtEl>
                                        <p:attrNameLst>
                                          <p:attrName>style.visibility</p:attrName>
                                        </p:attrNameLst>
                                      </p:cBhvr>
                                      <p:to>
                                        <p:strVal val="visible"/>
                                      </p:to>
                                    </p:set>
                                    <p:anim calcmode="lin" valueType="num">
                                      <p:cBhvr additive="base">
                                        <p:cTn id="9" dur="500" fill="hold"/>
                                        <p:tgtEl>
                                          <p:spTgt spid="36"/>
                                        </p:tgtEl>
                                        <p:attrNameLst>
                                          <p:attrName>ppt_x</p:attrName>
                                        </p:attrNameLst>
                                      </p:cBhvr>
                                      <p:tavLst>
                                        <p:tav tm="0">
                                          <p:val>
                                            <p:strVal val="0-#ppt_w/2"/>
                                          </p:val>
                                        </p:tav>
                                        <p:tav tm="100000">
                                          <p:val>
                                            <p:strVal val="#ppt_x"/>
                                          </p:val>
                                        </p:tav>
                                      </p:tavLst>
                                    </p:anim>
                                    <p:anim calcmode="lin" valueType="num">
                                      <p:cBhvr additive="base">
                                        <p:cTn id="10" dur="500" fill="hold"/>
                                        <p:tgtEl>
                                          <p:spTgt spid="36"/>
                                        </p:tgtEl>
                                        <p:attrNameLst>
                                          <p:attrName>ppt_y</p:attrName>
                                        </p:attrNameLst>
                                      </p:cBhvr>
                                      <p:tavLst>
                                        <p:tav tm="0">
                                          <p:val>
                                            <p:strVal val="0-#ppt_h/2"/>
                                          </p:val>
                                        </p:tav>
                                        <p:tav tm="100000">
                                          <p:val>
                                            <p:strVal val="#ppt_y"/>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500"/>
                            </p:stCondLst>
                            <p:childTnLst>
                              <p:par>
                                <p:cTn id="15" presetID="35" presetClass="emph" presetSubtype="0" repeatCount="2000" fill="hold" grpId="1" nodeType="afterEffect">
                                  <p:stCondLst>
                                    <p:cond delay="0"/>
                                  </p:stCondLst>
                                  <p:childTnLst>
                                    <p:anim calcmode="discrete" valueType="str">
                                      <p:cBhvr>
                                        <p:cTn id="16"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500"/>
                            </p:stCondLst>
                            <p:childTnLst>
                              <p:par>
                                <p:cTn id="35" presetID="35" presetClass="emph" presetSubtype="0" repeatCount="2000" fill="hold" grpId="1" nodeType="afterEffect">
                                  <p:stCondLst>
                                    <p:cond delay="0"/>
                                  </p:stCondLst>
                                  <p:childTnLst>
                                    <p:anim calcmode="discrete" valueType="str">
                                      <p:cBhvr>
                                        <p:cTn id="36"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par>
                          <p:cTn id="53" fill="hold">
                            <p:stCondLst>
                              <p:cond delay="500"/>
                            </p:stCondLst>
                            <p:childTnLst>
                              <p:par>
                                <p:cTn id="54" presetID="35" presetClass="emph" presetSubtype="0" repeatCount="2000" fill="hold" grpId="1" nodeType="afterEffect">
                                  <p:stCondLst>
                                    <p:cond delay="0"/>
                                  </p:stCondLst>
                                  <p:childTnLst>
                                    <p:anim calcmode="discrete" valueType="str">
                                      <p:cBhvr>
                                        <p:cTn id="55"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1+#ppt_w/2"/>
                                          </p:val>
                                        </p:tav>
                                        <p:tav tm="100000">
                                          <p:val>
                                            <p:strVal val="#ppt_x"/>
                                          </p:val>
                                        </p:tav>
                                      </p:tavLst>
                                    </p:anim>
                                    <p:anim calcmode="lin" valueType="num">
                                      <p:cBhvr additive="base">
                                        <p:cTn id="68" dur="500" fill="hold"/>
                                        <p:tgtEl>
                                          <p:spTgt spid="15"/>
                                        </p:tgtEl>
                                        <p:attrNameLst>
                                          <p:attrName>ppt_y</p:attrName>
                                        </p:attrNameLst>
                                      </p:cBhvr>
                                      <p:tavLst>
                                        <p:tav tm="0">
                                          <p:val>
                                            <p:strVal val="0-#ppt_h/2"/>
                                          </p:val>
                                        </p:tav>
                                        <p:tav tm="100000">
                                          <p:val>
                                            <p:strVal val="#ppt_y"/>
                                          </p:val>
                                        </p:tav>
                                      </p:tavLst>
                                    </p:anim>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par>
                          <p:cTn id="72" fill="hold">
                            <p:stCondLst>
                              <p:cond delay="500"/>
                            </p:stCondLst>
                            <p:childTnLst>
                              <p:par>
                                <p:cTn id="73" presetID="35" presetClass="emph" presetSubtype="0" repeatCount="2000" fill="hold" grpId="1" nodeType="afterEffect">
                                  <p:stCondLst>
                                    <p:cond delay="0"/>
                                  </p:stCondLst>
                                  <p:childTnLst>
                                    <p:anim calcmode="discrete" valueType="str">
                                      <p:cBhvr>
                                        <p:cTn id="74"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500" fill="hold"/>
                                        <p:tgtEl>
                                          <p:spTgt spid="10"/>
                                        </p:tgtEl>
                                        <p:attrNameLst>
                                          <p:attrName>ppt_x</p:attrName>
                                        </p:attrNameLst>
                                      </p:cBhvr>
                                      <p:tavLst>
                                        <p:tav tm="0">
                                          <p:val>
                                            <p:strVal val="#ppt_x"/>
                                          </p:val>
                                        </p:tav>
                                        <p:tav tm="100000">
                                          <p:val>
                                            <p:strVal val="#ppt_x"/>
                                          </p:val>
                                        </p:tav>
                                      </p:tavLst>
                                    </p:anim>
                                    <p:anim calcmode="lin" valueType="num">
                                      <p:cBhvr additive="base">
                                        <p:cTn id="87" dur="500" fill="hold"/>
                                        <p:tgtEl>
                                          <p:spTgt spid="10"/>
                                        </p:tgtEl>
                                        <p:attrNameLst>
                                          <p:attrName>ppt_y</p:attrName>
                                        </p:attrNameLst>
                                      </p:cBhvr>
                                      <p:tavLst>
                                        <p:tav tm="0">
                                          <p:val>
                                            <p:strVal val="0-#ppt_h/2"/>
                                          </p:val>
                                        </p:tav>
                                        <p:tav tm="100000">
                                          <p:val>
                                            <p:strVal val="#ppt_y"/>
                                          </p:val>
                                        </p:tav>
                                      </p:tavLst>
                                    </p:anim>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par>
                          <p:cTn id="91" fill="hold">
                            <p:stCondLst>
                              <p:cond delay="500"/>
                            </p:stCondLst>
                            <p:childTnLst>
                              <p:par>
                                <p:cTn id="92" presetID="35" presetClass="emph" presetSubtype="0" repeatCount="2000" fill="hold" grpId="1" nodeType="afterEffect">
                                  <p:stCondLst>
                                    <p:cond delay="0"/>
                                  </p:stCondLst>
                                  <p:childTnLst>
                                    <p:anim calcmode="discrete" valueType="str">
                                      <p:cBhvr>
                                        <p:cTn id="93" dur="10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12" fill="hold"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additive="base">
                                        <p:cTn id="105" dur="500" fill="hold"/>
                                        <p:tgtEl>
                                          <p:spTgt spid="13"/>
                                        </p:tgtEl>
                                        <p:attrNameLst>
                                          <p:attrName>ppt_x</p:attrName>
                                        </p:attrNameLst>
                                      </p:cBhvr>
                                      <p:tavLst>
                                        <p:tav tm="0">
                                          <p:val>
                                            <p:strVal val="0-#ppt_w/2"/>
                                          </p:val>
                                        </p:tav>
                                        <p:tav tm="100000">
                                          <p:val>
                                            <p:strVal val="#ppt_x"/>
                                          </p:val>
                                        </p:tav>
                                      </p:tavLst>
                                    </p:anim>
                                    <p:anim calcmode="lin" valueType="num">
                                      <p:cBhvr additive="base">
                                        <p:cTn id="106" dur="500" fill="hold"/>
                                        <p:tgtEl>
                                          <p:spTgt spid="13"/>
                                        </p:tgtEl>
                                        <p:attrNameLst>
                                          <p:attrName>ppt_y</p:attrName>
                                        </p:attrNameLst>
                                      </p:cBhvr>
                                      <p:tavLst>
                                        <p:tav tm="0">
                                          <p:val>
                                            <p:strVal val="1+#ppt_h/2"/>
                                          </p:val>
                                        </p:tav>
                                        <p:tav tm="100000">
                                          <p:val>
                                            <p:strVal val="#ppt_y"/>
                                          </p:val>
                                        </p:tav>
                                      </p:tavLst>
                                    </p:anim>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childTnLst>
                                </p:cTn>
                              </p:par>
                            </p:childTnLst>
                          </p:cTn>
                        </p:par>
                        <p:par>
                          <p:cTn id="110" fill="hold">
                            <p:stCondLst>
                              <p:cond delay="500"/>
                            </p:stCondLst>
                            <p:childTnLst>
                              <p:par>
                                <p:cTn id="111" presetID="35" presetClass="emph" presetSubtype="0" repeatCount="2000" fill="hold" grpId="1" nodeType="afterEffect">
                                  <p:stCondLst>
                                    <p:cond delay="0"/>
                                  </p:stCondLst>
                                  <p:childTnLst>
                                    <p:anim calcmode="discrete" valueType="str">
                                      <p:cBhvr>
                                        <p:cTn id="112"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par>
                    <p:cTn id="113" fill="hold">
                      <p:stCondLst>
                        <p:cond delay="indefinite"/>
                      </p:stCondLst>
                      <p:childTnLst>
                        <p:par>
                          <p:cTn id="114" fill="hold">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16"/>
                                        </p:tgtEl>
                                        <p:attrNameLst>
                                          <p:attrName>style.visibility</p:attrName>
                                        </p:attrNameLst>
                                      </p:cBhvr>
                                      <p:to>
                                        <p:strVal val="visible"/>
                                      </p:to>
                                    </p:set>
                                    <p:anim calcmode="lin" valueType="num">
                                      <p:cBhvr additive="base">
                                        <p:cTn id="124" dur="500" fill="hold"/>
                                        <p:tgtEl>
                                          <p:spTgt spid="16"/>
                                        </p:tgtEl>
                                        <p:attrNameLst>
                                          <p:attrName>ppt_x</p:attrName>
                                        </p:attrNameLst>
                                      </p:cBhvr>
                                      <p:tavLst>
                                        <p:tav tm="0">
                                          <p:val>
                                            <p:strVal val="#ppt_x"/>
                                          </p:val>
                                        </p:tav>
                                        <p:tav tm="100000">
                                          <p:val>
                                            <p:strVal val="#ppt_x"/>
                                          </p:val>
                                        </p:tav>
                                      </p:tavLst>
                                    </p:anim>
                                    <p:anim calcmode="lin" valueType="num">
                                      <p:cBhvr additive="base">
                                        <p:cTn id="125" dur="500" fill="hold"/>
                                        <p:tgtEl>
                                          <p:spTgt spid="16"/>
                                        </p:tgtEl>
                                        <p:attrNameLst>
                                          <p:attrName>ppt_y</p:attrName>
                                        </p:attrNameLst>
                                      </p:cBhvr>
                                      <p:tavLst>
                                        <p:tav tm="0">
                                          <p:val>
                                            <p:strVal val="1+#ppt_h/2"/>
                                          </p:val>
                                        </p:tav>
                                        <p:tav tm="100000">
                                          <p:val>
                                            <p:strVal val="#ppt_y"/>
                                          </p:val>
                                        </p:tav>
                                      </p:tavLst>
                                    </p:anim>
                                  </p:childTnLst>
                                </p:cTn>
                              </p:par>
                            </p:childTnLst>
                          </p:cTn>
                        </p:par>
                        <p:par>
                          <p:cTn id="126" fill="hold">
                            <p:stCondLst>
                              <p:cond delay="500"/>
                            </p:stCondLst>
                            <p:childTnLst>
                              <p:par>
                                <p:cTn id="127" presetID="1" presetClass="entr" presetSubtype="0" fill="hold" grpId="0" nodeType="after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childTnLst>
                          </p:cTn>
                        </p:par>
                        <p:par>
                          <p:cTn id="129" fill="hold">
                            <p:stCondLst>
                              <p:cond delay="500"/>
                            </p:stCondLst>
                            <p:childTnLst>
                              <p:par>
                                <p:cTn id="130" presetID="35" presetClass="emph" presetSubtype="0" repeatCount="2000" fill="hold" grpId="1" nodeType="afterEffect">
                                  <p:stCondLst>
                                    <p:cond delay="0"/>
                                  </p:stCondLst>
                                  <p:childTnLst>
                                    <p:anim calcmode="discrete" valueType="str">
                                      <p:cBhvr>
                                        <p:cTn id="131" dur="10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0"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 calcmode="lin" valueType="num">
                                      <p:cBhvr>
                                        <p:cTn id="136" dur="500" fill="hold"/>
                                        <p:tgtEl>
                                          <p:spTgt spid="23"/>
                                        </p:tgtEl>
                                        <p:attrNameLst>
                                          <p:attrName>ppt_w</p:attrName>
                                        </p:attrNameLst>
                                      </p:cBhvr>
                                      <p:tavLst>
                                        <p:tav tm="0">
                                          <p:val>
                                            <p:fltVal val="0"/>
                                          </p:val>
                                        </p:tav>
                                        <p:tav tm="100000">
                                          <p:val>
                                            <p:strVal val="#ppt_w"/>
                                          </p:val>
                                        </p:tav>
                                      </p:tavLst>
                                    </p:anim>
                                    <p:anim calcmode="lin" valueType="num">
                                      <p:cBhvr>
                                        <p:cTn id="137" dur="500" fill="hold"/>
                                        <p:tgtEl>
                                          <p:spTgt spid="23"/>
                                        </p:tgtEl>
                                        <p:attrNameLst>
                                          <p:attrName>ppt_h</p:attrName>
                                        </p:attrNameLst>
                                      </p:cBhvr>
                                      <p:tavLst>
                                        <p:tav tm="0">
                                          <p:val>
                                            <p:fltVal val="0"/>
                                          </p:val>
                                        </p:tav>
                                        <p:tav tm="100000">
                                          <p:val>
                                            <p:strVal val="#ppt_h"/>
                                          </p:val>
                                        </p:tav>
                                      </p:tavLst>
                                    </p:anim>
                                    <p:animEffect transition="in" filter="fade">
                                      <p:cBhvr>
                                        <p:cTn id="138" dur="500"/>
                                        <p:tgtEl>
                                          <p:spTgt spid="2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wipe(left)">
                                      <p:cBhvr>
                                        <p:cTn id="143" dur="500"/>
                                        <p:tgtEl>
                                          <p:spTgt spid="32"/>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wipe(down)">
                                      <p:cBhvr>
                                        <p:cTn id="148" dur="500"/>
                                        <p:tgtEl>
                                          <p:spTgt spid="33"/>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wipe(left)">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35"/>
                                        </p:tgtEl>
                                        <p:attrNameLst>
                                          <p:attrName>style.visibility</p:attrName>
                                        </p:attrNameLst>
                                      </p:cBhvr>
                                      <p:to>
                                        <p:strVal val="visible"/>
                                      </p:to>
                                    </p:set>
                                    <p:animEffect transition="in" filter="wipe(left)">
                                      <p:cBhvr>
                                        <p:cTn id="1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P spid="25" grpId="1"/>
      <p:bldP spid="26" grpId="0"/>
      <p:bldP spid="26" grpId="1"/>
      <p:bldP spid="27" grpId="0"/>
      <p:bldP spid="27" grpId="1"/>
      <p:bldP spid="28" grpId="0"/>
      <p:bldP spid="28" grpId="1"/>
      <p:bldP spid="17" grpId="0" animBg="1"/>
      <p:bldP spid="29" grpId="0"/>
      <p:bldP spid="29" grpId="1"/>
      <p:bldP spid="19" grpId="0" animBg="1"/>
      <p:bldP spid="20" grpId="0" animBg="1"/>
      <p:bldP spid="30" grpId="0"/>
      <p:bldP spid="30" grpId="1"/>
      <p:bldP spid="21" grpId="0" animBg="1"/>
      <p:bldP spid="31" grpId="0"/>
      <p:bldP spid="31" grpId="1"/>
      <p:bldP spid="24" grpId="0" animBg="1"/>
      <p:bldP spid="22" grpId="0" animBg="1"/>
      <p:bldP spid="23" grpId="0" animBg="1"/>
      <p:bldP spid="32" grpId="0" animBg="1"/>
      <p:bldP spid="33" grpId="0" animBg="1"/>
      <p:bldP spid="34"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2099</TotalTime>
  <Words>1296</Words>
  <Application>Microsoft Office PowerPoint</Application>
  <PresentationFormat>On-screen Show (4:3)</PresentationFormat>
  <Paragraphs>197</Paragraphs>
  <Slides>22</Slides>
  <Notes>18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527</cp:revision>
  <dcterms:created xsi:type="dcterms:W3CDTF">2014-09-15T13:20:29Z</dcterms:created>
  <dcterms:modified xsi:type="dcterms:W3CDTF">2016-08-10T04:36:05Z</dcterms:modified>
</cp:coreProperties>
</file>