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5"/>
  </p:notesMasterIdLst>
  <p:sldIdLst>
    <p:sldId id="260" r:id="rId2"/>
    <p:sldId id="261" r:id="rId3"/>
    <p:sldId id="263" r:id="rId4"/>
    <p:sldId id="264" r:id="rId5"/>
    <p:sldId id="265" r:id="rId6"/>
    <p:sldId id="256" r:id="rId7"/>
    <p:sldId id="262" r:id="rId8"/>
    <p:sldId id="267" r:id="rId9"/>
    <p:sldId id="268" r:id="rId10"/>
    <p:sldId id="269" r:id="rId11"/>
    <p:sldId id="270" r:id="rId12"/>
    <p:sldId id="271" r:id="rId13"/>
    <p:sldId id="272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85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6C57DB3-E42E-4E05-8DC7-20BFC6A2651F}" type="datetimeFigureOut">
              <a:rPr lang="en-US" smtClean="0"/>
              <a:t>11/8/2019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5693729-ABA5-405A-8979-BDB7C85590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72223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D0CBD7-3C4A-44B6-80DA-01F41944BDAD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231256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8FFB6C-5DF5-4F13-8746-A3B4A29609AA}" type="slidenum">
              <a:rPr lang="en-US" smtClean="0">
                <a:solidFill>
                  <a:prstClr val="black"/>
                </a:solidFill>
              </a:rPr>
              <a:pPr/>
              <a:t>2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01035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11/8/2019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1D8BD707-D9CF-40AE-B4C6-C98DA3205C09}" type="datetimeFigureOut">
              <a:rPr lang="en-US" smtClean="0"/>
              <a:pPr/>
              <a:t>11/8/2019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11/8/2019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11/8/2019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1D8BD707-D9CF-40AE-B4C6-C98DA3205C09}" type="datetimeFigureOut">
              <a:rPr lang="en-US" smtClean="0"/>
              <a:pPr/>
              <a:t>11/8/2019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11/8/2019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1D8BD707-D9CF-40AE-B4C6-C98DA3205C09}" type="datetimeFigureOut">
              <a:rPr lang="en-US" smtClean="0"/>
              <a:pPr/>
              <a:t>11/8/2019</a:t>
            </a:fld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1D8BD707-D9CF-40AE-B4C6-C98DA3205C09}" type="datetimeFigureOut">
              <a:rPr lang="en-US" smtClean="0"/>
              <a:pPr/>
              <a:t>11/8/2019</a:t>
            </a:fld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11/8/2019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gif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0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012" y="1600200"/>
            <a:ext cx="8909588" cy="4800600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82012" y="143470"/>
            <a:ext cx="8909588" cy="1323439"/>
          </a:xfrm>
          <a:prstGeom prst="rect">
            <a:avLst/>
          </a:prstGeom>
          <a:solidFill>
            <a:srgbClr val="92D050"/>
          </a:solidFill>
          <a:ln w="57150">
            <a:noFill/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bn-IN" sz="8000" b="1" dirty="0" smtClean="0">
                <a:ln/>
                <a:latin typeface="NikoshBAN" pitchFamily="2" charset="0"/>
                <a:cs typeface="NikoshBAN" pitchFamily="2" charset="0"/>
              </a:rPr>
              <a:t>স্বাগতম </a:t>
            </a:r>
            <a:endParaRPr lang="en-US" sz="5400" b="1" dirty="0">
              <a:ln/>
            </a:endParaRPr>
          </a:p>
        </p:txBody>
      </p:sp>
    </p:spTree>
    <p:extLst>
      <p:ext uri="{BB962C8B-B14F-4D97-AF65-F5344CB8AC3E}">
        <p14:creationId xmlns:p14="http://schemas.microsoft.com/office/powerpoint/2010/main" val="35576066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lowchart: Multidocument 1"/>
          <p:cNvSpPr/>
          <p:nvPr/>
        </p:nvSpPr>
        <p:spPr>
          <a:xfrm>
            <a:off x="2674625" y="696780"/>
            <a:ext cx="4250120" cy="1442005"/>
          </a:xfrm>
          <a:prstGeom prst="flowChartMultidocumen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4000" b="1" dirty="0" smtClean="0">
                <a:solidFill>
                  <a:srgbClr val="FFC000"/>
                </a:solidFill>
              </a:rPr>
              <a:t>দলীয় কাজ </a:t>
            </a:r>
            <a:endParaRPr lang="en-US" sz="4000" b="1" dirty="0">
              <a:solidFill>
                <a:srgbClr val="FFC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400800" y="2514600"/>
            <a:ext cx="22860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400" dirty="0">
                <a:latin typeface="NikoshBAN" pitchFamily="2" charset="0"/>
                <a:cs typeface="NikoshBAN" pitchFamily="2" charset="0"/>
              </a:rPr>
              <a:t>সময়ঃ ৭ মিনিট  </a:t>
            </a:r>
            <a:endParaRPr lang="en-US" sz="2400" dirty="0">
              <a:latin typeface="NikoshBAN" pitchFamily="2" charset="0"/>
              <a:cs typeface="NikoshBAN" pitchFamily="2" charset="0"/>
            </a:endParaRPr>
          </a:p>
          <a:p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62000" y="2883932"/>
            <a:ext cx="70866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4000" dirty="0" smtClean="0">
                <a:latin typeface="NikoshBAN" pitchFamily="2" charset="0"/>
                <a:cs typeface="NikoshBAN" pitchFamily="2" charset="0"/>
              </a:rPr>
              <a:t>ঊপপাদ্য -৩ </a:t>
            </a:r>
          </a:p>
          <a:p>
            <a:r>
              <a:rPr lang="bn-IN" sz="4000" dirty="0" smtClean="0">
                <a:latin typeface="NikoshBAN" pitchFamily="2" charset="0"/>
                <a:cs typeface="NikoshBAN" pitchFamily="2" charset="0"/>
              </a:rPr>
              <a:t>সামান্তরিকের কর্ণদ্বয় পরস্পরকে সমদ্বিখন্ডিত করে । 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506149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  <p:bldP spid="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/>
        </p:nvGrpSpPr>
        <p:grpSpPr>
          <a:xfrm>
            <a:off x="76200" y="241995"/>
            <a:ext cx="8839200" cy="1715869"/>
            <a:chOff x="76200" y="241995"/>
            <a:chExt cx="8839200" cy="1715869"/>
          </a:xfrm>
        </p:grpSpPr>
        <p:sp>
          <p:nvSpPr>
            <p:cNvPr id="3" name="Round Diagonal Corner Rectangle 2"/>
            <p:cNvSpPr/>
            <p:nvPr/>
          </p:nvSpPr>
          <p:spPr>
            <a:xfrm>
              <a:off x="76200" y="241995"/>
              <a:ext cx="8839200" cy="1524000"/>
            </a:xfrm>
            <a:prstGeom prst="round2Diag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" name="Rectangle 1"/>
            <p:cNvSpPr/>
            <p:nvPr/>
          </p:nvSpPr>
          <p:spPr>
            <a:xfrm>
              <a:off x="3165673" y="381000"/>
              <a:ext cx="2010487" cy="1015663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bn-BD" sz="6000" b="1" dirty="0">
                  <a:solidFill>
                    <a:srgbClr val="002060"/>
                  </a:solidFill>
                  <a:latin typeface="NikoshBAN" pitchFamily="2" charset="0"/>
                  <a:cs typeface="NikoshBAN" pitchFamily="2" charset="0"/>
                </a:rPr>
                <a:t>মূল্যায়ন</a:t>
              </a:r>
              <a:endParaRPr lang="en-US" sz="6000" b="1" dirty="0">
                <a:solidFill>
                  <a:srgbClr val="002060"/>
                </a:solidFill>
                <a:latin typeface="NikoshBAN" pitchFamily="2" charset="0"/>
                <a:cs typeface="NikoshBAN" pitchFamily="2" charset="0"/>
              </a:endParaRPr>
            </a:p>
          </p:txBody>
        </p:sp>
        <p:sp>
          <p:nvSpPr>
            <p:cNvPr id="4" name="TextBox 3"/>
            <p:cNvSpPr txBox="1"/>
            <p:nvPr/>
          </p:nvSpPr>
          <p:spPr>
            <a:xfrm>
              <a:off x="6989618" y="1219200"/>
              <a:ext cx="1683327" cy="7386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bn-BD" sz="2400" dirty="0">
                  <a:latin typeface="NikoshBAN" pitchFamily="2" charset="0"/>
                  <a:cs typeface="NikoshBAN" pitchFamily="2" charset="0"/>
                </a:rPr>
                <a:t>সময়ঃ ৩ মিনিট  </a:t>
              </a:r>
              <a:endParaRPr lang="en-US" sz="2400" dirty="0">
                <a:latin typeface="NikoshBAN" pitchFamily="2" charset="0"/>
                <a:cs typeface="NikoshBAN" pitchFamily="2" charset="0"/>
              </a:endParaRPr>
            </a:p>
            <a:p>
              <a:endParaRPr lang="en-US" dirty="0">
                <a:latin typeface="NikoshBAN" pitchFamily="2" charset="0"/>
                <a:cs typeface="NikoshBAN" pitchFamily="2" charset="0"/>
              </a:endParaRPr>
            </a:p>
          </p:txBody>
        </p:sp>
      </p:grpSp>
      <mc:AlternateContent xmlns:mc="http://schemas.openxmlformats.org/markup-compatibility/2006">
        <mc:Choice xmlns:a14="http://schemas.microsoft.com/office/drawing/2010/main" Requires="a14">
          <p:sp>
            <p:nvSpPr>
              <p:cNvPr id="6" name="TextBox 5"/>
              <p:cNvSpPr txBox="1"/>
              <p:nvPr/>
            </p:nvSpPr>
            <p:spPr>
              <a:xfrm>
                <a:off x="152400" y="2438400"/>
                <a:ext cx="8520545" cy="212365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bn-IN" sz="4400" dirty="0" smtClean="0">
                    <a:latin typeface="NikoshBAN" pitchFamily="2" charset="0"/>
                    <a:cs typeface="NikoshBAN" pitchFamily="2" charset="0"/>
                  </a:rPr>
                  <a:t>১</a:t>
                </a:r>
                <a:r>
                  <a:rPr lang="en-US" sz="4400" dirty="0">
                    <a:latin typeface="NikoshBAN" pitchFamily="2" charset="0"/>
                    <a:cs typeface="NikoshBAN" pitchFamily="2" charset="0"/>
                  </a:rPr>
                  <a:t>.</a:t>
                </a:r>
                <a:r>
                  <a:rPr lang="bn-IN" sz="4400" dirty="0">
                    <a:latin typeface="NikoshBAN" pitchFamily="2" charset="0"/>
                    <a:cs typeface="NikoshBAN" pitchFamily="2" charset="0"/>
                  </a:rPr>
                  <a:t> </a:t>
                </a:r>
                <a:r>
                  <a:rPr lang="bn-IN" sz="4400" dirty="0" smtClean="0">
                    <a:latin typeface="NikoshBAN" pitchFamily="2" charset="0"/>
                    <a:cs typeface="NikoshBAN" pitchFamily="2" charset="0"/>
                  </a:rPr>
                  <a:t> </a:t>
                </a:r>
                <a:r>
                  <a:rPr lang="en-US" sz="4400" dirty="0">
                    <a:latin typeface="NikoshBAN" pitchFamily="2" charset="0"/>
                    <a:cs typeface="NikoshBAN" pitchFamily="2" charset="0"/>
                  </a:rPr>
                  <a:t>PQ || </a:t>
                </a:r>
                <a:r>
                  <a:rPr lang="en-US" sz="4400" dirty="0">
                    <a:latin typeface="NikoshBAN" pitchFamily="2" charset="0"/>
                    <a:cs typeface="NikoshBAN" pitchFamily="2" charset="0"/>
                  </a:rPr>
                  <a:t>SR</a:t>
                </a:r>
                <a:r>
                  <a:rPr lang="bn-IN" sz="4400" dirty="0">
                    <a:latin typeface="NikoshBAN" pitchFamily="2" charset="0"/>
                    <a:cs typeface="NikoshBAN" pitchFamily="2" charset="0"/>
                  </a:rPr>
                  <a:t> এবং </a:t>
                </a:r>
                <a:r>
                  <a:rPr lang="en-US" sz="4400" dirty="0">
                    <a:latin typeface="NikoshBAN" pitchFamily="2" charset="0"/>
                    <a:cs typeface="NikoshBAN" pitchFamily="2" charset="0"/>
                  </a:rPr>
                  <a:t>PR </a:t>
                </a:r>
                <a:r>
                  <a:rPr lang="bn-IN" sz="4400" dirty="0">
                    <a:latin typeface="NikoshBAN" pitchFamily="2" charset="0"/>
                    <a:cs typeface="NikoshBAN" pitchFamily="2" charset="0"/>
                  </a:rPr>
                  <a:t>ছেদক </a:t>
                </a:r>
                <a:r>
                  <a:rPr lang="bn-IN" sz="4400" dirty="0" smtClean="0">
                    <a:latin typeface="NikoshBAN" pitchFamily="2" charset="0"/>
                    <a:cs typeface="NikoshBAN" pitchFamily="2" charset="0"/>
                  </a:rPr>
                  <a:t>হলে ,</a:t>
                </a:r>
                <a:endParaRPr lang="bn-IN" sz="4400" dirty="0">
                  <a:latin typeface="NikoshBAN" pitchFamily="2" charset="0"/>
                  <a:cs typeface="NikoshBAN" pitchFamily="2" charset="0"/>
                </a:endParaRPr>
              </a:p>
              <a:p>
                <a:r>
                  <a:rPr lang="bn-IN" sz="4400" dirty="0">
                    <a:latin typeface="NikoshBAN" pitchFamily="2" charset="0"/>
                    <a:cs typeface="NikoshBAN" pitchFamily="2" charset="0"/>
                  </a:rPr>
                  <a:t> </a:t>
                </a:r>
                <a:r>
                  <a:rPr lang="bn-IN" sz="4400" dirty="0">
                    <a:latin typeface="NikoshBAN" pitchFamily="2" charset="0"/>
                    <a:cs typeface="NikoshBAN" pitchFamily="2" charset="0"/>
                  </a:rPr>
                  <a:t>               </a:t>
                </a:r>
                <a14:m>
                  <m:oMath xmlns:m="http://schemas.openxmlformats.org/officeDocument/2006/math">
                    <m:r>
                      <a:rPr lang="bn-IN" sz="4400" i="1">
                        <a:latin typeface="Cambria Math"/>
                        <a:ea typeface="Cambria Math"/>
                        <a:cs typeface="NikoshBAN" pitchFamily="2" charset="0"/>
                      </a:rPr>
                      <m:t>&lt;</m:t>
                    </m:r>
                    <m:r>
                      <a:rPr lang="en-US" sz="4400" i="1">
                        <a:latin typeface="Cambria Math"/>
                        <a:ea typeface="Cambria Math"/>
                        <a:cs typeface="NikoshBAN" pitchFamily="2" charset="0"/>
                      </a:rPr>
                      <m:t>𝑄𝑃𝑅</m:t>
                    </m:r>
                    <m:r>
                      <a:rPr lang="en-US" sz="4400" i="1">
                        <a:latin typeface="Cambria Math"/>
                        <a:ea typeface="Cambria Math"/>
                        <a:cs typeface="NikoshBAN" pitchFamily="2" charset="0"/>
                      </a:rPr>
                      <m:t>=  </m:t>
                    </m:r>
                  </m:oMath>
                </a14:m>
                <a:r>
                  <a:rPr lang="bn-IN" sz="4400" dirty="0" smtClean="0">
                    <a:latin typeface="NikoshBAN" pitchFamily="2" charset="0"/>
                    <a:ea typeface="Cambria Math"/>
                    <a:cs typeface="NikoshBAN" pitchFamily="2" charset="0"/>
                  </a:rPr>
                  <a:t>?</a:t>
                </a:r>
                <a:endParaRPr lang="en-US" sz="4400" dirty="0">
                  <a:latin typeface="NikoshBAN" pitchFamily="2" charset="0"/>
                  <a:ea typeface="Cambria Math"/>
                  <a:cs typeface="NikoshBAN" pitchFamily="2" charset="0"/>
                </a:endParaRPr>
              </a:p>
              <a:p>
                <a:endParaRPr lang="en-US" sz="4400" dirty="0">
                  <a:latin typeface="NikoshBAN" pitchFamily="2" charset="0"/>
                  <a:cs typeface="NikoshBAN" pitchFamily="2" charset="0"/>
                </a:endParaRPr>
              </a:p>
            </p:txBody>
          </p:sp>
        </mc:Choice>
        <mc:Fallback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2400" y="2438400"/>
                <a:ext cx="8520545" cy="2123658"/>
              </a:xfrm>
              <a:prstGeom prst="rect">
                <a:avLst/>
              </a:prstGeom>
              <a:blipFill rotWithShape="1">
                <a:blip r:embed="rId2"/>
                <a:stretch>
                  <a:fillRect l="-2861" t="-5747" b="-1293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4240801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p Arrow 2"/>
          <p:cNvSpPr/>
          <p:nvPr/>
        </p:nvSpPr>
        <p:spPr>
          <a:xfrm>
            <a:off x="1384410" y="228600"/>
            <a:ext cx="6147495" cy="1282895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4000" b="1" dirty="0" smtClean="0">
                <a:solidFill>
                  <a:schemeClr val="tx1"/>
                </a:solidFill>
              </a:rPr>
              <a:t>বাড়ীর কাজ </a:t>
            </a:r>
            <a:endParaRPr lang="en-US" sz="4000" b="1" dirty="0">
              <a:solidFill>
                <a:schemeClr val="tx1"/>
              </a:solidFill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2316306" y="1632178"/>
            <a:ext cx="4313094" cy="1833430"/>
            <a:chOff x="4594514" y="989507"/>
            <a:chExt cx="3988377" cy="2230003"/>
          </a:xfrm>
        </p:grpSpPr>
        <p:grpSp>
          <p:nvGrpSpPr>
            <p:cNvPr id="5" name="Group 4"/>
            <p:cNvGrpSpPr/>
            <p:nvPr/>
          </p:nvGrpSpPr>
          <p:grpSpPr>
            <a:xfrm>
              <a:off x="4888923" y="1219200"/>
              <a:ext cx="3200400" cy="1600200"/>
              <a:chOff x="4876800" y="1219200"/>
              <a:chExt cx="3200400" cy="1600200"/>
            </a:xfrm>
          </p:grpSpPr>
          <p:sp>
            <p:nvSpPr>
              <p:cNvPr id="11" name="Parallelogram 10"/>
              <p:cNvSpPr/>
              <p:nvPr/>
            </p:nvSpPr>
            <p:spPr>
              <a:xfrm>
                <a:off x="4876800" y="1219200"/>
                <a:ext cx="3200400" cy="1600200"/>
              </a:xfrm>
              <a:prstGeom prst="parallelogram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700"/>
              </a:p>
            </p:txBody>
          </p:sp>
          <p:cxnSp>
            <p:nvCxnSpPr>
              <p:cNvPr id="12" name="Straight Connector 11"/>
              <p:cNvCxnSpPr/>
              <p:nvPr/>
            </p:nvCxnSpPr>
            <p:spPr>
              <a:xfrm flipV="1">
                <a:off x="4876800" y="1219200"/>
                <a:ext cx="3200400" cy="1600200"/>
              </a:xfrm>
              <a:prstGeom prst="line">
                <a:avLst/>
              </a:prstGeom>
              <a:ln w="28575">
                <a:solidFill>
                  <a:schemeClr val="accent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" name="Straight Connector 12"/>
              <p:cNvCxnSpPr/>
              <p:nvPr/>
            </p:nvCxnSpPr>
            <p:spPr>
              <a:xfrm>
                <a:off x="5257800" y="1219200"/>
                <a:ext cx="2438400" cy="1600200"/>
              </a:xfrm>
              <a:prstGeom prst="line">
                <a:avLst/>
              </a:prstGeom>
              <a:ln w="28575">
                <a:solidFill>
                  <a:schemeClr val="accent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6" name="TextBox 5"/>
            <p:cNvSpPr txBox="1"/>
            <p:nvPr/>
          </p:nvSpPr>
          <p:spPr>
            <a:xfrm>
              <a:off x="4743450" y="989507"/>
              <a:ext cx="4191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 smtClean="0"/>
                <a:t>S</a:t>
              </a:r>
              <a:endParaRPr lang="en-US" sz="2000" dirty="0"/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4594514" y="2819400"/>
              <a:ext cx="4191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latin typeface="NikoshBAN" pitchFamily="2" charset="0"/>
                  <a:cs typeface="NikoshBAN" pitchFamily="2" charset="0"/>
                </a:rPr>
                <a:t>P</a:t>
              </a: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8163791" y="1034534"/>
              <a:ext cx="4191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 smtClean="0">
                  <a:latin typeface="NikoshBAN" pitchFamily="2" charset="0"/>
                  <a:cs typeface="NikoshBAN" pitchFamily="2" charset="0"/>
                </a:rPr>
                <a:t>R</a:t>
              </a:r>
              <a:endParaRPr lang="en-US" sz="2000" dirty="0">
                <a:latin typeface="NikoshBAN" pitchFamily="2" charset="0"/>
                <a:cs typeface="NikoshBAN" pitchFamily="2" charset="0"/>
              </a:endParaRPr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7670223" y="2787809"/>
              <a:ext cx="4191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latin typeface="NikoshBAN" pitchFamily="2" charset="0"/>
                  <a:cs typeface="NikoshBAN" pitchFamily="2" charset="0"/>
                </a:rPr>
                <a:t>Q</a:t>
              </a: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6267450" y="1563561"/>
              <a:ext cx="4191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latin typeface="NikoshBAN" pitchFamily="2" charset="0"/>
                  <a:cs typeface="NikoshBAN" pitchFamily="2" charset="0"/>
                </a:rPr>
                <a:t>M</a:t>
              </a:r>
            </a:p>
          </p:txBody>
        </p:sp>
      </p:grpSp>
      <p:sp>
        <p:nvSpPr>
          <p:cNvPr id="14" name="TextBox 13"/>
          <p:cNvSpPr txBox="1"/>
          <p:nvPr/>
        </p:nvSpPr>
        <p:spPr>
          <a:xfrm>
            <a:off x="2389475" y="3445225"/>
            <a:ext cx="403773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2400" dirty="0" smtClean="0">
                <a:latin typeface="NikoshBAN" pitchFamily="2" charset="0"/>
                <a:cs typeface="NikoshBAN" pitchFamily="2" charset="0"/>
              </a:rPr>
              <a:t>চিত্রে, 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PQ=SR  </a:t>
            </a:r>
            <a:r>
              <a:rPr lang="bn-IN" sz="2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bn-IN" sz="2400" dirty="0">
                <a:latin typeface="NikoshBAN" pitchFamily="2" charset="0"/>
                <a:cs typeface="NikoshBAN" pitchFamily="2" charset="0"/>
              </a:rPr>
              <a:t>এবং</a:t>
            </a:r>
            <a:r>
              <a:rPr lang="en-US" sz="2400" dirty="0">
                <a:latin typeface="NikoshBAN" pitchFamily="2" charset="0"/>
                <a:cs typeface="NikoshBAN" pitchFamily="2" charset="0"/>
              </a:rPr>
              <a:t>  PQ || SR</a:t>
            </a:r>
            <a:endParaRPr lang="en-US" sz="2400" dirty="0"/>
          </a:p>
        </p:txBody>
      </p:sp>
      <p:sp>
        <p:nvSpPr>
          <p:cNvPr id="15" name="TextBox 14"/>
          <p:cNvSpPr txBox="1"/>
          <p:nvPr/>
        </p:nvSpPr>
        <p:spPr>
          <a:xfrm>
            <a:off x="457200" y="4038600"/>
            <a:ext cx="8515473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bn-IN" sz="3600" dirty="0" smtClean="0">
                <a:latin typeface="NikoshBAN" pitchFamily="2" charset="0"/>
                <a:cs typeface="NikoshBAN" pitchFamily="2" charset="0"/>
              </a:rPr>
              <a:t>ক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. PQ </a:t>
            </a:r>
            <a:r>
              <a:rPr lang="bn-IN" sz="3600" dirty="0" smtClean="0">
                <a:latin typeface="NikoshBAN" pitchFamily="2" charset="0"/>
                <a:cs typeface="NikoshBAN" pitchFamily="2" charset="0"/>
              </a:rPr>
              <a:t> ভূমিবিশিষ্ট  দুইটি  ত্রিভুজের নাম লেখ ।</a:t>
            </a:r>
          </a:p>
          <a:p>
            <a:r>
              <a:rPr lang="bn-IN" sz="3600" dirty="0" smtClean="0">
                <a:latin typeface="NikoshBAN" pitchFamily="2" charset="0"/>
                <a:cs typeface="NikoshBAN" pitchFamily="2" charset="0"/>
              </a:rPr>
              <a:t>খ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. </a:t>
            </a:r>
            <a:r>
              <a:rPr lang="bn-IN" sz="3600" dirty="0">
                <a:latin typeface="NikoshBAN" pitchFamily="2" charset="0"/>
                <a:cs typeface="NikoshBAN" pitchFamily="2" charset="0"/>
              </a:rPr>
              <a:t>প্রমাণ কর যে, </a:t>
            </a:r>
            <a:r>
              <a:rPr lang="en-US" sz="3600" dirty="0">
                <a:latin typeface="NikoshBAN" pitchFamily="2" charset="0"/>
                <a:cs typeface="NikoshBAN" pitchFamily="2" charset="0"/>
              </a:rPr>
              <a:t>PS </a:t>
            </a:r>
            <a:r>
              <a:rPr lang="bn-IN" sz="3600" dirty="0">
                <a:latin typeface="NikoshBAN" pitchFamily="2" charset="0"/>
                <a:cs typeface="NikoshBAN" pitchFamily="2" charset="0"/>
              </a:rPr>
              <a:t>ও</a:t>
            </a:r>
            <a:r>
              <a:rPr lang="en-US" sz="3600" dirty="0">
                <a:latin typeface="NikoshBAN" pitchFamily="2" charset="0"/>
                <a:cs typeface="NikoshBAN" pitchFamily="2" charset="0"/>
              </a:rPr>
              <a:t> QR</a:t>
            </a:r>
            <a:r>
              <a:rPr lang="bn-IN" sz="3600" dirty="0">
                <a:latin typeface="NikoshBAN" pitchFamily="2" charset="0"/>
                <a:cs typeface="NikoshBAN" pitchFamily="2" charset="0"/>
              </a:rPr>
              <a:t> পরস্পর সমান ও </a:t>
            </a:r>
            <a:r>
              <a:rPr lang="bn-IN" sz="3600" dirty="0" smtClean="0">
                <a:latin typeface="NikoshBAN" pitchFamily="2" charset="0"/>
                <a:cs typeface="NikoshBAN" pitchFamily="2" charset="0"/>
              </a:rPr>
              <a:t>সমান্তরাল।</a:t>
            </a:r>
          </a:p>
          <a:p>
            <a:r>
              <a:rPr lang="bn-IN" sz="3600" dirty="0" smtClean="0">
                <a:latin typeface="NikoshBAN" pitchFamily="2" charset="0"/>
                <a:cs typeface="NikoshBAN" pitchFamily="2" charset="0"/>
              </a:rPr>
              <a:t>গ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. </a:t>
            </a:r>
            <a:r>
              <a:rPr lang="bn-IN" sz="3600" dirty="0" smtClean="0">
                <a:latin typeface="NikoshBAN" pitchFamily="2" charset="0"/>
                <a:cs typeface="NikoshBAN" pitchFamily="2" charset="0"/>
              </a:rPr>
              <a:t> দেখাও যে, 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PM=RM  </a:t>
            </a:r>
            <a:r>
              <a:rPr lang="bn-IN" sz="3600" dirty="0">
                <a:latin typeface="NikoshBAN" pitchFamily="2" charset="0"/>
                <a:cs typeface="NikoshBAN" pitchFamily="2" charset="0"/>
              </a:rPr>
              <a:t>ও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QM=MS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690132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14" grpId="0"/>
      <p:bldP spid="1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6199" y="403286"/>
            <a:ext cx="6071602" cy="60514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018277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336" y="467362"/>
            <a:ext cx="8448681" cy="112331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ctr"/>
            <a:r>
              <a:rPr lang="bn-IN" sz="7200" dirty="0" smtClean="0">
                <a:solidFill>
                  <a:srgbClr val="00B050"/>
                </a:solidFill>
                <a:latin typeface="Shonar Bangla" panose="020B0502040204020203" pitchFamily="34" charset="0"/>
                <a:cs typeface="Shonar Bangla" panose="020B0502040204020203" pitchFamily="34" charset="0"/>
              </a:rPr>
              <a:t> </a:t>
            </a:r>
            <a:r>
              <a:rPr lang="bn-IN" sz="5400" b="1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Shonar Bangla" panose="020B0502040204020203" pitchFamily="34" charset="0"/>
                <a:cs typeface="Shonar Bangla" panose="020B0502040204020203" pitchFamily="34" charset="0"/>
              </a:rPr>
              <a:t>পরিচিতি</a:t>
            </a:r>
            <a:endParaRPr lang="en-US" sz="6600" b="1" dirty="0">
              <a:solidFill>
                <a:schemeClr val="tx1">
                  <a:lumMod val="95000"/>
                  <a:lumOff val="5000"/>
                </a:schemeClr>
              </a:solidFill>
              <a:latin typeface="Shonar Bangla" panose="020B0502040204020203" pitchFamily="34" charset="0"/>
              <a:cs typeface="Shonar Bangla" panose="020B0502040204020203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88818" y="3786425"/>
            <a:ext cx="3429000" cy="298543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endParaRPr lang="bn-IN" sz="3200" b="1" dirty="0" smtClean="0">
              <a:solidFill>
                <a:prstClr val="black"/>
              </a:solidFill>
              <a:latin typeface="NikoshBAN" pitchFamily="2" charset="0"/>
              <a:cs typeface="NikoshBAN" pitchFamily="2" charset="0"/>
            </a:endParaRPr>
          </a:p>
          <a:p>
            <a:r>
              <a:rPr lang="bn-IN" sz="4000" b="1" dirty="0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জিয়াউল হক ভূঁঞা</a:t>
            </a:r>
          </a:p>
          <a:p>
            <a:r>
              <a:rPr lang="bn-IN" sz="2800" b="1" dirty="0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সহকারী শিক্ষক </a:t>
            </a:r>
          </a:p>
          <a:p>
            <a:r>
              <a:rPr lang="bn-IN" sz="2800" b="1" dirty="0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গণিত ও সাঃ বিজ্ঞান</a:t>
            </a:r>
          </a:p>
          <a:p>
            <a:r>
              <a:rPr lang="bn-IN" sz="2800" b="1" dirty="0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ফেনী আলীয়া কামিল মাদ্রাসা</a:t>
            </a:r>
          </a:p>
          <a:p>
            <a:endParaRPr lang="bn-IN" sz="3200" b="1" dirty="0" smtClean="0">
              <a:solidFill>
                <a:prstClr val="black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1184" y="1590675"/>
            <a:ext cx="1932572" cy="2447925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25" name="Picture 24" descr="sdff.jpg"/>
          <p:cNvPicPr>
            <a:picLocks noChangeAspect="1"/>
          </p:cNvPicPr>
          <p:nvPr/>
        </p:nvPicPr>
        <p:blipFill>
          <a:blip r:embed="rId4"/>
          <a:srcRect l="3624" t="3333" r="84811" b="3333"/>
          <a:stretch>
            <a:fillRect/>
          </a:stretch>
        </p:blipFill>
        <p:spPr>
          <a:xfrm>
            <a:off x="0" y="0"/>
            <a:ext cx="457200" cy="6858000"/>
          </a:xfrm>
          <a:prstGeom prst="rect">
            <a:avLst/>
          </a:prstGeom>
        </p:spPr>
      </p:pic>
      <p:pic>
        <p:nvPicPr>
          <p:cNvPr id="26" name="Picture 25" descr="sdff.jpg"/>
          <p:cNvPicPr>
            <a:picLocks noChangeAspect="1"/>
          </p:cNvPicPr>
          <p:nvPr/>
        </p:nvPicPr>
        <p:blipFill>
          <a:blip r:embed="rId4"/>
          <a:srcRect l="3624" t="3333" r="84811" b="3333"/>
          <a:stretch>
            <a:fillRect/>
          </a:stretch>
        </p:blipFill>
        <p:spPr>
          <a:xfrm>
            <a:off x="8686800" y="0"/>
            <a:ext cx="457200" cy="6858000"/>
          </a:xfrm>
          <a:prstGeom prst="rect">
            <a:avLst/>
          </a:prstGeom>
        </p:spPr>
      </p:pic>
      <p:pic>
        <p:nvPicPr>
          <p:cNvPr id="27" name="Picture 26" descr="sdff.jpg"/>
          <p:cNvPicPr>
            <a:picLocks noChangeAspect="1"/>
          </p:cNvPicPr>
          <p:nvPr/>
        </p:nvPicPr>
        <p:blipFill>
          <a:blip r:embed="rId4"/>
          <a:srcRect l="3624" t="3333" r="84811" b="3333"/>
          <a:stretch>
            <a:fillRect/>
          </a:stretch>
        </p:blipFill>
        <p:spPr>
          <a:xfrm rot="16200000">
            <a:off x="4300220" y="-3919220"/>
            <a:ext cx="467360" cy="8305800"/>
          </a:xfrm>
          <a:prstGeom prst="rect">
            <a:avLst/>
          </a:prstGeom>
        </p:spPr>
      </p:pic>
      <p:pic>
        <p:nvPicPr>
          <p:cNvPr id="28" name="Picture 27" descr="sdff.jpg"/>
          <p:cNvPicPr>
            <a:picLocks noChangeAspect="1"/>
          </p:cNvPicPr>
          <p:nvPr/>
        </p:nvPicPr>
        <p:blipFill>
          <a:blip r:embed="rId4"/>
          <a:srcRect l="3624" t="3333" r="84811" b="3333"/>
          <a:stretch>
            <a:fillRect/>
          </a:stretch>
        </p:blipFill>
        <p:spPr>
          <a:xfrm rot="16200000">
            <a:off x="4376420" y="2471420"/>
            <a:ext cx="467360" cy="8305800"/>
          </a:xfrm>
          <a:prstGeom prst="rect">
            <a:avLst/>
          </a:prstGeom>
        </p:spPr>
      </p:pic>
      <p:pic>
        <p:nvPicPr>
          <p:cNvPr id="29" name="Picture 28" descr="cvvc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 rot="180556">
            <a:off x="3886200" y="1371600"/>
            <a:ext cx="771525" cy="5029200"/>
          </a:xfrm>
          <a:prstGeom prst="rect">
            <a:avLst/>
          </a:prstGeom>
        </p:spPr>
      </p:pic>
      <p:grpSp>
        <p:nvGrpSpPr>
          <p:cNvPr id="5" name="Group 4"/>
          <p:cNvGrpSpPr/>
          <p:nvPr/>
        </p:nvGrpSpPr>
        <p:grpSpPr>
          <a:xfrm>
            <a:off x="4610100" y="2105618"/>
            <a:ext cx="3838327" cy="3416320"/>
            <a:chOff x="4610100" y="2105618"/>
            <a:chExt cx="3838327" cy="3416320"/>
          </a:xfrm>
        </p:grpSpPr>
        <p:sp>
          <p:nvSpPr>
            <p:cNvPr id="3" name="TextBox 2"/>
            <p:cNvSpPr txBox="1"/>
            <p:nvPr/>
          </p:nvSpPr>
          <p:spPr>
            <a:xfrm>
              <a:off x="4790827" y="2105618"/>
              <a:ext cx="3657600" cy="34163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bn-IN" sz="4800" b="1" dirty="0" smtClean="0">
                  <a:latin typeface="NikoshBAN" pitchFamily="2" charset="0"/>
                  <a:cs typeface="NikoshBAN" pitchFamily="2" charset="0"/>
                </a:rPr>
                <a:t>পাঠ পরিচিতি </a:t>
              </a:r>
            </a:p>
            <a:p>
              <a:r>
                <a:rPr lang="bn-IN" sz="2800" b="1" dirty="0" smtClean="0">
                  <a:latin typeface="NikoshBAN" pitchFamily="2" charset="0"/>
                  <a:cs typeface="NikoshBAN" pitchFamily="2" charset="0"/>
                </a:rPr>
                <a:t>অষ্টম শ্রেণি </a:t>
              </a:r>
            </a:p>
            <a:p>
              <a:r>
                <a:rPr lang="bn-IN" sz="2800" b="1" dirty="0" smtClean="0">
                  <a:latin typeface="NikoshBAN" pitchFamily="2" charset="0"/>
                  <a:cs typeface="NikoshBAN" pitchFamily="2" charset="0"/>
                </a:rPr>
                <a:t>বিষয়ঃ গণিত </a:t>
              </a:r>
            </a:p>
            <a:p>
              <a:r>
                <a:rPr lang="bn-IN" sz="2800" b="1" dirty="0" smtClean="0">
                  <a:latin typeface="NikoshBAN" pitchFamily="2" charset="0"/>
                  <a:cs typeface="NikoshBAN" pitchFamily="2" charset="0"/>
                </a:rPr>
                <a:t>অধ্যায়ঃ অষ্টম</a:t>
              </a:r>
            </a:p>
            <a:p>
              <a:r>
                <a:rPr lang="en-US" sz="2800" b="1" dirty="0" err="1" smtClean="0">
                  <a:solidFill>
                    <a:prstClr val="black"/>
                  </a:solidFill>
                  <a:latin typeface="Shonar Bangla" panose="020B0502040204020203" pitchFamily="34" charset="0"/>
                  <a:cs typeface="Shonar Bangla" panose="020B0502040204020203" pitchFamily="34" charset="0"/>
                </a:rPr>
                <a:t>সময়ঃ</a:t>
              </a:r>
              <a:r>
                <a:rPr lang="en-US" sz="2800" b="1" dirty="0" smtClean="0">
                  <a:solidFill>
                    <a:prstClr val="black"/>
                  </a:solidFill>
                  <a:latin typeface="Shonar Bangla" panose="020B0502040204020203" pitchFamily="34" charset="0"/>
                  <a:cs typeface="Shonar Bangla" panose="020B0502040204020203" pitchFamily="34" charset="0"/>
                </a:rPr>
                <a:t> </a:t>
              </a:r>
              <a:r>
                <a:rPr lang="bn-IN" sz="2800" b="1" dirty="0" smtClean="0">
                  <a:solidFill>
                    <a:prstClr val="black"/>
                  </a:solidFill>
                  <a:latin typeface="Shonar Bangla" panose="020B0502040204020203" pitchFamily="34" charset="0"/>
                  <a:cs typeface="Shonar Bangla" panose="020B0502040204020203" pitchFamily="34" charset="0"/>
                </a:rPr>
                <a:t>৪</a:t>
              </a:r>
              <a:r>
                <a:rPr lang="bn-IN" sz="2800" b="1" dirty="0">
                  <a:solidFill>
                    <a:prstClr val="black"/>
                  </a:solidFill>
                  <a:latin typeface="Shonar Bangla" panose="020B0502040204020203" pitchFamily="34" charset="0"/>
                  <a:cs typeface="Shonar Bangla" panose="020B0502040204020203" pitchFamily="34" charset="0"/>
                </a:rPr>
                <a:t>৫</a:t>
              </a:r>
              <a:r>
                <a:rPr lang="en-US" sz="2800" b="1" dirty="0" smtClean="0">
                  <a:solidFill>
                    <a:prstClr val="black"/>
                  </a:solidFill>
                  <a:latin typeface="Shonar Bangla" panose="020B0502040204020203" pitchFamily="34" charset="0"/>
                  <a:cs typeface="Shonar Bangla" panose="020B0502040204020203" pitchFamily="34" charset="0"/>
                </a:rPr>
                <a:t> </a:t>
              </a:r>
              <a:r>
                <a:rPr lang="en-US" sz="2800" b="1" dirty="0" err="1">
                  <a:solidFill>
                    <a:prstClr val="black"/>
                  </a:solidFill>
                  <a:latin typeface="Shonar Bangla" panose="020B0502040204020203" pitchFamily="34" charset="0"/>
                  <a:cs typeface="Shonar Bangla" panose="020B0502040204020203" pitchFamily="34" charset="0"/>
                </a:rPr>
                <a:t>মিনিট</a:t>
              </a:r>
              <a:endParaRPr lang="bn-IN" sz="2800" b="1" dirty="0">
                <a:solidFill>
                  <a:prstClr val="black"/>
                </a:solidFill>
                <a:latin typeface="Shonar Bangla" panose="020B0502040204020203" pitchFamily="34" charset="0"/>
                <a:cs typeface="Shonar Bangla" panose="020B0502040204020203" pitchFamily="34" charset="0"/>
              </a:endParaRPr>
            </a:p>
            <a:p>
              <a:r>
                <a:rPr lang="bn-IN" sz="2800" b="1" dirty="0">
                  <a:solidFill>
                    <a:prstClr val="black"/>
                  </a:solidFill>
                  <a:latin typeface="Shonar Bangla" panose="020B0502040204020203" pitchFamily="34" charset="0"/>
                  <a:cs typeface="Shonar Bangla" panose="020B0502040204020203" pitchFamily="34" charset="0"/>
                </a:rPr>
                <a:t>তারিখঃ </a:t>
              </a:r>
              <a:r>
                <a:rPr lang="bn-IN" sz="2800" b="1" dirty="0" smtClean="0">
                  <a:solidFill>
                    <a:prstClr val="black"/>
                  </a:solidFill>
                  <a:latin typeface="Shonar Bangla" panose="020B0502040204020203" pitchFamily="34" charset="0"/>
                  <a:cs typeface="Shonar Bangla" panose="020B0502040204020203" pitchFamily="34" charset="0"/>
                </a:rPr>
                <a:t>০৮</a:t>
              </a:r>
              <a:r>
                <a:rPr lang="bn-IN" sz="2800" b="1" dirty="0" smtClean="0">
                  <a:solidFill>
                    <a:prstClr val="black"/>
                  </a:solidFill>
                  <a:latin typeface="Shonar Bangla" panose="020B0502040204020203" pitchFamily="34" charset="0"/>
                  <a:cs typeface="Shonar Bangla" panose="020B0502040204020203" pitchFamily="34" charset="0"/>
                </a:rPr>
                <a:t>/১১/১৯</a:t>
              </a:r>
              <a:endParaRPr lang="en-US" sz="2800" b="1" dirty="0">
                <a:solidFill>
                  <a:prstClr val="black"/>
                </a:solidFill>
                <a:latin typeface="Shonar Bangla" panose="020B0502040204020203" pitchFamily="34" charset="0"/>
                <a:cs typeface="Shonar Bangla" panose="020B0502040204020203" pitchFamily="34" charset="0"/>
              </a:endParaRPr>
            </a:p>
            <a:p>
              <a:endParaRPr lang="bn-IN" sz="2800" b="1" dirty="0" smtClean="0">
                <a:latin typeface="NikoshBAN" pitchFamily="2" charset="0"/>
                <a:cs typeface="NikoshBAN" pitchFamily="2" charset="0"/>
              </a:endParaRPr>
            </a:p>
          </p:txBody>
        </p:sp>
        <p:sp>
          <p:nvSpPr>
            <p:cNvPr id="4" name="Rounded Rectangle 3"/>
            <p:cNvSpPr/>
            <p:nvPr/>
          </p:nvSpPr>
          <p:spPr>
            <a:xfrm>
              <a:off x="4610100" y="2128837"/>
              <a:ext cx="3657600" cy="685800"/>
            </a:xfrm>
            <a:prstGeom prst="round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118335791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1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roup 19"/>
          <p:cNvGrpSpPr/>
          <p:nvPr/>
        </p:nvGrpSpPr>
        <p:grpSpPr>
          <a:xfrm>
            <a:off x="1219200" y="609600"/>
            <a:ext cx="7239000" cy="990600"/>
            <a:chOff x="1219200" y="609600"/>
            <a:chExt cx="7239000" cy="990600"/>
          </a:xfrm>
        </p:grpSpPr>
        <p:sp>
          <p:nvSpPr>
            <p:cNvPr id="4" name="Rounded Rectangle 3"/>
            <p:cNvSpPr/>
            <p:nvPr/>
          </p:nvSpPr>
          <p:spPr>
            <a:xfrm>
              <a:off x="1219200" y="609600"/>
              <a:ext cx="7239000" cy="990600"/>
            </a:xfrm>
            <a:prstGeom prst="roundRect">
              <a:avLst/>
            </a:prstGeom>
            <a:solidFill>
              <a:schemeClr val="accent3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" name="Rectangle 2"/>
            <p:cNvSpPr/>
            <p:nvPr/>
          </p:nvSpPr>
          <p:spPr>
            <a:xfrm>
              <a:off x="1524000" y="720179"/>
              <a:ext cx="6629400" cy="76944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bn-BD" sz="4400" b="1" dirty="0">
                  <a:solidFill>
                    <a:schemeClr val="tx2">
                      <a:lumMod val="75000"/>
                    </a:schemeClr>
                  </a:solidFill>
                  <a:latin typeface="NikoshBAN" pitchFamily="2" charset="0"/>
                  <a:cs typeface="NikoshBAN" pitchFamily="2" charset="0"/>
                </a:rPr>
                <a:t>তোমরা কিসের ছবি দেখছ</a:t>
              </a:r>
              <a:endParaRPr lang="en-US" sz="4400" b="1" dirty="0">
                <a:solidFill>
                  <a:schemeClr val="tx2">
                    <a:lumMod val="75000"/>
                  </a:schemeClr>
                </a:solidFill>
                <a:latin typeface="NikoshBAN" pitchFamily="2" charset="0"/>
                <a:cs typeface="NikoshBAN" pitchFamily="2" charset="0"/>
              </a:endParaRPr>
            </a:p>
          </p:txBody>
        </p:sp>
      </p:grpSp>
      <p:sp>
        <p:nvSpPr>
          <p:cNvPr id="12" name="Parallelogram 11"/>
          <p:cNvSpPr/>
          <p:nvPr/>
        </p:nvSpPr>
        <p:spPr>
          <a:xfrm>
            <a:off x="2819400" y="2514600"/>
            <a:ext cx="4038600" cy="2209800"/>
          </a:xfrm>
          <a:prstGeom prst="parallelogram">
            <a:avLst/>
          </a:prstGeom>
          <a:noFill/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700"/>
          </a:p>
        </p:txBody>
      </p:sp>
      <p:sp>
        <p:nvSpPr>
          <p:cNvPr id="16" name="TextBox 15"/>
          <p:cNvSpPr txBox="1"/>
          <p:nvPr/>
        </p:nvSpPr>
        <p:spPr>
          <a:xfrm>
            <a:off x="3810000" y="3327112"/>
            <a:ext cx="2057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3200" dirty="0" smtClean="0">
                <a:latin typeface="NikoshBAN" pitchFamily="2" charset="0"/>
                <a:cs typeface="NikoshBAN" pitchFamily="2" charset="0"/>
              </a:rPr>
              <a:t>সামান্তরিক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grpSp>
        <p:nvGrpSpPr>
          <p:cNvPr id="19" name="Group 18"/>
          <p:cNvGrpSpPr/>
          <p:nvPr/>
        </p:nvGrpSpPr>
        <p:grpSpPr>
          <a:xfrm>
            <a:off x="609600" y="5087034"/>
            <a:ext cx="4599709" cy="646331"/>
            <a:chOff x="609600" y="5087034"/>
            <a:chExt cx="4599709" cy="646331"/>
          </a:xfrm>
        </p:grpSpPr>
        <p:sp>
          <p:nvSpPr>
            <p:cNvPr id="17" name="Rounded Rectangle 16"/>
            <p:cNvSpPr/>
            <p:nvPr/>
          </p:nvSpPr>
          <p:spPr>
            <a:xfrm>
              <a:off x="609600" y="5105400"/>
              <a:ext cx="3962400" cy="609600"/>
            </a:xfrm>
            <a:prstGeom prst="roundRect">
              <a:avLst/>
            </a:prstGeom>
            <a:solidFill>
              <a:schemeClr val="accent1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637309" y="5087034"/>
              <a:ext cx="457200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bn-IN" sz="3600" dirty="0" smtClean="0">
                  <a:latin typeface="NikoshBAN" pitchFamily="2" charset="0"/>
                  <a:cs typeface="NikoshBAN" pitchFamily="2" charset="0"/>
                </a:rPr>
                <a:t>সামান্তরিক এর সংজ্ঞা বল </a:t>
              </a:r>
              <a:endParaRPr lang="en-US" sz="3600" dirty="0">
                <a:latin typeface="NikoshBAN" pitchFamily="2" charset="0"/>
                <a:cs typeface="NikoshBAN" pitchFamily="2" charset="0"/>
              </a:endParaRPr>
            </a:p>
          </p:txBody>
        </p:sp>
      </p:grpSp>
      <p:sp>
        <p:nvSpPr>
          <p:cNvPr id="21" name="TextBox 20"/>
          <p:cNvSpPr txBox="1"/>
          <p:nvPr/>
        </p:nvSpPr>
        <p:spPr>
          <a:xfrm>
            <a:off x="457200" y="4968105"/>
            <a:ext cx="8458199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4000" dirty="0" smtClean="0"/>
              <a:t>যে চতুর্ভুজের বিপরীত বাহু গুলো </a:t>
            </a:r>
            <a:r>
              <a:rPr lang="bn-IN" sz="4000" dirty="0" smtClean="0"/>
              <a:t>পরস্পর সমান ও সমান্তরাল</a:t>
            </a:r>
            <a:r>
              <a:rPr lang="bn-IN" sz="4000" dirty="0" smtClean="0"/>
              <a:t>, তা </a:t>
            </a:r>
            <a:r>
              <a:rPr lang="bn-IN" sz="4000" b="1" dirty="0" smtClean="0">
                <a:latin typeface="NikoshBAN" pitchFamily="2" charset="0"/>
                <a:cs typeface="NikoshBAN" pitchFamily="2" charset="0"/>
              </a:rPr>
              <a:t>সামান্তরিক ।</a:t>
            </a:r>
            <a:endParaRPr lang="en-US" sz="4000" b="1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746242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xit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2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6" grpId="0"/>
      <p:bldP spid="2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/>
        </p:nvGrpSpPr>
        <p:grpSpPr>
          <a:xfrm>
            <a:off x="990600" y="381000"/>
            <a:ext cx="8005761" cy="2179162"/>
            <a:chOff x="990600" y="381000"/>
            <a:chExt cx="8005761" cy="2179162"/>
          </a:xfrm>
        </p:grpSpPr>
        <p:sp>
          <p:nvSpPr>
            <p:cNvPr id="3" name="Rounded Rectangle 2"/>
            <p:cNvSpPr/>
            <p:nvPr/>
          </p:nvSpPr>
          <p:spPr>
            <a:xfrm>
              <a:off x="990600" y="408709"/>
              <a:ext cx="6781800" cy="1219200"/>
            </a:xfrm>
            <a:prstGeom prst="roundRect">
              <a:avLst/>
            </a:prstGeom>
            <a:solidFill>
              <a:schemeClr val="tx2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" name="Rectangle 1"/>
            <p:cNvSpPr/>
            <p:nvPr/>
          </p:nvSpPr>
          <p:spPr>
            <a:xfrm>
              <a:off x="1676400" y="399871"/>
              <a:ext cx="3990195" cy="1200329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bn-BD" sz="7200" b="1" dirty="0">
                  <a:latin typeface="NikoshBAN" pitchFamily="2" charset="0"/>
                  <a:cs typeface="NikoshBAN" pitchFamily="2" charset="0"/>
                </a:rPr>
                <a:t>আজকের পাঠ</a:t>
              </a:r>
              <a:endParaRPr lang="en-US" sz="7200" dirty="0"/>
            </a:p>
          </p:txBody>
        </p:sp>
        <p:pic>
          <p:nvPicPr>
            <p:cNvPr id="4" name="Picture 2" descr="C:\Users\DOEL\Pictures\Books.jpg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6548436" y="381000"/>
              <a:ext cx="2447925" cy="2179162"/>
            </a:xfrm>
            <a:prstGeom prst="rect">
              <a:avLst/>
            </a:prstGeom>
            <a:noFill/>
            <a:ln>
              <a:noFill/>
            </a:ln>
            <a:effectLst/>
            <a:scene3d>
              <a:camera prst="orthographicFront">
                <a:rot lat="0" lon="0" rev="0"/>
              </a:camera>
              <a:lightRig rig="glow" dir="t">
                <a:rot lat="0" lon="0" rev="14100000"/>
              </a:lightRig>
            </a:scene3d>
            <a:sp3d prstMaterial="softEdge">
              <a:bevelT w="127000" prst="artDeco"/>
            </a:sp3d>
          </p:spPr>
        </p:pic>
      </p:grpSp>
      <p:grpSp>
        <p:nvGrpSpPr>
          <p:cNvPr id="9" name="Group 8"/>
          <p:cNvGrpSpPr/>
          <p:nvPr/>
        </p:nvGrpSpPr>
        <p:grpSpPr>
          <a:xfrm>
            <a:off x="2098964" y="3429000"/>
            <a:ext cx="5029200" cy="1676400"/>
            <a:chOff x="2098964" y="3429000"/>
            <a:chExt cx="5029200" cy="1676400"/>
          </a:xfrm>
        </p:grpSpPr>
        <p:sp>
          <p:nvSpPr>
            <p:cNvPr id="7" name="Parallelogram 6"/>
            <p:cNvSpPr/>
            <p:nvPr/>
          </p:nvSpPr>
          <p:spPr>
            <a:xfrm>
              <a:off x="2098964" y="3429000"/>
              <a:ext cx="5029200" cy="1676400"/>
            </a:xfrm>
            <a:prstGeom prst="parallelogram">
              <a:avLst/>
            </a:prstGeom>
            <a:solidFill>
              <a:srgbClr val="92D050"/>
            </a:solidFill>
            <a:ln w="762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700"/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3041073" y="3628072"/>
              <a:ext cx="3507363" cy="147732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bn-IN" sz="7200" dirty="0">
                  <a:latin typeface="NikoshBAN" pitchFamily="2" charset="0"/>
                  <a:cs typeface="NikoshBAN" pitchFamily="2" charset="0"/>
                </a:rPr>
                <a:t>সামান্তরিক</a:t>
              </a:r>
              <a:endParaRPr lang="en-US" sz="7200" dirty="0">
                <a:latin typeface="NikoshBAN" pitchFamily="2" charset="0"/>
                <a:cs typeface="NikoshBAN" pitchFamily="2" charset="0"/>
              </a:endParaRPr>
            </a:p>
            <a:p>
              <a:endParaRPr lang="en-US" dirty="0">
                <a:latin typeface="NikoshBAN" pitchFamily="2" charset="0"/>
                <a:cs typeface="NikoshBAN" pitchFamily="2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7585119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1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8)">
                                      <p:cBhvr>
                                        <p:cTn id="13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2" name="Flowchart: Internal Storage 1"/>
            <p:cNvSpPr/>
            <p:nvPr/>
          </p:nvSpPr>
          <p:spPr>
            <a:xfrm>
              <a:off x="0" y="0"/>
              <a:ext cx="9144000" cy="6858000"/>
            </a:xfrm>
            <a:prstGeom prst="flowChartInternalStorage">
              <a:avLst/>
            </a:prstGeom>
            <a:ln w="76200" cmpd="tri">
              <a:solidFill>
                <a:schemeClr val="tx1">
                  <a:alpha val="8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" name="TextBox 2"/>
            <p:cNvSpPr txBox="1"/>
            <p:nvPr/>
          </p:nvSpPr>
          <p:spPr>
            <a:xfrm>
              <a:off x="1524000" y="207818"/>
              <a:ext cx="5410200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bn-BD" sz="4000" b="1" dirty="0">
                  <a:latin typeface="Nikosh" pitchFamily="2" charset="0"/>
                  <a:cs typeface="Nikosh" pitchFamily="2" charset="0"/>
                </a:rPr>
                <a:t>পাঠ শেষে শিক্ষার্থীরা</a:t>
              </a:r>
              <a:r>
                <a:rPr lang="bn-IN" sz="4000" b="1" dirty="0">
                  <a:latin typeface="Nikosh" pitchFamily="2" charset="0"/>
                  <a:cs typeface="Nikosh" pitchFamily="2" charset="0"/>
                </a:rPr>
                <a:t>------ </a:t>
              </a:r>
              <a:endParaRPr lang="en-US" sz="4000" b="1" dirty="0">
                <a:latin typeface="Nikosh" pitchFamily="2" charset="0"/>
                <a:cs typeface="Nikosh" pitchFamily="2" charset="0"/>
              </a:endParaRPr>
            </a:p>
          </p:txBody>
        </p:sp>
      </p:grpSp>
      <p:sp>
        <p:nvSpPr>
          <p:cNvPr id="5" name="TextBox 4"/>
          <p:cNvSpPr txBox="1"/>
          <p:nvPr/>
        </p:nvSpPr>
        <p:spPr>
          <a:xfrm>
            <a:off x="1295400" y="1219200"/>
            <a:ext cx="762000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4800" dirty="0" smtClean="0">
                <a:latin typeface="NikoshBAN" pitchFamily="2" charset="0"/>
                <a:cs typeface="NikoshBAN" pitchFamily="2" charset="0"/>
              </a:rPr>
              <a:t>১।  সামান্তরিক এর ধর্মাবলি যাচাই                      </a:t>
            </a:r>
          </a:p>
          <a:p>
            <a:r>
              <a:rPr lang="bn-IN" sz="4800" dirty="0" smtClean="0">
                <a:latin typeface="NikoshBAN" pitchFamily="2" charset="0"/>
                <a:cs typeface="NikoshBAN" pitchFamily="2" charset="0"/>
              </a:rPr>
              <a:t>     করতে পারবে ।</a:t>
            </a:r>
          </a:p>
          <a:p>
            <a:r>
              <a:rPr lang="bn-IN" sz="4800" dirty="0" smtClean="0">
                <a:latin typeface="NikoshBAN" pitchFamily="2" charset="0"/>
                <a:cs typeface="NikoshBAN" pitchFamily="2" charset="0"/>
              </a:rPr>
              <a:t>২।  সামান্তরিক </a:t>
            </a:r>
            <a:r>
              <a:rPr lang="bn-IN" sz="4800" dirty="0">
                <a:latin typeface="NikoshBAN" pitchFamily="2" charset="0"/>
                <a:cs typeface="NikoshBAN" pitchFamily="2" charset="0"/>
              </a:rPr>
              <a:t>এর </a:t>
            </a:r>
            <a:r>
              <a:rPr lang="bn-IN" sz="4800" dirty="0" smtClean="0">
                <a:latin typeface="NikoshBAN" pitchFamily="2" charset="0"/>
                <a:cs typeface="NikoshBAN" pitchFamily="2" charset="0"/>
              </a:rPr>
              <a:t>ধর্মাবলির  যুক্তিমূলক                              </a:t>
            </a:r>
          </a:p>
          <a:p>
            <a:r>
              <a:rPr lang="bn-IN" sz="4800" dirty="0" smtClean="0">
                <a:latin typeface="NikoshBAN" pitchFamily="2" charset="0"/>
                <a:cs typeface="NikoshBAN" pitchFamily="2" charset="0"/>
              </a:rPr>
              <a:t>     প্রমান করতে পারবে ।</a:t>
            </a:r>
            <a:endParaRPr lang="en-US" sz="4800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581029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271896" y="228600"/>
            <a:ext cx="8872104" cy="1438364"/>
            <a:chOff x="271896" y="228600"/>
            <a:chExt cx="8872104" cy="1438364"/>
          </a:xfrm>
        </p:grpSpPr>
        <p:sp>
          <p:nvSpPr>
            <p:cNvPr id="2" name="Round Diagonal Corner Rectangle 1"/>
            <p:cNvSpPr/>
            <p:nvPr/>
          </p:nvSpPr>
          <p:spPr>
            <a:xfrm>
              <a:off x="271896" y="228600"/>
              <a:ext cx="8872104" cy="1438364"/>
            </a:xfrm>
            <a:prstGeom prst="round2Diag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" name="TextBox 3"/>
            <p:cNvSpPr txBox="1"/>
            <p:nvPr/>
          </p:nvSpPr>
          <p:spPr>
            <a:xfrm>
              <a:off x="271896" y="347617"/>
              <a:ext cx="8872104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bn-IN" sz="3600" dirty="0" smtClean="0">
                  <a:latin typeface="NikoshBAN" pitchFamily="2" charset="0"/>
                  <a:cs typeface="NikoshBAN" pitchFamily="2" charset="0"/>
                </a:rPr>
                <a:t>সমস্যা ০১- সামান্তরিকের বিপরীত বাহুগুলো </a:t>
              </a:r>
              <a:r>
                <a:rPr lang="bn-IN" sz="3600" dirty="0" smtClean="0">
                  <a:latin typeface="NikoshBAN" pitchFamily="2" charset="0"/>
                  <a:cs typeface="NikoshBAN" pitchFamily="2" charset="0"/>
                </a:rPr>
                <a:t>পরস্পর </a:t>
              </a:r>
              <a:r>
                <a:rPr lang="bn-IN" sz="3600" dirty="0" smtClean="0">
                  <a:latin typeface="NikoshBAN" pitchFamily="2" charset="0"/>
                  <a:cs typeface="NikoshBAN" pitchFamily="2" charset="0"/>
                </a:rPr>
                <a:t>সমান ও </a:t>
              </a:r>
              <a:r>
                <a:rPr lang="bn-IN" sz="3600" dirty="0" smtClean="0">
                  <a:latin typeface="NikoshBAN" pitchFamily="2" charset="0"/>
                  <a:cs typeface="NikoshBAN" pitchFamily="2" charset="0"/>
                </a:rPr>
                <a:t>সমান্তরাল ।</a:t>
              </a:r>
              <a:endParaRPr lang="bn-IN" sz="3600" dirty="0" smtClean="0">
                <a:latin typeface="NikoshBAN" pitchFamily="2" charset="0"/>
                <a:cs typeface="NikoshBAN" pitchFamily="2" charset="0"/>
              </a:endParaRPr>
            </a:p>
          </p:txBody>
        </p:sp>
      </p:grpSp>
      <p:grpSp>
        <p:nvGrpSpPr>
          <p:cNvPr id="9" name="Group 8"/>
          <p:cNvGrpSpPr/>
          <p:nvPr/>
        </p:nvGrpSpPr>
        <p:grpSpPr>
          <a:xfrm>
            <a:off x="4830041" y="2193665"/>
            <a:ext cx="3939886" cy="2230003"/>
            <a:chOff x="4830041" y="2193665"/>
            <a:chExt cx="3939886" cy="2230003"/>
          </a:xfrm>
        </p:grpSpPr>
        <p:sp>
          <p:nvSpPr>
            <p:cNvPr id="17" name="TextBox 16"/>
            <p:cNvSpPr txBox="1"/>
            <p:nvPr/>
          </p:nvSpPr>
          <p:spPr>
            <a:xfrm>
              <a:off x="4978977" y="2193665"/>
              <a:ext cx="4191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smtClean="0"/>
                <a:t>S</a:t>
              </a:r>
              <a:endParaRPr lang="en-US" sz="2400" dirty="0"/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4830041" y="4023558"/>
              <a:ext cx="4191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latin typeface="NikoshBAN" pitchFamily="2" charset="0"/>
                  <a:cs typeface="NikoshBAN" pitchFamily="2" charset="0"/>
                </a:rPr>
                <a:t>P</a:t>
              </a:r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7905750" y="3991967"/>
              <a:ext cx="4191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latin typeface="NikoshBAN" pitchFamily="2" charset="0"/>
                  <a:cs typeface="NikoshBAN" pitchFamily="2" charset="0"/>
                </a:rPr>
                <a:t>Q</a:t>
              </a:r>
            </a:p>
          </p:txBody>
        </p:sp>
        <p:sp>
          <p:nvSpPr>
            <p:cNvPr id="24" name="Parallelogram 23"/>
            <p:cNvSpPr/>
            <p:nvPr/>
          </p:nvSpPr>
          <p:spPr>
            <a:xfrm>
              <a:off x="5150427" y="2423358"/>
              <a:ext cx="3200400" cy="1600200"/>
            </a:xfrm>
            <a:prstGeom prst="parallelogram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8350827" y="2255940"/>
              <a:ext cx="4191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/>
                <a:t>R</a:t>
              </a:r>
            </a:p>
          </p:txBody>
        </p:sp>
      </p:grpSp>
      <p:grpSp>
        <p:nvGrpSpPr>
          <p:cNvPr id="41" name="Group 40"/>
          <p:cNvGrpSpPr/>
          <p:nvPr/>
        </p:nvGrpSpPr>
        <p:grpSpPr>
          <a:xfrm>
            <a:off x="5162550" y="2463918"/>
            <a:ext cx="3162300" cy="1568609"/>
            <a:chOff x="5188527" y="2423358"/>
            <a:chExt cx="3162300" cy="1568609"/>
          </a:xfrm>
        </p:grpSpPr>
        <p:cxnSp>
          <p:nvCxnSpPr>
            <p:cNvPr id="39" name="Straight Connector 38"/>
            <p:cNvCxnSpPr/>
            <p:nvPr/>
          </p:nvCxnSpPr>
          <p:spPr>
            <a:xfrm flipV="1">
              <a:off x="5562600" y="2423358"/>
              <a:ext cx="2788227" cy="1139"/>
            </a:xfrm>
            <a:prstGeom prst="line">
              <a:avLst/>
            </a:prstGeom>
            <a:ln w="762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/>
            <p:nvPr/>
          </p:nvCxnSpPr>
          <p:spPr>
            <a:xfrm flipV="1">
              <a:off x="5188527" y="3990828"/>
              <a:ext cx="2788227" cy="1139"/>
            </a:xfrm>
            <a:prstGeom prst="line">
              <a:avLst/>
            </a:prstGeom>
            <a:ln w="762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4" name="Group 43"/>
          <p:cNvGrpSpPr/>
          <p:nvPr/>
        </p:nvGrpSpPr>
        <p:grpSpPr>
          <a:xfrm>
            <a:off x="271896" y="1905000"/>
            <a:ext cx="2776104" cy="750330"/>
            <a:chOff x="271896" y="1905000"/>
            <a:chExt cx="2776104" cy="750330"/>
          </a:xfrm>
        </p:grpSpPr>
        <p:sp>
          <p:nvSpPr>
            <p:cNvPr id="42" name="Round Diagonal Corner Rectangle 41"/>
            <p:cNvSpPr/>
            <p:nvPr/>
          </p:nvSpPr>
          <p:spPr>
            <a:xfrm>
              <a:off x="271896" y="1905000"/>
              <a:ext cx="2776104" cy="750330"/>
            </a:xfrm>
            <a:prstGeom prst="round2Diag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TextBox 42"/>
            <p:cNvSpPr txBox="1"/>
            <p:nvPr/>
          </p:nvSpPr>
          <p:spPr>
            <a:xfrm>
              <a:off x="271896" y="2008999"/>
              <a:ext cx="277610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bn-IN" sz="3600" b="1" dirty="0">
                  <a:latin typeface="NikoshBAN" pitchFamily="2" charset="0"/>
                  <a:cs typeface="NikoshBAN" pitchFamily="2" charset="0"/>
                </a:rPr>
                <a:t>বিশেষ </a:t>
              </a:r>
              <a:r>
                <a:rPr lang="bn-IN" sz="3600" b="1" dirty="0" smtClean="0">
                  <a:latin typeface="NikoshBAN" pitchFamily="2" charset="0"/>
                  <a:cs typeface="NikoshBAN" pitchFamily="2" charset="0"/>
                </a:rPr>
                <a:t>নির্বচন  </a:t>
              </a:r>
              <a:r>
                <a:rPr lang="en-US" sz="3600" b="1" dirty="0">
                  <a:latin typeface="NikoshBAN" pitchFamily="2" charset="0"/>
                  <a:cs typeface="NikoshBAN" pitchFamily="2" charset="0"/>
                </a:rPr>
                <a:t>:</a:t>
              </a:r>
              <a:endParaRPr lang="en-US" sz="3600" dirty="0"/>
            </a:p>
          </p:txBody>
        </p:sp>
      </p:grpSp>
      <p:grpSp>
        <p:nvGrpSpPr>
          <p:cNvPr id="48" name="Group 47"/>
          <p:cNvGrpSpPr/>
          <p:nvPr/>
        </p:nvGrpSpPr>
        <p:grpSpPr>
          <a:xfrm>
            <a:off x="271895" y="3024899"/>
            <a:ext cx="4558146" cy="1444915"/>
            <a:chOff x="271895" y="2819400"/>
            <a:chExt cx="4558146" cy="1444915"/>
          </a:xfrm>
        </p:grpSpPr>
        <p:sp>
          <p:nvSpPr>
            <p:cNvPr id="45" name="Rectangle 44"/>
            <p:cNvSpPr/>
            <p:nvPr/>
          </p:nvSpPr>
          <p:spPr>
            <a:xfrm>
              <a:off x="271895" y="2819400"/>
              <a:ext cx="4558145" cy="144491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TextBox 46"/>
            <p:cNvSpPr txBox="1"/>
            <p:nvPr/>
          </p:nvSpPr>
          <p:spPr>
            <a:xfrm>
              <a:off x="282285" y="2851666"/>
              <a:ext cx="4547756" cy="107721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bn-IN" sz="3200" dirty="0">
                  <a:latin typeface="NikoshBAN" pitchFamily="2" charset="0"/>
                  <a:cs typeface="NikoshBAN" pitchFamily="2" charset="0"/>
                </a:rPr>
                <a:t>মনে করি,  </a:t>
              </a:r>
              <a:r>
                <a:rPr lang="en-US" sz="3200" dirty="0">
                  <a:latin typeface="NikoshBAN" pitchFamily="2" charset="0"/>
                  <a:cs typeface="NikoshBAN" pitchFamily="2" charset="0"/>
                </a:rPr>
                <a:t>PQRS </a:t>
              </a:r>
              <a:r>
                <a:rPr lang="bn-IN" sz="3200" dirty="0">
                  <a:latin typeface="NikoshBAN" pitchFamily="2" charset="0"/>
                  <a:cs typeface="NikoshBAN" pitchFamily="2" charset="0"/>
                </a:rPr>
                <a:t>সামান্তরিকের  </a:t>
              </a:r>
              <a:r>
                <a:rPr lang="en-US" sz="3200" dirty="0">
                  <a:latin typeface="NikoshBAN" pitchFamily="2" charset="0"/>
                  <a:cs typeface="NikoshBAN" pitchFamily="2" charset="0"/>
                </a:rPr>
                <a:t>PQ=SR  </a:t>
              </a:r>
              <a:r>
                <a:rPr lang="bn-IN" sz="3200" dirty="0">
                  <a:latin typeface="NikoshBAN" pitchFamily="2" charset="0"/>
                  <a:cs typeface="NikoshBAN" pitchFamily="2" charset="0"/>
                </a:rPr>
                <a:t> এবং</a:t>
              </a:r>
              <a:r>
                <a:rPr lang="en-US" sz="3200" dirty="0">
                  <a:latin typeface="NikoshBAN" pitchFamily="2" charset="0"/>
                  <a:cs typeface="NikoshBAN" pitchFamily="2" charset="0"/>
                </a:rPr>
                <a:t>  PQ || SR</a:t>
              </a:r>
              <a:r>
                <a:rPr lang="bn-IN" sz="3200" dirty="0">
                  <a:latin typeface="NikoshBAN" pitchFamily="2" charset="0"/>
                  <a:cs typeface="NikoshBAN" pitchFamily="2" charset="0"/>
                </a:rPr>
                <a:t> ।</a:t>
              </a:r>
              <a:endParaRPr lang="en-US" sz="3200" dirty="0"/>
            </a:p>
          </p:txBody>
        </p:sp>
      </p:grpSp>
      <p:grpSp>
        <p:nvGrpSpPr>
          <p:cNvPr id="49" name="Group 48"/>
          <p:cNvGrpSpPr/>
          <p:nvPr/>
        </p:nvGrpSpPr>
        <p:grpSpPr>
          <a:xfrm>
            <a:off x="258040" y="4953000"/>
            <a:ext cx="7623465" cy="1295400"/>
            <a:chOff x="271895" y="2819400"/>
            <a:chExt cx="4558146" cy="1444915"/>
          </a:xfrm>
        </p:grpSpPr>
        <p:sp>
          <p:nvSpPr>
            <p:cNvPr id="50" name="Rectangle 49"/>
            <p:cNvSpPr/>
            <p:nvPr/>
          </p:nvSpPr>
          <p:spPr>
            <a:xfrm>
              <a:off x="271895" y="2819400"/>
              <a:ext cx="4558145" cy="144491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TextBox 50"/>
            <p:cNvSpPr txBox="1"/>
            <p:nvPr/>
          </p:nvSpPr>
          <p:spPr>
            <a:xfrm>
              <a:off x="282285" y="3144053"/>
              <a:ext cx="4547756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bn-IN" sz="3200" dirty="0">
                  <a:latin typeface="NikoshBAN" pitchFamily="2" charset="0"/>
                  <a:cs typeface="NikoshBAN" pitchFamily="2" charset="0"/>
                </a:rPr>
                <a:t>প্রমাণ করতে হবে যে, </a:t>
              </a:r>
              <a:r>
                <a:rPr lang="en-US" sz="3200" dirty="0">
                  <a:latin typeface="NikoshBAN" pitchFamily="2" charset="0"/>
                  <a:cs typeface="NikoshBAN" pitchFamily="2" charset="0"/>
                </a:rPr>
                <a:t>PS=QR  </a:t>
              </a:r>
              <a:r>
                <a:rPr lang="bn-IN" sz="3200" dirty="0">
                  <a:latin typeface="NikoshBAN" pitchFamily="2" charset="0"/>
                  <a:cs typeface="NikoshBAN" pitchFamily="2" charset="0"/>
                </a:rPr>
                <a:t> এবং</a:t>
              </a:r>
              <a:r>
                <a:rPr lang="en-US" sz="3200" dirty="0">
                  <a:latin typeface="NikoshBAN" pitchFamily="2" charset="0"/>
                  <a:cs typeface="NikoshBAN" pitchFamily="2" charset="0"/>
                </a:rPr>
                <a:t>  PS || QR .</a:t>
              </a:r>
              <a:endParaRPr lang="bn-IN" sz="3200" dirty="0">
                <a:latin typeface="NikoshBAN" pitchFamily="2" charset="0"/>
                <a:cs typeface="NikoshBAN" pitchFamily="2" charset="0"/>
              </a:endParaRPr>
            </a:p>
          </p:txBody>
        </p:sp>
      </p:grpSp>
      <p:grpSp>
        <p:nvGrpSpPr>
          <p:cNvPr id="55" name="Group 54"/>
          <p:cNvGrpSpPr/>
          <p:nvPr/>
        </p:nvGrpSpPr>
        <p:grpSpPr>
          <a:xfrm>
            <a:off x="5204110" y="2423358"/>
            <a:ext cx="3132859" cy="1585174"/>
            <a:chOff x="5183331" y="2406792"/>
            <a:chExt cx="3132859" cy="1585174"/>
          </a:xfrm>
        </p:grpSpPr>
        <p:cxnSp>
          <p:nvCxnSpPr>
            <p:cNvPr id="53" name="Straight Connector 52"/>
            <p:cNvCxnSpPr/>
            <p:nvPr/>
          </p:nvCxnSpPr>
          <p:spPr>
            <a:xfrm flipH="1">
              <a:off x="5183331" y="2423357"/>
              <a:ext cx="374073" cy="1568609"/>
            </a:xfrm>
            <a:prstGeom prst="line">
              <a:avLst/>
            </a:prstGeom>
            <a:ln w="762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53"/>
            <p:cNvCxnSpPr/>
            <p:nvPr/>
          </p:nvCxnSpPr>
          <p:spPr>
            <a:xfrm flipH="1">
              <a:off x="7942117" y="2406792"/>
              <a:ext cx="374073" cy="1568609"/>
            </a:xfrm>
            <a:prstGeom prst="line">
              <a:avLst/>
            </a:prstGeom>
            <a:ln w="762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40743350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2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0" dur="2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3" dur="2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" dur="500" tmFilter="0, 0; .2, .5; .8, .5; 1, 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8" dur="250" autoRev="1" fill="hold"/>
                                        <p:tgtEl>
                                          <p:spTgt spid="4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6" presetClass="exit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3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8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1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5" dur="500" tmFilter="0, 0; .2, .5; .8, .5; 1, 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6" dur="250" autoRev="1" fill="hold"/>
                                        <p:tgtEl>
                                          <p:spTgt spid="5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6" presetClass="exit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50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10"/>
          <p:cNvCxnSpPr/>
          <p:nvPr/>
        </p:nvCxnSpPr>
        <p:spPr>
          <a:xfrm flipV="1">
            <a:off x="5178136" y="791567"/>
            <a:ext cx="3200400" cy="1600200"/>
          </a:xfrm>
          <a:prstGeom prst="line">
            <a:avLst/>
          </a:prstGeom>
          <a:ln w="28575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9" name="Group 18"/>
          <p:cNvGrpSpPr/>
          <p:nvPr/>
        </p:nvGrpSpPr>
        <p:grpSpPr>
          <a:xfrm>
            <a:off x="4876800" y="593465"/>
            <a:ext cx="3988377" cy="2230003"/>
            <a:chOff x="4876800" y="593465"/>
            <a:chExt cx="3988377" cy="2230003"/>
          </a:xfrm>
        </p:grpSpPr>
        <p:sp>
          <p:nvSpPr>
            <p:cNvPr id="5" name="TextBox 4"/>
            <p:cNvSpPr txBox="1"/>
            <p:nvPr/>
          </p:nvSpPr>
          <p:spPr>
            <a:xfrm>
              <a:off x="5025736" y="593465"/>
              <a:ext cx="4191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smtClean="0"/>
                <a:t>S</a:t>
              </a:r>
              <a:endParaRPr lang="en-US" sz="2400" dirty="0"/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4876800" y="2423358"/>
              <a:ext cx="4191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latin typeface="NikoshBAN" pitchFamily="2" charset="0"/>
                  <a:cs typeface="NikoshBAN" pitchFamily="2" charset="0"/>
                </a:rPr>
                <a:t>P</a:t>
              </a:r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8446077" y="638492"/>
              <a:ext cx="4191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 smtClean="0">
                  <a:latin typeface="NikoshBAN" pitchFamily="2" charset="0"/>
                  <a:cs typeface="NikoshBAN" pitchFamily="2" charset="0"/>
                </a:rPr>
                <a:t>R</a:t>
              </a:r>
              <a:endParaRPr lang="en-US" sz="2000" dirty="0">
                <a:latin typeface="NikoshBAN" pitchFamily="2" charset="0"/>
                <a:cs typeface="NikoshBAN" pitchFamily="2" charset="0"/>
              </a:endParaRP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7952509" y="2391767"/>
              <a:ext cx="4191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latin typeface="NikoshBAN" pitchFamily="2" charset="0"/>
                  <a:cs typeface="NikoshBAN" pitchFamily="2" charset="0"/>
                </a:rPr>
                <a:t>Q</a:t>
              </a:r>
            </a:p>
          </p:txBody>
        </p:sp>
        <p:sp>
          <p:nvSpPr>
            <p:cNvPr id="12" name="Parallelogram 11"/>
            <p:cNvSpPr/>
            <p:nvPr/>
          </p:nvSpPr>
          <p:spPr>
            <a:xfrm>
              <a:off x="5171209" y="809907"/>
              <a:ext cx="3200400" cy="1600200"/>
            </a:xfrm>
            <a:prstGeom prst="parallelogram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6" name="Group 15"/>
          <p:cNvGrpSpPr/>
          <p:nvPr/>
        </p:nvGrpSpPr>
        <p:grpSpPr>
          <a:xfrm>
            <a:off x="297872" y="1055130"/>
            <a:ext cx="4191000" cy="1076516"/>
            <a:chOff x="332509" y="296267"/>
            <a:chExt cx="4191000" cy="1076516"/>
          </a:xfrm>
        </p:grpSpPr>
        <p:sp>
          <p:nvSpPr>
            <p:cNvPr id="13" name="Round Diagonal Corner Rectangle 12"/>
            <p:cNvSpPr/>
            <p:nvPr/>
          </p:nvSpPr>
          <p:spPr>
            <a:xfrm>
              <a:off x="332509" y="296267"/>
              <a:ext cx="4191000" cy="990600"/>
            </a:xfrm>
            <a:prstGeom prst="round2Diag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477982" y="449453"/>
              <a:ext cx="4038600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bn-IN" sz="3600" b="1" dirty="0">
                  <a:latin typeface="NikoshBAN" pitchFamily="2" charset="0"/>
                  <a:cs typeface="NikoshBAN" pitchFamily="2" charset="0"/>
                </a:rPr>
                <a:t>অঙ্কন </a:t>
              </a:r>
              <a:r>
                <a:rPr lang="en-US" sz="3600" b="1" dirty="0">
                  <a:latin typeface="NikoshBAN" pitchFamily="2" charset="0"/>
                  <a:cs typeface="NikoshBAN" pitchFamily="2" charset="0"/>
                </a:rPr>
                <a:t>:</a:t>
              </a:r>
              <a:r>
                <a:rPr lang="bn-IN" sz="3600" dirty="0">
                  <a:latin typeface="NikoshBAN" pitchFamily="2" charset="0"/>
                  <a:cs typeface="NikoshBAN" pitchFamily="2" charset="0"/>
                </a:rPr>
                <a:t> </a:t>
              </a:r>
              <a:r>
                <a:rPr lang="en-US" sz="3600" dirty="0">
                  <a:latin typeface="NikoshBAN" pitchFamily="2" charset="0"/>
                  <a:cs typeface="NikoshBAN" pitchFamily="2" charset="0"/>
                </a:rPr>
                <a:t>P,R</a:t>
              </a:r>
              <a:r>
                <a:rPr lang="bn-IN" sz="3600" dirty="0">
                  <a:latin typeface="NikoshBAN" pitchFamily="2" charset="0"/>
                  <a:cs typeface="NikoshBAN" pitchFamily="2" charset="0"/>
                </a:rPr>
                <a:t> যোগ করি ।</a:t>
              </a:r>
              <a:endParaRPr lang="en-US" sz="3600" dirty="0">
                <a:latin typeface="NikoshBAN" pitchFamily="2" charset="0"/>
                <a:cs typeface="NikoshBAN" pitchFamily="2" charset="0"/>
              </a:endParaRPr>
            </a:p>
            <a:p>
              <a:endParaRPr lang="en-US" dirty="0"/>
            </a:p>
          </p:txBody>
        </p:sp>
      </p:grpSp>
      <p:grpSp>
        <p:nvGrpSpPr>
          <p:cNvPr id="4" name="Group 3"/>
          <p:cNvGrpSpPr/>
          <p:nvPr/>
        </p:nvGrpSpPr>
        <p:grpSpPr>
          <a:xfrm>
            <a:off x="346362" y="2823469"/>
            <a:ext cx="5915891" cy="1408407"/>
            <a:chOff x="332509" y="1591667"/>
            <a:chExt cx="5915891" cy="1761133"/>
          </a:xfrm>
        </p:grpSpPr>
        <p:sp>
          <p:nvSpPr>
            <p:cNvPr id="2" name="Rounded Rectangle 1"/>
            <p:cNvSpPr/>
            <p:nvPr/>
          </p:nvSpPr>
          <p:spPr>
            <a:xfrm>
              <a:off x="332509" y="1591667"/>
              <a:ext cx="5915891" cy="1761133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" name="TextBox 2"/>
            <p:cNvSpPr txBox="1"/>
            <p:nvPr/>
          </p:nvSpPr>
          <p:spPr>
            <a:xfrm>
              <a:off x="491836" y="1653917"/>
              <a:ext cx="552796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bn-IN" sz="3200" b="1" dirty="0">
                  <a:latin typeface="NikoshBAN" pitchFamily="2" charset="0"/>
                  <a:cs typeface="NikoshBAN" pitchFamily="2" charset="0"/>
                </a:rPr>
                <a:t>প্রমাণ </a:t>
              </a:r>
              <a:r>
                <a:rPr lang="en-US" sz="3200" b="1" dirty="0" smtClean="0">
                  <a:latin typeface="NikoshBAN" pitchFamily="2" charset="0"/>
                  <a:cs typeface="NikoshBAN" pitchFamily="2" charset="0"/>
                </a:rPr>
                <a:t>:</a:t>
              </a:r>
            </a:p>
            <a:p>
              <a:r>
                <a:rPr lang="bn-IN" sz="3200" dirty="0" smtClean="0">
                  <a:latin typeface="NikoshBAN" pitchFamily="2" charset="0"/>
                  <a:cs typeface="NikoshBAN" pitchFamily="2" charset="0"/>
                </a:rPr>
                <a:t> </a:t>
              </a:r>
              <a:r>
                <a:rPr lang="bn-IN" sz="3200" dirty="0">
                  <a:latin typeface="NikoshBAN" pitchFamily="2" charset="0"/>
                  <a:cs typeface="NikoshBAN" pitchFamily="2" charset="0"/>
                </a:rPr>
                <a:t>১</a:t>
              </a:r>
              <a:r>
                <a:rPr lang="en-US" sz="3200" dirty="0">
                  <a:latin typeface="NikoshBAN" pitchFamily="2" charset="0"/>
                  <a:cs typeface="NikoshBAN" pitchFamily="2" charset="0"/>
                </a:rPr>
                <a:t>.</a:t>
              </a:r>
              <a:r>
                <a:rPr lang="bn-IN" sz="3200" dirty="0">
                  <a:latin typeface="NikoshBAN" pitchFamily="2" charset="0"/>
                  <a:cs typeface="NikoshBAN" pitchFamily="2" charset="0"/>
                </a:rPr>
                <a:t> যেহেতু </a:t>
              </a:r>
              <a:r>
                <a:rPr lang="en-US" sz="3200" dirty="0">
                  <a:latin typeface="NikoshBAN" pitchFamily="2" charset="0"/>
                  <a:cs typeface="NikoshBAN" pitchFamily="2" charset="0"/>
                </a:rPr>
                <a:t>PQ || SR</a:t>
              </a:r>
              <a:r>
                <a:rPr lang="bn-IN" sz="3200" dirty="0">
                  <a:latin typeface="NikoshBAN" pitchFamily="2" charset="0"/>
                  <a:cs typeface="NikoshBAN" pitchFamily="2" charset="0"/>
                </a:rPr>
                <a:t> এবং </a:t>
              </a:r>
              <a:r>
                <a:rPr lang="en-US" sz="3200" dirty="0">
                  <a:latin typeface="NikoshBAN" pitchFamily="2" charset="0"/>
                  <a:cs typeface="NikoshBAN" pitchFamily="2" charset="0"/>
                </a:rPr>
                <a:t>PR </a:t>
              </a:r>
              <a:r>
                <a:rPr lang="bn-IN" sz="3200" dirty="0">
                  <a:latin typeface="NikoshBAN" pitchFamily="2" charset="0"/>
                  <a:cs typeface="NikoshBAN" pitchFamily="2" charset="0"/>
                </a:rPr>
                <a:t>ছেদক ।</a:t>
              </a:r>
            </a:p>
            <a:p>
              <a:r>
                <a:rPr lang="bn-IN" sz="3200" dirty="0">
                  <a:latin typeface="NikoshBAN" pitchFamily="2" charset="0"/>
                  <a:cs typeface="NikoshBAN" pitchFamily="2" charset="0"/>
                </a:rPr>
                <a:t>     </a:t>
              </a:r>
              <a:r>
                <a:rPr lang="bn-IN" sz="3200" dirty="0" smtClean="0">
                  <a:latin typeface="NikoshBAN" pitchFamily="2" charset="0"/>
                  <a:cs typeface="NikoshBAN" pitchFamily="2" charset="0"/>
                </a:rPr>
                <a:t> </a:t>
              </a:r>
              <a:endParaRPr lang="en-US" dirty="0">
                <a:latin typeface="NikoshBAN" pitchFamily="2" charset="0"/>
                <a:cs typeface="NikoshBAN" pitchFamily="2" charset="0"/>
              </a:endParaRPr>
            </a:p>
          </p:txBody>
        </p:sp>
      </p:grpSp>
      <p:grpSp>
        <p:nvGrpSpPr>
          <p:cNvPr id="28" name="Group 27"/>
          <p:cNvGrpSpPr/>
          <p:nvPr/>
        </p:nvGrpSpPr>
        <p:grpSpPr>
          <a:xfrm>
            <a:off x="5190259" y="825701"/>
            <a:ext cx="3162300" cy="1584406"/>
            <a:chOff x="5150427" y="825702"/>
            <a:chExt cx="3162300" cy="1584406"/>
          </a:xfrm>
        </p:grpSpPr>
        <p:grpSp>
          <p:nvGrpSpPr>
            <p:cNvPr id="17" name="Group 16"/>
            <p:cNvGrpSpPr/>
            <p:nvPr/>
          </p:nvGrpSpPr>
          <p:grpSpPr>
            <a:xfrm>
              <a:off x="5150427" y="825702"/>
              <a:ext cx="3162300" cy="1568609"/>
              <a:chOff x="5188527" y="2423358"/>
              <a:chExt cx="3162300" cy="1568609"/>
            </a:xfrm>
          </p:grpSpPr>
          <p:cxnSp>
            <p:nvCxnSpPr>
              <p:cNvPr id="18" name="Straight Connector 17"/>
              <p:cNvCxnSpPr/>
              <p:nvPr/>
            </p:nvCxnSpPr>
            <p:spPr>
              <a:xfrm flipV="1">
                <a:off x="5562600" y="2423358"/>
                <a:ext cx="2788227" cy="1139"/>
              </a:xfrm>
              <a:prstGeom prst="line">
                <a:avLst/>
              </a:prstGeom>
              <a:ln w="762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" name="Straight Connector 19"/>
              <p:cNvCxnSpPr/>
              <p:nvPr/>
            </p:nvCxnSpPr>
            <p:spPr>
              <a:xfrm flipV="1">
                <a:off x="5188527" y="3990828"/>
                <a:ext cx="2788227" cy="1139"/>
              </a:xfrm>
              <a:prstGeom prst="line">
                <a:avLst/>
              </a:prstGeom>
              <a:ln w="762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22" name="Straight Connector 21"/>
            <p:cNvCxnSpPr/>
            <p:nvPr/>
          </p:nvCxnSpPr>
          <p:spPr>
            <a:xfrm flipV="1">
              <a:off x="5190259" y="838547"/>
              <a:ext cx="3122468" cy="1571561"/>
            </a:xfrm>
            <a:prstGeom prst="line">
              <a:avLst/>
            </a:prstGeom>
            <a:ln w="762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7" name="Group 36"/>
          <p:cNvGrpSpPr/>
          <p:nvPr/>
        </p:nvGrpSpPr>
        <p:grpSpPr>
          <a:xfrm>
            <a:off x="297872" y="4572000"/>
            <a:ext cx="5964381" cy="685800"/>
            <a:chOff x="297872" y="4572000"/>
            <a:chExt cx="5964381" cy="685800"/>
          </a:xfrm>
        </p:grpSpPr>
        <p:sp>
          <p:nvSpPr>
            <p:cNvPr id="32" name="Rounded Rectangle 31"/>
            <p:cNvSpPr/>
            <p:nvPr/>
          </p:nvSpPr>
          <p:spPr>
            <a:xfrm>
              <a:off x="297872" y="4572000"/>
              <a:ext cx="5964381" cy="685800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4" name="TextBox 33"/>
                <p:cNvSpPr txBox="1"/>
                <p:nvPr/>
              </p:nvSpPr>
              <p:spPr>
                <a:xfrm>
                  <a:off x="304797" y="4611469"/>
                  <a:ext cx="5444838" cy="64633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bn-IN" sz="3600" dirty="0">
                      <a:latin typeface="NikoshBAN" pitchFamily="2" charset="0"/>
                      <a:cs typeface="NikoshBAN" pitchFamily="2" charset="0"/>
                    </a:rPr>
                    <a:t> </a:t>
                  </a:r>
                  <a14:m>
                    <m:oMath xmlns:m="http://schemas.openxmlformats.org/officeDocument/2006/math">
                      <m:r>
                        <a:rPr lang="bn-IN" sz="3600" i="1">
                          <a:latin typeface="Cambria Math"/>
                          <a:ea typeface="Cambria Math"/>
                          <a:cs typeface="NikoshBAN" pitchFamily="2" charset="0"/>
                        </a:rPr>
                        <m:t>&lt;</m:t>
                      </m:r>
                      <m:r>
                        <a:rPr lang="en-US" sz="3600" i="1">
                          <a:latin typeface="Cambria Math"/>
                          <a:ea typeface="Cambria Math"/>
                          <a:cs typeface="NikoshBAN" pitchFamily="2" charset="0"/>
                        </a:rPr>
                        <m:t>𝑄𝑃𝑅</m:t>
                      </m:r>
                      <m:r>
                        <a:rPr lang="en-US" sz="3600" i="1">
                          <a:latin typeface="Cambria Math"/>
                          <a:ea typeface="Cambria Math"/>
                          <a:cs typeface="NikoshBAN" pitchFamily="2" charset="0"/>
                        </a:rPr>
                        <m:t>= &lt;</m:t>
                      </m:r>
                      <m:r>
                        <a:rPr lang="en-US" sz="3600" i="1">
                          <a:latin typeface="Cambria Math"/>
                          <a:ea typeface="Cambria Math"/>
                          <a:cs typeface="NikoshBAN" pitchFamily="2" charset="0"/>
                        </a:rPr>
                        <m:t>𝑃𝑅𝑆</m:t>
                      </m:r>
                    </m:oMath>
                  </a14:m>
                  <a:endParaRPr lang="en-US" sz="3600" dirty="0"/>
                </a:p>
              </p:txBody>
            </p:sp>
          </mc:Choice>
          <mc:Fallback xmlns="">
            <p:sp>
              <p:nvSpPr>
                <p:cNvPr id="34" name="TextBox 33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04797" y="4611469"/>
                  <a:ext cx="5444838" cy="646331"/>
                </a:xfrm>
                <a:prstGeom prst="rect">
                  <a:avLst/>
                </a:prstGeom>
                <a:blipFill rotWithShape="1">
                  <a:blip r:embed="rId2"/>
                  <a:stretch>
                    <a:fillRect l="-3359" t="-19626" b="-35514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35" name="Arc 34"/>
          <p:cNvSpPr/>
          <p:nvPr/>
        </p:nvSpPr>
        <p:spPr>
          <a:xfrm rot="11268541">
            <a:off x="7463389" y="396830"/>
            <a:ext cx="457200" cy="883437"/>
          </a:xfrm>
          <a:prstGeom prst="arc">
            <a:avLst/>
          </a:prstGeom>
          <a:ln w="762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Arc 35"/>
          <p:cNvSpPr/>
          <p:nvPr/>
        </p:nvSpPr>
        <p:spPr>
          <a:xfrm>
            <a:off x="5759278" y="1989814"/>
            <a:ext cx="457200" cy="883437"/>
          </a:xfrm>
          <a:prstGeom prst="arc">
            <a:avLst/>
          </a:prstGeom>
          <a:ln w="762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61244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 tmFilter="0, 0; .2, .5; .8, .5; 1, 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2" dur="250" autoRev="1" fill="hold"/>
                                        <p:tgtEl>
                                          <p:spTgt spid="1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 tmFilter="0, 0; .2, .5; .8, .5; 1, 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" dur="250" autoRev="1" fill="hold"/>
                                        <p:tgtEl>
                                          <p:spTgt spid="1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5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9" dur="500" tmFilter="0, 0; .2, .5; .8, .5; 1, 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0" dur="250" autoRev="1" fill="hold"/>
                                        <p:tgtEl>
                                          <p:spTgt spid="2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5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8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1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5" dur="500" tmFilter="0, 0; .2, .5; .8, .5; 1, 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6" dur="250" autoRev="1" fill="hold"/>
                                        <p:tgtEl>
                                          <p:spTgt spid="3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57" presetID="2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8" dur="500" tmFilter="0, 0; .2, .5; .8, .5; 1, 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9" dur="250" autoRev="1" fill="hold"/>
                                        <p:tgtEl>
                                          <p:spTgt spid="3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3" dur="500" tmFilter="0, 0; .2, .5; .8, .5; 1, 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4" dur="250" autoRev="1" fill="hold"/>
                                        <p:tgtEl>
                                          <p:spTgt spid="3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65" presetID="26" presetClass="emph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6" dur="500" tmFilter="0, 0; .2, .5; .8, .5; 1, 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7" dur="250" autoRev="1" fill="hold"/>
                                        <p:tgtEl>
                                          <p:spTgt spid="3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42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1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1000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42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6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7" dur="1000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42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1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2" dur="10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0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 animBg="1"/>
      <p:bldP spid="35" grpId="1" animBg="1"/>
      <p:bldP spid="35" grpId="2" animBg="1"/>
      <p:bldP spid="35" grpId="3" animBg="1"/>
      <p:bldP spid="36" grpId="0" animBg="1"/>
      <p:bldP spid="36" grpId="1" animBg="1"/>
      <p:bldP spid="36" grpId="2" animBg="1"/>
      <p:bldP spid="36" grpId="3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4876800" y="593465"/>
            <a:ext cx="3988377" cy="2230003"/>
            <a:chOff x="4876800" y="593465"/>
            <a:chExt cx="3988377" cy="2230003"/>
          </a:xfrm>
        </p:grpSpPr>
        <p:grpSp>
          <p:nvGrpSpPr>
            <p:cNvPr id="2" name="Group 1"/>
            <p:cNvGrpSpPr/>
            <p:nvPr/>
          </p:nvGrpSpPr>
          <p:grpSpPr>
            <a:xfrm>
              <a:off x="4876800" y="593465"/>
              <a:ext cx="3988377" cy="2230003"/>
              <a:chOff x="4876800" y="593465"/>
              <a:chExt cx="3988377" cy="2230003"/>
            </a:xfrm>
          </p:grpSpPr>
          <p:sp>
            <p:nvSpPr>
              <p:cNvPr id="3" name="TextBox 2"/>
              <p:cNvSpPr txBox="1"/>
              <p:nvPr/>
            </p:nvSpPr>
            <p:spPr>
              <a:xfrm>
                <a:off x="5025736" y="593465"/>
                <a:ext cx="419100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 smtClean="0"/>
                  <a:t>S</a:t>
                </a:r>
                <a:endParaRPr lang="en-US" sz="2400" dirty="0"/>
              </a:p>
            </p:txBody>
          </p:sp>
          <p:sp>
            <p:nvSpPr>
              <p:cNvPr id="4" name="TextBox 3"/>
              <p:cNvSpPr txBox="1"/>
              <p:nvPr/>
            </p:nvSpPr>
            <p:spPr>
              <a:xfrm>
                <a:off x="4876800" y="2423358"/>
                <a:ext cx="419100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dirty="0">
                    <a:latin typeface="NikoshBAN" pitchFamily="2" charset="0"/>
                    <a:cs typeface="NikoshBAN" pitchFamily="2" charset="0"/>
                  </a:rPr>
                  <a:t>P</a:t>
                </a:r>
              </a:p>
            </p:txBody>
          </p:sp>
          <p:sp>
            <p:nvSpPr>
              <p:cNvPr id="5" name="TextBox 4"/>
              <p:cNvSpPr txBox="1"/>
              <p:nvPr/>
            </p:nvSpPr>
            <p:spPr>
              <a:xfrm>
                <a:off x="8446077" y="638492"/>
                <a:ext cx="419100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dirty="0" smtClean="0">
                    <a:latin typeface="NikoshBAN" pitchFamily="2" charset="0"/>
                    <a:cs typeface="NikoshBAN" pitchFamily="2" charset="0"/>
                  </a:rPr>
                  <a:t>R</a:t>
                </a:r>
                <a:endParaRPr lang="en-US" sz="2000" dirty="0">
                  <a:latin typeface="NikoshBAN" pitchFamily="2" charset="0"/>
                  <a:cs typeface="NikoshBAN" pitchFamily="2" charset="0"/>
                </a:endParaRPr>
              </a:p>
            </p:txBody>
          </p:sp>
          <p:sp>
            <p:nvSpPr>
              <p:cNvPr id="6" name="TextBox 5"/>
              <p:cNvSpPr txBox="1"/>
              <p:nvPr/>
            </p:nvSpPr>
            <p:spPr>
              <a:xfrm>
                <a:off x="7952509" y="2391767"/>
                <a:ext cx="419100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dirty="0">
                    <a:latin typeface="NikoshBAN" pitchFamily="2" charset="0"/>
                    <a:cs typeface="NikoshBAN" pitchFamily="2" charset="0"/>
                  </a:rPr>
                  <a:t>Q</a:t>
                </a:r>
              </a:p>
            </p:txBody>
          </p:sp>
          <p:sp>
            <p:nvSpPr>
              <p:cNvPr id="7" name="Parallelogram 6"/>
              <p:cNvSpPr/>
              <p:nvPr/>
            </p:nvSpPr>
            <p:spPr>
              <a:xfrm>
                <a:off x="5171209" y="809907"/>
                <a:ext cx="3200400" cy="1600200"/>
              </a:xfrm>
              <a:prstGeom prst="parallelogram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9" name="Straight Connector 8"/>
            <p:cNvCxnSpPr/>
            <p:nvPr/>
          </p:nvCxnSpPr>
          <p:spPr>
            <a:xfrm flipV="1">
              <a:off x="5171209" y="809907"/>
              <a:ext cx="3200400" cy="1600200"/>
            </a:xfrm>
            <a:prstGeom prst="line">
              <a:avLst/>
            </a:prstGeom>
            <a:ln w="38100"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4" name="Group 13"/>
          <p:cNvGrpSpPr/>
          <p:nvPr/>
        </p:nvGrpSpPr>
        <p:grpSpPr>
          <a:xfrm>
            <a:off x="0" y="645371"/>
            <a:ext cx="4876800" cy="1248236"/>
            <a:chOff x="0" y="645371"/>
            <a:chExt cx="4876800" cy="1248236"/>
          </a:xfrm>
        </p:grpSpPr>
        <p:sp>
          <p:nvSpPr>
            <p:cNvPr id="11" name="Rounded Rectangle 10"/>
            <p:cNvSpPr/>
            <p:nvPr/>
          </p:nvSpPr>
          <p:spPr>
            <a:xfrm>
              <a:off x="86591" y="645371"/>
              <a:ext cx="4790209" cy="1190308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" name="TextBox 12"/>
                <p:cNvSpPr txBox="1"/>
                <p:nvPr/>
              </p:nvSpPr>
              <p:spPr>
                <a:xfrm>
                  <a:off x="0" y="693278"/>
                  <a:ext cx="4876800" cy="1200329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>
                      <a:latin typeface="NikoshBAN" pitchFamily="2" charset="0"/>
                      <a:cs typeface="NikoshBAN" pitchFamily="2" charset="0"/>
                    </a:rPr>
                    <a:t> </a:t>
                  </a:r>
                  <a:r>
                    <a:rPr lang="bn-IN" sz="3600" dirty="0">
                      <a:latin typeface="NikoshBAN" pitchFamily="2" charset="0"/>
                      <a:cs typeface="NikoshBAN" pitchFamily="2" charset="0"/>
                    </a:rPr>
                    <a:t>২</a:t>
                  </a:r>
                  <a:r>
                    <a:rPr lang="en-US" sz="3600" dirty="0">
                      <a:latin typeface="NikoshBAN" pitchFamily="2" charset="0"/>
                      <a:cs typeface="NikoshBAN" pitchFamily="2" charset="0"/>
                    </a:rPr>
                    <a:t>.</a:t>
                  </a:r>
                  <a:r>
                    <a:rPr lang="bn-IN" sz="3600" dirty="0">
                      <a:latin typeface="NikoshBAN" pitchFamily="2" charset="0"/>
                      <a:cs typeface="NikoshBAN" pitchFamily="2" charset="0"/>
                    </a:rPr>
                    <a:t> এখন </a:t>
                  </a:r>
                  <a:r>
                    <a:rPr lang="en-US" sz="3600" dirty="0">
                      <a:latin typeface="Algerian"/>
                      <a:cs typeface="NikoshBAN" pitchFamily="2" charset="0"/>
                    </a:rPr>
                    <a:t> </a:t>
                  </a:r>
                  <a14:m>
                    <m:oMath xmlns:m="http://schemas.openxmlformats.org/officeDocument/2006/math">
                      <m:r>
                        <a:rPr lang="en-US" sz="3600" i="1">
                          <a:latin typeface="Cambria Math"/>
                          <a:ea typeface="Cambria Math"/>
                          <a:cs typeface="NikoshBAN" pitchFamily="2" charset="0"/>
                        </a:rPr>
                        <m:t>∆</m:t>
                      </m:r>
                      <m:r>
                        <a:rPr lang="en-US" sz="3600" i="1">
                          <a:latin typeface="Cambria Math"/>
                          <a:ea typeface="Cambria Math"/>
                          <a:cs typeface="NikoshBAN" pitchFamily="2" charset="0"/>
                        </a:rPr>
                        <m:t>𝑃𝑄𝑅</m:t>
                      </m:r>
                      <m:r>
                        <a:rPr lang="en-US" sz="3600" i="1">
                          <a:latin typeface="Cambria Math"/>
                          <a:ea typeface="Cambria Math"/>
                          <a:cs typeface="NikoshBAN" pitchFamily="2" charset="0"/>
                        </a:rPr>
                        <m:t> </m:t>
                      </m:r>
                    </m:oMath>
                  </a14:m>
                  <a:r>
                    <a:rPr lang="bn-IN" sz="3600" dirty="0">
                      <a:latin typeface="Algerian"/>
                      <a:cs typeface="NikoshBAN" pitchFamily="2" charset="0"/>
                    </a:rPr>
                    <a:t>ও </a:t>
                  </a:r>
                  <a14:m>
                    <m:oMath xmlns:m="http://schemas.openxmlformats.org/officeDocument/2006/math">
                      <m:r>
                        <a:rPr lang="bn-IN" sz="3600" i="1">
                          <a:latin typeface="Cambria Math"/>
                          <a:ea typeface="Cambria Math"/>
                          <a:cs typeface="NikoshBAN" pitchFamily="2" charset="0"/>
                        </a:rPr>
                        <m:t>∆</m:t>
                      </m:r>
                      <m:r>
                        <a:rPr lang="en-US" sz="3600" i="1">
                          <a:latin typeface="Cambria Math"/>
                          <a:ea typeface="Cambria Math"/>
                          <a:cs typeface="NikoshBAN" pitchFamily="2" charset="0"/>
                        </a:rPr>
                        <m:t>𝑃𝑆𝑅</m:t>
                      </m:r>
                      <m:r>
                        <a:rPr lang="en-US" sz="3600" i="1">
                          <a:latin typeface="Cambria Math"/>
                          <a:ea typeface="Cambria Math"/>
                          <a:cs typeface="NikoshBAN" pitchFamily="2" charset="0"/>
                        </a:rPr>
                        <m:t> </m:t>
                      </m:r>
                    </m:oMath>
                  </a14:m>
                  <a:r>
                    <a:rPr lang="bn-IN" sz="3600" dirty="0">
                      <a:latin typeface="NikoshBAN" pitchFamily="2" charset="0"/>
                      <a:cs typeface="NikoshBAN" pitchFamily="2" charset="0"/>
                    </a:rPr>
                    <a:t>এ</a:t>
                  </a:r>
                </a:p>
                <a:p>
                  <a:r>
                    <a:rPr lang="bn-IN" sz="3600" dirty="0">
                      <a:latin typeface="NikoshBAN" pitchFamily="2" charset="0"/>
                      <a:cs typeface="NikoshBAN" pitchFamily="2" charset="0"/>
                    </a:rPr>
                    <a:t>              </a:t>
                  </a:r>
                  <a:r>
                    <a:rPr lang="en-US" sz="3600" dirty="0">
                      <a:latin typeface="NikoshBAN" pitchFamily="2" charset="0"/>
                      <a:cs typeface="NikoshBAN" pitchFamily="2" charset="0"/>
                    </a:rPr>
                    <a:t>PQ = SR</a:t>
                  </a:r>
                </a:p>
              </p:txBody>
            </p:sp>
          </mc:Choice>
          <mc:Fallback xmlns="">
            <p:sp>
              <p:nvSpPr>
                <p:cNvPr id="13" name="TextBox 1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0" y="693278"/>
                  <a:ext cx="4876800" cy="1200329"/>
                </a:xfrm>
                <a:prstGeom prst="rect">
                  <a:avLst/>
                </a:prstGeom>
                <a:blipFill rotWithShape="1">
                  <a:blip r:embed="rId2"/>
                  <a:stretch>
                    <a:fillRect l="-3750" t="-9645" r="-1250" b="-18274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30" name="Isosceles Triangle 29"/>
          <p:cNvSpPr/>
          <p:nvPr/>
        </p:nvSpPr>
        <p:spPr>
          <a:xfrm>
            <a:off x="5715000" y="1055130"/>
            <a:ext cx="914400" cy="39267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Isosceles Triangle 30"/>
          <p:cNvSpPr/>
          <p:nvPr/>
        </p:nvSpPr>
        <p:spPr>
          <a:xfrm>
            <a:off x="6781800" y="1697272"/>
            <a:ext cx="914400" cy="39267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5" name="Group 34"/>
          <p:cNvGrpSpPr/>
          <p:nvPr/>
        </p:nvGrpSpPr>
        <p:grpSpPr>
          <a:xfrm>
            <a:off x="5172941" y="826591"/>
            <a:ext cx="3162300" cy="1568609"/>
            <a:chOff x="5188527" y="2423358"/>
            <a:chExt cx="3162300" cy="1568609"/>
          </a:xfrm>
        </p:grpSpPr>
        <p:cxnSp>
          <p:nvCxnSpPr>
            <p:cNvPr id="36" name="Straight Connector 35"/>
            <p:cNvCxnSpPr/>
            <p:nvPr/>
          </p:nvCxnSpPr>
          <p:spPr>
            <a:xfrm flipV="1">
              <a:off x="5562600" y="2423358"/>
              <a:ext cx="2788227" cy="1139"/>
            </a:xfrm>
            <a:prstGeom prst="line">
              <a:avLst/>
            </a:prstGeom>
            <a:ln w="762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/>
            <p:cNvCxnSpPr/>
            <p:nvPr/>
          </p:nvCxnSpPr>
          <p:spPr>
            <a:xfrm flipV="1">
              <a:off x="5188527" y="3990828"/>
              <a:ext cx="2788227" cy="1139"/>
            </a:xfrm>
            <a:prstGeom prst="line">
              <a:avLst/>
            </a:prstGeom>
            <a:ln w="762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0" name="Group 39"/>
          <p:cNvGrpSpPr/>
          <p:nvPr/>
        </p:nvGrpSpPr>
        <p:grpSpPr>
          <a:xfrm>
            <a:off x="86591" y="2089942"/>
            <a:ext cx="4790209" cy="995136"/>
            <a:chOff x="86591" y="2089942"/>
            <a:chExt cx="4790209" cy="995136"/>
          </a:xfrm>
        </p:grpSpPr>
        <p:sp>
          <p:nvSpPr>
            <p:cNvPr id="38" name="Rounded Rectangle 37"/>
            <p:cNvSpPr/>
            <p:nvPr/>
          </p:nvSpPr>
          <p:spPr>
            <a:xfrm>
              <a:off x="86591" y="2089942"/>
              <a:ext cx="4790209" cy="881858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TextBox 38"/>
            <p:cNvSpPr txBox="1"/>
            <p:nvPr/>
          </p:nvSpPr>
          <p:spPr>
            <a:xfrm>
              <a:off x="143740" y="2161748"/>
              <a:ext cx="4104409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600" dirty="0">
                  <a:latin typeface="NikoshBAN" pitchFamily="2" charset="0"/>
                  <a:cs typeface="NikoshBAN" pitchFamily="2" charset="0"/>
                </a:rPr>
                <a:t>3. PR = PR</a:t>
              </a:r>
            </a:p>
            <a:p>
              <a:endParaRPr lang="en-US" dirty="0"/>
            </a:p>
          </p:txBody>
        </p:sp>
      </p:grpSp>
      <p:grpSp>
        <p:nvGrpSpPr>
          <p:cNvPr id="41" name="Group 40"/>
          <p:cNvGrpSpPr/>
          <p:nvPr/>
        </p:nvGrpSpPr>
        <p:grpSpPr>
          <a:xfrm>
            <a:off x="86591" y="3147536"/>
            <a:ext cx="8215746" cy="989357"/>
            <a:chOff x="86591" y="2089942"/>
            <a:chExt cx="4790209" cy="1075946"/>
          </a:xfrm>
        </p:grpSpPr>
        <p:sp>
          <p:nvSpPr>
            <p:cNvPr id="42" name="Rounded Rectangle 41"/>
            <p:cNvSpPr/>
            <p:nvPr/>
          </p:nvSpPr>
          <p:spPr>
            <a:xfrm>
              <a:off x="86591" y="2089942"/>
              <a:ext cx="4790209" cy="881858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3" name="TextBox 42"/>
                <p:cNvSpPr txBox="1"/>
                <p:nvPr/>
              </p:nvSpPr>
              <p:spPr>
                <a:xfrm>
                  <a:off x="143739" y="2161748"/>
                  <a:ext cx="4529092" cy="100414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3600" dirty="0">
                      <a:latin typeface="NikoshBAN" pitchFamily="2" charset="0"/>
                      <a:cs typeface="NikoshBAN" pitchFamily="2" charset="0"/>
                    </a:rPr>
                    <a:t>4.</a:t>
                  </a:r>
                  <a:r>
                    <a:rPr lang="bn-IN" sz="3600" dirty="0">
                      <a:latin typeface="NikoshBAN" pitchFamily="2" charset="0"/>
                      <a:cs typeface="NikoshBAN" pitchFamily="2" charset="0"/>
                    </a:rPr>
                    <a:t> এবং অন্তভূর্ক্ত  </a:t>
                  </a:r>
                  <a14:m>
                    <m:oMath xmlns:m="http://schemas.openxmlformats.org/officeDocument/2006/math">
                      <m:r>
                        <a:rPr lang="bn-IN" sz="3600" i="1">
                          <a:latin typeface="Cambria Math"/>
                          <a:ea typeface="Cambria Math"/>
                          <a:cs typeface="NikoshBAN" pitchFamily="2" charset="0"/>
                        </a:rPr>
                        <m:t>&lt;</m:t>
                      </m:r>
                      <m:r>
                        <a:rPr lang="en-US" sz="3600" i="1">
                          <a:latin typeface="Cambria Math"/>
                          <a:ea typeface="Cambria Math"/>
                          <a:cs typeface="NikoshBAN" pitchFamily="2" charset="0"/>
                        </a:rPr>
                        <m:t>𝑄𝑃𝑅</m:t>
                      </m:r>
                    </m:oMath>
                  </a14:m>
                  <a:r>
                    <a:rPr lang="bn-IN" sz="3600" dirty="0">
                      <a:latin typeface="NikoshBAN" pitchFamily="2" charset="0"/>
                      <a:cs typeface="NikoshBAN" pitchFamily="2" charset="0"/>
                    </a:rPr>
                    <a:t> = অন্তভূর্ক্ত </a:t>
                  </a:r>
                  <a14:m>
                    <m:oMath xmlns:m="http://schemas.openxmlformats.org/officeDocument/2006/math">
                      <m:r>
                        <a:rPr lang="en-US" sz="3600" i="1">
                          <a:latin typeface="Cambria Math"/>
                          <a:ea typeface="Cambria Math"/>
                          <a:cs typeface="NikoshBAN" pitchFamily="2" charset="0"/>
                        </a:rPr>
                        <m:t>&lt;</m:t>
                      </m:r>
                      <m:r>
                        <a:rPr lang="en-US" sz="3600" i="1">
                          <a:latin typeface="Cambria Math"/>
                          <a:ea typeface="Cambria Math"/>
                          <a:cs typeface="NikoshBAN" pitchFamily="2" charset="0"/>
                        </a:rPr>
                        <m:t>𝑃𝑅𝑆</m:t>
                      </m:r>
                    </m:oMath>
                  </a14:m>
                  <a:endParaRPr lang="bn-IN" sz="3600" dirty="0">
                    <a:latin typeface="NikoshBAN" pitchFamily="2" charset="0"/>
                    <a:ea typeface="Cambria Math"/>
                    <a:cs typeface="NikoshBAN" pitchFamily="2" charset="0"/>
                  </a:endParaRPr>
                </a:p>
                <a:p>
                  <a:endParaRPr lang="en-US" dirty="0"/>
                </a:p>
              </p:txBody>
            </p:sp>
          </mc:Choice>
          <mc:Fallback xmlns="">
            <p:sp>
              <p:nvSpPr>
                <p:cNvPr id="43" name="TextBox 4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43739" y="2161748"/>
                  <a:ext cx="4529092" cy="1004140"/>
                </a:xfrm>
                <a:prstGeom prst="rect">
                  <a:avLst/>
                </a:prstGeom>
                <a:blipFill rotWithShape="1">
                  <a:blip r:embed="rId3"/>
                  <a:stretch>
                    <a:fillRect l="-2353" t="-8553" b="-9211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50" name="Group 49"/>
          <p:cNvGrpSpPr/>
          <p:nvPr/>
        </p:nvGrpSpPr>
        <p:grpSpPr>
          <a:xfrm>
            <a:off x="69271" y="4086469"/>
            <a:ext cx="8215746" cy="810889"/>
            <a:chOff x="69271" y="4086469"/>
            <a:chExt cx="8215746" cy="810889"/>
          </a:xfrm>
        </p:grpSpPr>
        <p:grpSp>
          <p:nvGrpSpPr>
            <p:cNvPr id="44" name="Group 43"/>
            <p:cNvGrpSpPr/>
            <p:nvPr/>
          </p:nvGrpSpPr>
          <p:grpSpPr>
            <a:xfrm>
              <a:off x="69271" y="4086469"/>
              <a:ext cx="8215746" cy="810889"/>
              <a:chOff x="86591" y="2089942"/>
              <a:chExt cx="4790209" cy="881858"/>
            </a:xfrm>
          </p:grpSpPr>
          <p:sp>
            <p:nvSpPr>
              <p:cNvPr id="45" name="Rounded Rectangle 44"/>
              <p:cNvSpPr/>
              <p:nvPr/>
            </p:nvSpPr>
            <p:spPr>
              <a:xfrm>
                <a:off x="86591" y="2089942"/>
                <a:ext cx="4790209" cy="881858"/>
              </a:xfrm>
              <a:prstGeom prst="round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46" name="TextBox 45"/>
                  <p:cNvSpPr txBox="1"/>
                  <p:nvPr/>
                </p:nvSpPr>
                <p:spPr>
                  <a:xfrm>
                    <a:off x="143739" y="2161748"/>
                    <a:ext cx="4529092" cy="702898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14:m>
                      <m:oMath xmlns:m="http://schemas.openxmlformats.org/officeDocument/2006/math">
                        <m:r>
                          <a:rPr lang="en-US" sz="3600" i="1">
                            <a:latin typeface="Cambria Math"/>
                            <a:ea typeface="Cambria Math"/>
                            <a:cs typeface="NikoshBAN" pitchFamily="2" charset="0"/>
                          </a:rPr>
                          <m:t>∆</m:t>
                        </m:r>
                        <m:r>
                          <a:rPr lang="en-US" sz="3600" i="1">
                            <a:latin typeface="Cambria Math"/>
                            <a:ea typeface="Cambria Math"/>
                            <a:cs typeface="NikoshBAN" pitchFamily="2" charset="0"/>
                          </a:rPr>
                          <m:t>𝑃𝑄𝑅</m:t>
                        </m:r>
                        <m:r>
                          <a:rPr lang="en-US" sz="3600" i="1">
                            <a:latin typeface="Cambria Math"/>
                            <a:ea typeface="Cambria Math"/>
                            <a:cs typeface="NikoshBAN" pitchFamily="2" charset="0"/>
                          </a:rPr>
                          <m:t> </m:t>
                        </m:r>
                        <m:r>
                          <a:rPr lang="bn-IN" sz="3600">
                            <a:latin typeface="Cambria Math"/>
                            <a:ea typeface="Cambria Math"/>
                            <a:cs typeface="NikoshBAN" pitchFamily="2" charset="0"/>
                          </a:rPr>
                          <m:t> </m:t>
                        </m:r>
                        <m:r>
                          <a:rPr lang="en-US" sz="3600" i="1">
                            <a:latin typeface="Cambria Math"/>
                            <a:ea typeface="Cambria Math"/>
                            <a:cs typeface="NikoshBAN" pitchFamily="2" charset="0"/>
                          </a:rPr>
                          <m:t>~</m:t>
                        </m:r>
                        <m:r>
                          <a:rPr lang="bn-IN" sz="3600">
                            <a:latin typeface="Cambria Math"/>
                            <a:ea typeface="Cambria Math"/>
                            <a:cs typeface="NikoshBAN" pitchFamily="2" charset="0"/>
                          </a:rPr>
                          <m:t> </m:t>
                        </m:r>
                      </m:oMath>
                    </a14:m>
                    <a:r>
                      <a:rPr lang="bn-IN" sz="3600" dirty="0">
                        <a:latin typeface="Algerian"/>
                        <a:cs typeface="NikoshBAN" pitchFamily="2" charset="0"/>
                      </a:rPr>
                      <a:t> </a:t>
                    </a:r>
                    <a14:m>
                      <m:oMath xmlns:m="http://schemas.openxmlformats.org/officeDocument/2006/math">
                        <m:r>
                          <a:rPr lang="bn-IN" sz="3600" i="1">
                            <a:latin typeface="Cambria Math"/>
                            <a:ea typeface="Cambria Math"/>
                            <a:cs typeface="NikoshBAN" pitchFamily="2" charset="0"/>
                          </a:rPr>
                          <m:t>∆</m:t>
                        </m:r>
                        <m:r>
                          <a:rPr lang="en-US" sz="3600" i="1">
                            <a:latin typeface="Cambria Math"/>
                            <a:ea typeface="Cambria Math"/>
                            <a:cs typeface="NikoshBAN" pitchFamily="2" charset="0"/>
                          </a:rPr>
                          <m:t>𝑃𝑆𝑅</m:t>
                        </m:r>
                      </m:oMath>
                    </a14:m>
                    <a:endParaRPr lang="en-US" dirty="0"/>
                  </a:p>
                </p:txBody>
              </p:sp>
            </mc:Choice>
            <mc:Fallback xmlns="">
              <p:sp>
                <p:nvSpPr>
                  <p:cNvPr id="46" name="TextBox 45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143739" y="2161748"/>
                    <a:ext cx="4529092" cy="702898"/>
                  </a:xfrm>
                  <a:prstGeom prst="rect">
                    <a:avLst/>
                  </a:prstGeom>
                  <a:blipFill rotWithShape="1">
                    <a:blip r:embed="rId4"/>
                    <a:stretch>
                      <a:fillRect t="-19811" b="-36792"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grpSp>
          <p:nvGrpSpPr>
            <p:cNvPr id="47" name="Group 46"/>
            <p:cNvGrpSpPr/>
            <p:nvPr/>
          </p:nvGrpSpPr>
          <p:grpSpPr>
            <a:xfrm>
              <a:off x="1676400" y="4537364"/>
              <a:ext cx="171450" cy="34636"/>
              <a:chOff x="6797386" y="4308764"/>
              <a:chExt cx="171450" cy="34636"/>
            </a:xfrm>
          </p:grpSpPr>
          <p:cxnSp>
            <p:nvCxnSpPr>
              <p:cNvPr id="48" name="Straight Connector 47"/>
              <p:cNvCxnSpPr/>
              <p:nvPr/>
            </p:nvCxnSpPr>
            <p:spPr>
              <a:xfrm>
                <a:off x="6797386" y="4343400"/>
                <a:ext cx="171450" cy="0"/>
              </a:xfrm>
              <a:prstGeom prst="line">
                <a:avLst/>
              </a:prstGeom>
              <a:ln>
                <a:solidFill>
                  <a:schemeClr val="tx1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9" name="Straight Connector 48"/>
              <p:cNvCxnSpPr/>
              <p:nvPr/>
            </p:nvCxnSpPr>
            <p:spPr>
              <a:xfrm>
                <a:off x="6797386" y="4308764"/>
                <a:ext cx="171450" cy="0"/>
              </a:xfrm>
              <a:prstGeom prst="line">
                <a:avLst/>
              </a:prstGeom>
              <a:ln>
                <a:solidFill>
                  <a:schemeClr val="tx1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51" name="Group 50"/>
          <p:cNvGrpSpPr/>
          <p:nvPr/>
        </p:nvGrpSpPr>
        <p:grpSpPr>
          <a:xfrm>
            <a:off x="86591" y="5069157"/>
            <a:ext cx="8215746" cy="989357"/>
            <a:chOff x="86591" y="2089942"/>
            <a:chExt cx="4790209" cy="1075946"/>
          </a:xfrm>
        </p:grpSpPr>
        <p:sp>
          <p:nvSpPr>
            <p:cNvPr id="52" name="Rounded Rectangle 51"/>
            <p:cNvSpPr/>
            <p:nvPr/>
          </p:nvSpPr>
          <p:spPr>
            <a:xfrm>
              <a:off x="86591" y="2089942"/>
              <a:ext cx="4790209" cy="881858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TextBox 52"/>
            <p:cNvSpPr txBox="1"/>
            <p:nvPr/>
          </p:nvSpPr>
          <p:spPr>
            <a:xfrm>
              <a:off x="143739" y="2161748"/>
              <a:ext cx="4529092" cy="100414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bn-IN" sz="3600" dirty="0">
                  <a:latin typeface="NikoshBAN" pitchFamily="2" charset="0"/>
                  <a:ea typeface="Cambria Math"/>
                  <a:cs typeface="NikoshBAN" pitchFamily="2" charset="0"/>
                </a:rPr>
                <a:t>সুতারাং </a:t>
              </a:r>
              <a:r>
                <a:rPr lang="en-US" sz="3600" dirty="0">
                  <a:latin typeface="NikoshBAN" pitchFamily="2" charset="0"/>
                  <a:ea typeface="Cambria Math"/>
                  <a:cs typeface="NikoshBAN" pitchFamily="2" charset="0"/>
                </a:rPr>
                <a:t>PS = QR </a:t>
              </a:r>
            </a:p>
            <a:p>
              <a:endParaRPr lang="en-US" dirty="0"/>
            </a:p>
          </p:txBody>
        </p:sp>
      </p:grpSp>
      <p:grpSp>
        <p:nvGrpSpPr>
          <p:cNvPr id="8" name="Group 7"/>
          <p:cNvGrpSpPr/>
          <p:nvPr/>
        </p:nvGrpSpPr>
        <p:grpSpPr>
          <a:xfrm>
            <a:off x="5239966" y="391518"/>
            <a:ext cx="3162300" cy="2476421"/>
            <a:chOff x="5190259" y="396830"/>
            <a:chExt cx="3162300" cy="2476421"/>
          </a:xfrm>
        </p:grpSpPr>
        <p:grpSp>
          <p:nvGrpSpPr>
            <p:cNvPr id="34" name="Group 33"/>
            <p:cNvGrpSpPr/>
            <p:nvPr/>
          </p:nvGrpSpPr>
          <p:grpSpPr>
            <a:xfrm>
              <a:off x="5190259" y="825701"/>
              <a:ext cx="3162300" cy="1584406"/>
              <a:chOff x="5150427" y="825702"/>
              <a:chExt cx="3162300" cy="1584406"/>
            </a:xfrm>
          </p:grpSpPr>
          <p:grpSp>
            <p:nvGrpSpPr>
              <p:cNvPr id="54" name="Group 53"/>
              <p:cNvGrpSpPr/>
              <p:nvPr/>
            </p:nvGrpSpPr>
            <p:grpSpPr>
              <a:xfrm>
                <a:off x="5150427" y="825702"/>
                <a:ext cx="3162300" cy="1568609"/>
                <a:chOff x="5188527" y="2423358"/>
                <a:chExt cx="3162300" cy="1568609"/>
              </a:xfrm>
            </p:grpSpPr>
            <p:cxnSp>
              <p:nvCxnSpPr>
                <p:cNvPr id="56" name="Straight Connector 55"/>
                <p:cNvCxnSpPr/>
                <p:nvPr/>
              </p:nvCxnSpPr>
              <p:spPr>
                <a:xfrm flipV="1">
                  <a:off x="5562600" y="2423358"/>
                  <a:ext cx="2788227" cy="1139"/>
                </a:xfrm>
                <a:prstGeom prst="line">
                  <a:avLst/>
                </a:prstGeom>
                <a:ln w="762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7" name="Straight Connector 56"/>
                <p:cNvCxnSpPr/>
                <p:nvPr/>
              </p:nvCxnSpPr>
              <p:spPr>
                <a:xfrm flipV="1">
                  <a:off x="5188527" y="3990828"/>
                  <a:ext cx="2788227" cy="1139"/>
                </a:xfrm>
                <a:prstGeom prst="line">
                  <a:avLst/>
                </a:prstGeom>
                <a:ln w="762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55" name="Straight Connector 54"/>
              <p:cNvCxnSpPr/>
              <p:nvPr/>
            </p:nvCxnSpPr>
            <p:spPr>
              <a:xfrm flipV="1">
                <a:off x="5190259" y="838547"/>
                <a:ext cx="3122468" cy="1571561"/>
              </a:xfrm>
              <a:prstGeom prst="line">
                <a:avLst/>
              </a:prstGeom>
              <a:ln w="762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58" name="Arc 57"/>
            <p:cNvSpPr/>
            <p:nvPr/>
          </p:nvSpPr>
          <p:spPr>
            <a:xfrm rot="11268541">
              <a:off x="7463389" y="396830"/>
              <a:ext cx="457200" cy="883437"/>
            </a:xfrm>
            <a:prstGeom prst="arc">
              <a:avLst/>
            </a:prstGeom>
            <a:ln w="76200"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Arc 58"/>
            <p:cNvSpPr/>
            <p:nvPr/>
          </p:nvSpPr>
          <p:spPr>
            <a:xfrm>
              <a:off x="5759278" y="1989814"/>
              <a:ext cx="457200" cy="883437"/>
            </a:xfrm>
            <a:prstGeom prst="arc">
              <a:avLst/>
            </a:prstGeom>
            <a:ln w="76200"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63" name="Group 62"/>
          <p:cNvGrpSpPr/>
          <p:nvPr/>
        </p:nvGrpSpPr>
        <p:grpSpPr>
          <a:xfrm>
            <a:off x="5202382" y="806593"/>
            <a:ext cx="3132859" cy="1585174"/>
            <a:chOff x="5183331" y="2406792"/>
            <a:chExt cx="3132859" cy="1585174"/>
          </a:xfrm>
        </p:grpSpPr>
        <p:cxnSp>
          <p:nvCxnSpPr>
            <p:cNvPr id="64" name="Straight Connector 63"/>
            <p:cNvCxnSpPr/>
            <p:nvPr/>
          </p:nvCxnSpPr>
          <p:spPr>
            <a:xfrm flipH="1">
              <a:off x="5183331" y="2423357"/>
              <a:ext cx="374073" cy="1568609"/>
            </a:xfrm>
            <a:prstGeom prst="line">
              <a:avLst/>
            </a:prstGeom>
            <a:ln w="762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Connector 64"/>
            <p:cNvCxnSpPr/>
            <p:nvPr/>
          </p:nvCxnSpPr>
          <p:spPr>
            <a:xfrm flipH="1">
              <a:off x="7942117" y="2406792"/>
              <a:ext cx="374073" cy="1568609"/>
            </a:xfrm>
            <a:prstGeom prst="line">
              <a:avLst/>
            </a:prstGeom>
            <a:ln w="762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8317285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2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0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5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9" dur="500" tmFilter="0, 0; .2, .5; .8, .5; 1, 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0" dur="250" autoRev="1" fill="hold"/>
                                        <p:tgtEl>
                                          <p:spTgt spid="3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4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2" dur="2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7" dur="2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0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4" dur="5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5" dur="25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2" dur="2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6" dur="500" tmFilter="0, 0; .2, .5; .8, .5; 1, 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7" dur="250" autoRev="1" fill="hold"/>
                                        <p:tgtEl>
                                          <p:spTgt spid="3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68" presetID="2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9" dur="500" tmFilter="0, 0; .2, .5; .8, .5; 1, 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0" dur="250" autoRev="1" fill="hold"/>
                                        <p:tgtEl>
                                          <p:spTgt spid="3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1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4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8" dur="500" tmFilter="0, 0; .2, .5; .8, .5; 1, 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9" dur="250" autoRev="1" fill="hold"/>
                                        <p:tgtEl>
                                          <p:spTgt spid="6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3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 animBg="1"/>
      <p:bldP spid="30" grpId="1" animBg="1"/>
      <p:bldP spid="30" grpId="2" animBg="1"/>
      <p:bldP spid="31" grpId="0" animBg="1"/>
      <p:bldP spid="31" grpId="1" animBg="1"/>
      <p:bldP spid="31" grpId="2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/>
          <p:cNvCxnSpPr/>
          <p:nvPr/>
        </p:nvCxnSpPr>
        <p:spPr>
          <a:xfrm flipV="1">
            <a:off x="5171209" y="809907"/>
            <a:ext cx="3200400" cy="1600200"/>
          </a:xfrm>
          <a:prstGeom prst="line">
            <a:avLst/>
          </a:prstGeom>
          <a:ln w="3810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2" name="Group 21"/>
          <p:cNvGrpSpPr/>
          <p:nvPr/>
        </p:nvGrpSpPr>
        <p:grpSpPr>
          <a:xfrm>
            <a:off x="4876800" y="593465"/>
            <a:ext cx="3988377" cy="2230003"/>
            <a:chOff x="4876800" y="593465"/>
            <a:chExt cx="3988377" cy="2230003"/>
          </a:xfrm>
        </p:grpSpPr>
        <p:grpSp>
          <p:nvGrpSpPr>
            <p:cNvPr id="7" name="Group 6"/>
            <p:cNvGrpSpPr/>
            <p:nvPr/>
          </p:nvGrpSpPr>
          <p:grpSpPr>
            <a:xfrm>
              <a:off x="4876800" y="593465"/>
              <a:ext cx="3988377" cy="2230003"/>
              <a:chOff x="4876800" y="593465"/>
              <a:chExt cx="3988377" cy="2230003"/>
            </a:xfrm>
          </p:grpSpPr>
          <p:sp>
            <p:nvSpPr>
              <p:cNvPr id="9" name="TextBox 8"/>
              <p:cNvSpPr txBox="1"/>
              <p:nvPr/>
            </p:nvSpPr>
            <p:spPr>
              <a:xfrm>
                <a:off x="5025736" y="593465"/>
                <a:ext cx="419100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 smtClean="0"/>
                  <a:t>S</a:t>
                </a:r>
                <a:endParaRPr lang="en-US" sz="2400" dirty="0"/>
              </a:p>
            </p:txBody>
          </p:sp>
          <p:sp>
            <p:nvSpPr>
              <p:cNvPr id="10" name="TextBox 9"/>
              <p:cNvSpPr txBox="1"/>
              <p:nvPr/>
            </p:nvSpPr>
            <p:spPr>
              <a:xfrm>
                <a:off x="4876800" y="2423358"/>
                <a:ext cx="419100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dirty="0">
                    <a:latin typeface="NikoshBAN" pitchFamily="2" charset="0"/>
                    <a:cs typeface="NikoshBAN" pitchFamily="2" charset="0"/>
                  </a:rPr>
                  <a:t>P</a:t>
                </a:r>
              </a:p>
            </p:txBody>
          </p:sp>
          <p:sp>
            <p:nvSpPr>
              <p:cNvPr id="11" name="TextBox 10"/>
              <p:cNvSpPr txBox="1"/>
              <p:nvPr/>
            </p:nvSpPr>
            <p:spPr>
              <a:xfrm>
                <a:off x="8446077" y="638492"/>
                <a:ext cx="419100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dirty="0" smtClean="0">
                    <a:latin typeface="NikoshBAN" pitchFamily="2" charset="0"/>
                    <a:cs typeface="NikoshBAN" pitchFamily="2" charset="0"/>
                  </a:rPr>
                  <a:t>R</a:t>
                </a:r>
                <a:endParaRPr lang="en-US" sz="2000" dirty="0">
                  <a:latin typeface="NikoshBAN" pitchFamily="2" charset="0"/>
                  <a:cs typeface="NikoshBAN" pitchFamily="2" charset="0"/>
                </a:endParaRPr>
              </a:p>
            </p:txBody>
          </p:sp>
          <p:sp>
            <p:nvSpPr>
              <p:cNvPr id="12" name="TextBox 11"/>
              <p:cNvSpPr txBox="1"/>
              <p:nvPr/>
            </p:nvSpPr>
            <p:spPr>
              <a:xfrm>
                <a:off x="7952509" y="2391767"/>
                <a:ext cx="419100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dirty="0">
                    <a:latin typeface="NikoshBAN" pitchFamily="2" charset="0"/>
                    <a:cs typeface="NikoshBAN" pitchFamily="2" charset="0"/>
                  </a:rPr>
                  <a:t>Q</a:t>
                </a:r>
              </a:p>
            </p:txBody>
          </p:sp>
          <p:sp>
            <p:nvSpPr>
              <p:cNvPr id="13" name="Parallelogram 12"/>
              <p:cNvSpPr/>
              <p:nvPr/>
            </p:nvSpPr>
            <p:spPr>
              <a:xfrm>
                <a:off x="5171209" y="809907"/>
                <a:ext cx="3200400" cy="1600200"/>
              </a:xfrm>
              <a:prstGeom prst="parallelogram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8" name="Straight Connector 7"/>
            <p:cNvCxnSpPr/>
            <p:nvPr/>
          </p:nvCxnSpPr>
          <p:spPr>
            <a:xfrm flipV="1">
              <a:off x="5171209" y="809907"/>
              <a:ext cx="3200400" cy="1600200"/>
            </a:xfrm>
            <a:prstGeom prst="line">
              <a:avLst/>
            </a:prstGeom>
            <a:ln w="38100"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6" name="Group 15"/>
          <p:cNvGrpSpPr/>
          <p:nvPr/>
        </p:nvGrpSpPr>
        <p:grpSpPr>
          <a:xfrm>
            <a:off x="152400" y="1205353"/>
            <a:ext cx="4572000" cy="964405"/>
            <a:chOff x="152400" y="1205353"/>
            <a:chExt cx="4572000" cy="964405"/>
          </a:xfrm>
        </p:grpSpPr>
        <p:sp>
          <p:nvSpPr>
            <p:cNvPr id="14" name="Rounded Rectangle 13"/>
            <p:cNvSpPr/>
            <p:nvPr/>
          </p:nvSpPr>
          <p:spPr>
            <a:xfrm>
              <a:off x="152400" y="1205353"/>
              <a:ext cx="4572000" cy="809308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mc:AlternateContent xmlns:mc="http://schemas.openxmlformats.org/markup-compatibility/2006">
          <mc:Choice xmlns:a14="http://schemas.microsoft.com/office/drawing/2010/main" Requires="a14">
            <p:sp>
              <p:nvSpPr>
                <p:cNvPr id="15" name="TextBox 14"/>
                <p:cNvSpPr txBox="1"/>
                <p:nvPr/>
              </p:nvSpPr>
              <p:spPr>
                <a:xfrm>
                  <a:off x="232064" y="1246428"/>
                  <a:ext cx="4343400" cy="92333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bn-IN" dirty="0">
                      <a:latin typeface="NikoshBAN" pitchFamily="2" charset="0"/>
                      <a:cs typeface="NikoshBAN" pitchFamily="2" charset="0"/>
                    </a:rPr>
                    <a:t> </a:t>
                  </a:r>
                  <a14:m>
                    <m:oMath xmlns:m="http://schemas.openxmlformats.org/officeDocument/2006/math">
                      <m:r>
                        <a:rPr lang="bn-IN" sz="3600" i="1">
                          <a:latin typeface="Cambria Math"/>
                          <a:ea typeface="Cambria Math"/>
                          <a:cs typeface="NikoshBAN" pitchFamily="2" charset="0"/>
                        </a:rPr>
                        <m:t>&lt;</m:t>
                      </m:r>
                      <m:r>
                        <a:rPr lang="en-US" sz="3600" i="1">
                          <a:latin typeface="Cambria Math"/>
                          <a:ea typeface="Cambria Math"/>
                          <a:cs typeface="NikoshBAN" pitchFamily="2" charset="0"/>
                        </a:rPr>
                        <m:t>𝑃𝑅𝑄</m:t>
                      </m:r>
                      <m:r>
                        <a:rPr lang="en-US" sz="3600" i="1">
                          <a:latin typeface="Cambria Math"/>
                          <a:ea typeface="Cambria Math"/>
                          <a:cs typeface="NikoshBAN" pitchFamily="2" charset="0"/>
                        </a:rPr>
                        <m:t>= &lt;</m:t>
                      </m:r>
                      <m:r>
                        <a:rPr lang="en-US" sz="3600" i="1">
                          <a:latin typeface="Cambria Math"/>
                          <a:ea typeface="Cambria Math"/>
                          <a:cs typeface="NikoshBAN" pitchFamily="2" charset="0"/>
                        </a:rPr>
                        <m:t>𝑅𝑃𝑆</m:t>
                      </m:r>
                    </m:oMath>
                  </a14:m>
                  <a:endParaRPr lang="en-US" sz="3600" dirty="0">
                    <a:latin typeface="NikoshBAN" pitchFamily="2" charset="0"/>
                    <a:cs typeface="NikoshBAN" pitchFamily="2" charset="0"/>
                  </a:endParaRPr>
                </a:p>
                <a:p>
                  <a:endParaRPr lang="en-US" dirty="0">
                    <a:latin typeface="NikoshBAN" pitchFamily="2" charset="0"/>
                    <a:cs typeface="NikoshBAN" pitchFamily="2" charset="0"/>
                  </a:endParaRPr>
                </a:p>
              </p:txBody>
            </p:sp>
          </mc:Choice>
          <mc:Fallback>
            <p:sp>
              <p:nvSpPr>
                <p:cNvPr id="15" name="TextBox 14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32064" y="1246428"/>
                  <a:ext cx="4343400" cy="923330"/>
                </a:xfrm>
                <a:prstGeom prst="rect">
                  <a:avLst/>
                </a:prstGeom>
                <a:blipFill rotWithShape="1">
                  <a:blip r:embed="rId2"/>
                  <a:stretch>
                    <a:fillRect l="-1122" t="-8553" b="-9211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17" name="Arc 16"/>
          <p:cNvSpPr/>
          <p:nvPr/>
        </p:nvSpPr>
        <p:spPr>
          <a:xfrm rot="6151033">
            <a:off x="5179042" y="449449"/>
            <a:ext cx="764308" cy="629281"/>
          </a:xfrm>
          <a:prstGeom prst="arc">
            <a:avLst/>
          </a:prstGeom>
          <a:ln w="7620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Arc 17"/>
          <p:cNvSpPr/>
          <p:nvPr/>
        </p:nvSpPr>
        <p:spPr>
          <a:xfrm rot="16200000">
            <a:off x="7660959" y="2069503"/>
            <a:ext cx="764308" cy="629281"/>
          </a:xfrm>
          <a:prstGeom prst="arc">
            <a:avLst/>
          </a:prstGeom>
          <a:ln w="7620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1" name="Group 20"/>
          <p:cNvGrpSpPr/>
          <p:nvPr/>
        </p:nvGrpSpPr>
        <p:grpSpPr>
          <a:xfrm>
            <a:off x="232064" y="2849768"/>
            <a:ext cx="8503227" cy="2707355"/>
            <a:chOff x="232064" y="2849768"/>
            <a:chExt cx="8503227" cy="2707355"/>
          </a:xfrm>
        </p:grpSpPr>
        <p:sp>
          <p:nvSpPr>
            <p:cNvPr id="19" name="Rounded Rectangle 18"/>
            <p:cNvSpPr/>
            <p:nvPr/>
          </p:nvSpPr>
          <p:spPr>
            <a:xfrm>
              <a:off x="232064" y="2849768"/>
              <a:ext cx="8503227" cy="2662932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232064" y="2971800"/>
              <a:ext cx="8423563" cy="258532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bn-IN" sz="3600" dirty="0">
                  <a:latin typeface="NikoshBAN" pitchFamily="2" charset="0"/>
                  <a:cs typeface="NikoshBAN" pitchFamily="2" charset="0"/>
                </a:rPr>
                <a:t>এখন </a:t>
              </a:r>
              <a:r>
                <a:rPr lang="en-US" sz="3600" dirty="0">
                  <a:latin typeface="NikoshBAN" pitchFamily="2" charset="0"/>
                  <a:cs typeface="NikoshBAN" pitchFamily="2" charset="0"/>
                </a:rPr>
                <a:t> PS </a:t>
              </a:r>
              <a:r>
                <a:rPr lang="bn-IN" sz="3600" dirty="0">
                  <a:latin typeface="NikoshBAN" pitchFamily="2" charset="0"/>
                  <a:cs typeface="NikoshBAN" pitchFamily="2" charset="0"/>
                </a:rPr>
                <a:t>ও </a:t>
              </a:r>
              <a:r>
                <a:rPr lang="en-US" sz="3600" dirty="0">
                  <a:latin typeface="NikoshBAN" pitchFamily="2" charset="0"/>
                  <a:cs typeface="NikoshBAN" pitchFamily="2" charset="0"/>
                </a:rPr>
                <a:t> QR </a:t>
              </a:r>
              <a:r>
                <a:rPr lang="bn-IN" sz="3600" dirty="0">
                  <a:latin typeface="NikoshBAN" pitchFamily="2" charset="0"/>
                  <a:cs typeface="NikoshBAN" pitchFamily="2" charset="0"/>
                </a:rPr>
                <a:t>রেখাদ্বয়ের ছেদক</a:t>
              </a:r>
              <a:r>
                <a:rPr lang="en-US" sz="3600" dirty="0">
                  <a:latin typeface="NikoshBAN" pitchFamily="2" charset="0"/>
                  <a:cs typeface="NikoshBAN" pitchFamily="2" charset="0"/>
                </a:rPr>
                <a:t>  PR</a:t>
              </a:r>
              <a:r>
                <a:rPr lang="bn-IN" sz="3600" dirty="0">
                  <a:latin typeface="NikoshBAN" pitchFamily="2" charset="0"/>
                  <a:cs typeface="NikoshBAN" pitchFamily="2" charset="0"/>
                </a:rPr>
                <a:t>  দ্বারা উৎপন্ন একান্তর কোনদ্বয় সমান হওয়ায়</a:t>
              </a:r>
              <a:r>
                <a:rPr lang="en-US" sz="3600" dirty="0">
                  <a:latin typeface="NikoshBAN" pitchFamily="2" charset="0"/>
                  <a:cs typeface="NikoshBAN" pitchFamily="2" charset="0"/>
                </a:rPr>
                <a:t>  PS</a:t>
              </a:r>
              <a:r>
                <a:rPr lang="bn-IN" sz="3600" dirty="0">
                  <a:latin typeface="NikoshBAN" pitchFamily="2" charset="0"/>
                  <a:cs typeface="NikoshBAN" pitchFamily="2" charset="0"/>
                </a:rPr>
                <a:t> ও</a:t>
              </a:r>
              <a:r>
                <a:rPr lang="en-US" sz="3600" dirty="0">
                  <a:latin typeface="NikoshBAN" pitchFamily="2" charset="0"/>
                  <a:cs typeface="NikoshBAN" pitchFamily="2" charset="0"/>
                </a:rPr>
                <a:t>  QR </a:t>
              </a:r>
              <a:r>
                <a:rPr lang="bn-IN" sz="3600" dirty="0">
                  <a:latin typeface="NikoshBAN" pitchFamily="2" charset="0"/>
                  <a:cs typeface="NikoshBAN" pitchFamily="2" charset="0"/>
                </a:rPr>
                <a:t> রেখাদ্বয় সমান্তরাল ।</a:t>
              </a:r>
              <a:endParaRPr lang="en-US" sz="3600" dirty="0">
                <a:latin typeface="NikoshBAN" pitchFamily="2" charset="0"/>
                <a:cs typeface="NikoshBAN" pitchFamily="2" charset="0"/>
              </a:endParaRPr>
            </a:p>
            <a:p>
              <a:r>
                <a:rPr lang="bn-IN" sz="3600" dirty="0">
                  <a:latin typeface="NikoshBAN" pitchFamily="2" charset="0"/>
                  <a:cs typeface="NikoshBAN" pitchFamily="2" charset="0"/>
                </a:rPr>
                <a:t> </a:t>
              </a:r>
              <a:r>
                <a:rPr lang="en-US" sz="3600" dirty="0">
                  <a:latin typeface="NikoshBAN" pitchFamily="2" charset="0"/>
                  <a:cs typeface="NikoshBAN" pitchFamily="2" charset="0"/>
                </a:rPr>
                <a:t>PS=QR  </a:t>
              </a:r>
              <a:r>
                <a:rPr lang="bn-IN" sz="3600" dirty="0">
                  <a:latin typeface="NikoshBAN" pitchFamily="2" charset="0"/>
                  <a:cs typeface="NikoshBAN" pitchFamily="2" charset="0"/>
                </a:rPr>
                <a:t> এবং</a:t>
              </a:r>
              <a:r>
                <a:rPr lang="en-US" sz="3600" dirty="0">
                  <a:latin typeface="NikoshBAN" pitchFamily="2" charset="0"/>
                  <a:cs typeface="NikoshBAN" pitchFamily="2" charset="0"/>
                </a:rPr>
                <a:t>  PS || QR .</a:t>
              </a:r>
              <a:endParaRPr lang="bn-IN" sz="3600" dirty="0">
                <a:latin typeface="NikoshBAN" pitchFamily="2" charset="0"/>
                <a:cs typeface="NikoshBAN" pitchFamily="2" charset="0"/>
              </a:endParaRPr>
            </a:p>
            <a:p>
              <a:endParaRPr lang="en-US" dirty="0">
                <a:latin typeface="NikoshBAN" pitchFamily="2" charset="0"/>
                <a:cs typeface="NikoshBAN" pitchFamily="2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6429287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" dur="500" tmFilter="0, 0; .2, .5; .8, .5; 1, 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8" dur="250" autoRev="1" fill="hold"/>
                                        <p:tgtEl>
                                          <p:spTgt spid="1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9" presetID="2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" dur="500" tmFilter="0, 0; .2, .5; .8, .5; 1, 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1" dur="250" autoRev="1" fill="hold"/>
                                        <p:tgtEl>
                                          <p:spTgt spid="1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xit" presetSubtype="4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5" dur="5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2" presetClass="exit" presetSubtype="4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9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6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17" grpId="1" animBg="1"/>
      <p:bldP spid="17" grpId="2" animBg="1"/>
      <p:bldP spid="18" grpId="0" animBg="1"/>
      <p:bldP spid="18" grpId="1" animBg="1"/>
      <p:bldP spid="18" grpId="2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394</TotalTime>
  <Words>307</Words>
  <Application>Microsoft Office PowerPoint</Application>
  <PresentationFormat>On-screen Show (4:3)</PresentationFormat>
  <Paragraphs>78</Paragraphs>
  <Slides>13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Oriel</vt:lpstr>
      <vt:lpstr>PowerPoint Presentation</vt:lpstr>
      <vt:lpstr> পরিচিতি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DELL</cp:lastModifiedBy>
  <cp:revision>54</cp:revision>
  <dcterms:created xsi:type="dcterms:W3CDTF">2006-08-16T00:00:00Z</dcterms:created>
  <dcterms:modified xsi:type="dcterms:W3CDTF">2019-11-08T14:26:18Z</dcterms:modified>
</cp:coreProperties>
</file>