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7" r:id="rId2"/>
    <p:sldId id="278" r:id="rId3"/>
    <p:sldId id="258" r:id="rId4"/>
    <p:sldId id="259" r:id="rId5"/>
    <p:sldId id="260" r:id="rId6"/>
    <p:sldId id="262" r:id="rId7"/>
    <p:sldId id="282" r:id="rId8"/>
    <p:sldId id="290" r:id="rId9"/>
    <p:sldId id="291" r:id="rId10"/>
    <p:sldId id="292" r:id="rId11"/>
    <p:sldId id="283" r:id="rId12"/>
    <p:sldId id="293" r:id="rId13"/>
    <p:sldId id="294" r:id="rId14"/>
    <p:sldId id="295" r:id="rId15"/>
    <p:sldId id="281" r:id="rId16"/>
    <p:sldId id="296" r:id="rId17"/>
    <p:sldId id="273" r:id="rId18"/>
    <p:sldId id="275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4F3E9-DD95-49B6-8E07-98F0AAD2557A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9C2AA-A30E-43D7-8E26-AF52DA9A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5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81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n-B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26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CCE859-B968-47F6-BAEB-9A306B95F4EE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228600"/>
            <a:ext cx="7543800" cy="120032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اهلا و سهلا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600201"/>
            <a:ext cx="6248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462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86704" y="817880"/>
            <a:ext cx="281940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قياس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কেয়াস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তথা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অনুমান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81788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٤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824" y="2555240"/>
            <a:ext cx="2407775" cy="34014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590800"/>
            <a:ext cx="2286000" cy="336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767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8000" y="2362200"/>
            <a:ext cx="8305800" cy="1981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الكتاب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فعال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ওযনে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باب نصر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মাসদার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লিপিবদ্ধ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একত্র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এখানে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কিতাব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বলে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مكتوب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লিখিত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বিষয়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উদ্দেশ্য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14573" y="22098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الكتاب الله : الكتاب فالقرأن المنزل على الرسول عليه السلام المكتوب فى المصاحف المنقول عنه فقلا متواترا بلا شبهة-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81788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كتاب الله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কুরআন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4836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١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9813" y="4114800"/>
            <a:ext cx="8662171" cy="22860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কিতাব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হলো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রাসূল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(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সাঃ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ওপর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অবতারিত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কুরআন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যাকে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মাসহাফসমূহে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লিপিবদ্ধ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এবং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সন্দেহমুক্ত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প্রক্রিয়ায়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রাসূল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(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সাঃ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থেকে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বর্ণিত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</a:p>
          <a:p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كتاب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দ্বারা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এখানে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القرأن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বোঝানো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।(৫০০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আয়াত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endParaRPr lang="ar-SA" sz="32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48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8000" y="2362200"/>
            <a:ext cx="8305800" cy="1981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السنة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فعال</a:t>
            </a:r>
            <a:r>
              <a:rPr lang="en-US" sz="32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এক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বচন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বহুবচন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السنن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;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আভিধানিক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الرتبة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الطريقة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রাস্তা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পন্থা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পদ্ধতি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আদর্শ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অভ্যাস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ইত্যাদি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4733" y="22098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السنة : قول النبى (صـ) وفعله وتتريره وسكوته واقوال الصحابة وافعالهم-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81788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السنة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সুন্নাত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48360"/>
            <a:ext cx="808011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٢</a:t>
            </a:r>
            <a:endParaRPr lang="en-US" sz="60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9813" y="4114800"/>
            <a:ext cx="8662171" cy="22860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মহানবী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(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সাঃ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কাজ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স্বীকৃতি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ও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মৌনসমর্থন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এবং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সাহাবীদের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ও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কাজকে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সুন্নাত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</a:p>
          <a:p>
            <a:pPr algn="ctr"/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سنة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দ্বারা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এখানে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الحديث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বোঝানো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৩,০০০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হাদীস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</a:t>
            </a:r>
            <a:endParaRPr lang="ar-SA" sz="2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289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8000" y="2362200"/>
            <a:ext cx="8305800" cy="1981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الاجماع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جمع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মূলশব্দ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থেকে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নির্গত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আভিধানিক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الاتفاق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ঐকমত্য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পোষণ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ঐক্যবদ্ধ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হওয়া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সর্বসম্মতি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প্রকাশ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 </a:t>
            </a:r>
            <a:endParaRPr lang="ar-SA" sz="3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9814" y="20574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الاجماع : اتفاق المجتهدين فى عصر على امر دينى ويعد اصلا من اصول التشريع-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81788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الاجماع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সুন্নাত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48360"/>
            <a:ext cx="808011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٣</a:t>
            </a:r>
            <a:endParaRPr lang="en-US" sz="60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9813" y="4114800"/>
            <a:ext cx="8662171" cy="22860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দীনি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কোনো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বিষয়ে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কোনো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এক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যুগের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মুজতাহিদগণের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সম্মিলিত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সিদ্ধান্তকে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اجماع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</a:p>
          <a:p>
            <a:pPr algn="ctr"/>
            <a:r>
              <a:rPr lang="ar-SA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اجماع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দ্বারা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এখানে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মহানবী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(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সাঃ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ইন্তেকালের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কোনো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قول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বা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فعلى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ব্যাপারে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মুহাম্মদীর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আলেমগনের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ঐকমত্য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বোঝানো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27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5827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8000" y="2362200"/>
            <a:ext cx="8305800" cy="1981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القياس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باب ضرب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মাসদার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আভিধানিক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التقدير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অনুমান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পরিমান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তুলনা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600" y="2202309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القياس : تقدير الفرع بالاصل فى الحكم والعلة-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81788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القياس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কিয়াস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48360"/>
            <a:ext cx="808011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٤</a:t>
            </a:r>
            <a:endParaRPr lang="en-US" sz="60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" y="4114800"/>
            <a:ext cx="8662171" cy="20574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علة 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ও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حكم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মাধ্যমে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فرع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اصل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ওপর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অনুমান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কোনো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শাখা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মাসয়ালা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উদ্ভাবন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কেয়াস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1049751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673144" y="228600"/>
            <a:ext cx="5108656" cy="838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r>
              <a:rPr lang="ar-SA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عمل احد- </a:t>
            </a:r>
            <a:endParaRPr lang="bn-BD" sz="4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57200" y="1376680"/>
            <a:ext cx="4343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১) </a:t>
            </a:r>
            <a:r>
              <a:rPr lang="en-US" sz="2400" b="1" dirty="0" err="1" smtClean="0"/>
              <a:t>উসূলে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ফিকহের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উৎস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কয়টি</a:t>
            </a:r>
            <a:r>
              <a:rPr lang="en-US" sz="2400" b="1" dirty="0" smtClean="0"/>
              <a:t>? </a:t>
            </a:r>
            <a:endParaRPr lang="en-US" sz="24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873044" y="22098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২টি</a:t>
            </a:r>
            <a:endParaRPr lang="en-US" sz="24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819400" y="22098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৩টি</a:t>
            </a:r>
            <a:endParaRPr lang="en-US" sz="24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4770120" y="22098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৪টি</a:t>
            </a:r>
            <a:endParaRPr lang="en-US" sz="2400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6751320" y="22098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৫টি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5107940" y="233426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57200" y="3129280"/>
            <a:ext cx="629412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২) </a:t>
            </a:r>
            <a:r>
              <a:rPr lang="en-US" sz="2400" b="1" dirty="0" err="1" smtClean="0"/>
              <a:t>উসূল</a:t>
            </a:r>
            <a:r>
              <a:rPr lang="en-US" sz="2400" b="1" dirty="0" smtClean="0"/>
              <a:t> (</a:t>
            </a:r>
            <a:r>
              <a:rPr lang="ar-SA" sz="2400" b="1" dirty="0" smtClean="0"/>
              <a:t>اصول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শব্দের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ব্যবহারিক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অর্থ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কয়টি</a:t>
            </a:r>
            <a:r>
              <a:rPr lang="en-US" sz="2400" b="1" dirty="0" smtClean="0"/>
              <a:t>?  </a:t>
            </a:r>
            <a:endParaRPr lang="en-US" sz="24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873044" y="3962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২টি</a:t>
            </a:r>
            <a:endParaRPr lang="en-US" sz="24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2819400" y="3962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৩টি</a:t>
            </a:r>
            <a:endParaRPr lang="en-US" sz="24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4770120" y="3962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৪টি</a:t>
            </a:r>
            <a:endParaRPr lang="en-US" sz="24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751320" y="3962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৫টি</a:t>
            </a:r>
            <a:endParaRPr lang="en-US" sz="2400" b="1" dirty="0"/>
          </a:p>
        </p:txBody>
      </p:sp>
      <p:sp>
        <p:nvSpPr>
          <p:cNvPr id="22" name="Oval 21"/>
          <p:cNvSpPr/>
          <p:nvPr/>
        </p:nvSpPr>
        <p:spPr>
          <a:xfrm>
            <a:off x="1229360" y="407670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381000" y="4881880"/>
            <a:ext cx="3657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৩) </a:t>
            </a:r>
            <a:r>
              <a:rPr lang="en-US" sz="2400" b="1" dirty="0" err="1" smtClean="0"/>
              <a:t>ফিকহ</a:t>
            </a:r>
            <a:r>
              <a:rPr lang="en-US" sz="2400" b="1" dirty="0" smtClean="0"/>
              <a:t> (</a:t>
            </a:r>
            <a:r>
              <a:rPr lang="ar-SA" sz="2400" b="1" dirty="0" smtClean="0"/>
              <a:t>فقه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অর্থ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কী</a:t>
            </a:r>
            <a:r>
              <a:rPr lang="en-US" sz="2400" b="1" dirty="0" smtClean="0"/>
              <a:t>? </a:t>
            </a:r>
            <a:endParaRPr lang="en-US" sz="2400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796844" y="57150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</a:t>
            </a:r>
            <a:r>
              <a:rPr lang="en-US" sz="2400" b="1" dirty="0" err="1" smtClean="0"/>
              <a:t>চিন্তা</a:t>
            </a:r>
            <a:endParaRPr lang="en-US" sz="2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2743200" y="57150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</a:t>
            </a:r>
            <a:r>
              <a:rPr lang="en-US" sz="2400" b="1" dirty="0" err="1" smtClean="0"/>
              <a:t>বোঝা</a:t>
            </a:r>
            <a:endParaRPr lang="en-US" sz="2400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4693920" y="5715000"/>
            <a:ext cx="1981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</a:t>
            </a:r>
            <a:r>
              <a:rPr lang="en-US" sz="2400" b="1" dirty="0" err="1" smtClean="0"/>
              <a:t>গবেষনা</a:t>
            </a:r>
            <a:endParaRPr lang="en-US" sz="2400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6934200" y="57150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</a:t>
            </a:r>
            <a:r>
              <a:rPr lang="en-US" sz="2400" b="1" dirty="0" err="1" smtClean="0"/>
              <a:t>ভিত্তি</a:t>
            </a:r>
            <a:endParaRPr lang="en-US" sz="2400" b="1" dirty="0"/>
          </a:p>
        </p:txBody>
      </p:sp>
      <p:sp>
        <p:nvSpPr>
          <p:cNvPr id="28" name="Oval 27"/>
          <p:cNvSpPr/>
          <p:nvPr/>
        </p:nvSpPr>
        <p:spPr>
          <a:xfrm>
            <a:off x="2926080" y="584454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017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 animBg="1"/>
      <p:bldP spid="15" grpId="0" animBg="1"/>
      <p:bldP spid="16" grpId="0" animBg="1"/>
      <p:bldP spid="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200" y="685800"/>
            <a:ext cx="4343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৪) </a:t>
            </a:r>
            <a:r>
              <a:rPr lang="en-US" sz="2400" b="1" dirty="0" err="1" smtClean="0"/>
              <a:t>ফিকহের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মূল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দলীল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কোনটি</a:t>
            </a:r>
            <a:r>
              <a:rPr lang="en-US" sz="2400" b="1" dirty="0" smtClean="0"/>
              <a:t>? </a:t>
            </a:r>
            <a:endParaRPr lang="en-US" sz="24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685800" y="1518920"/>
            <a:ext cx="1787444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</a:t>
            </a:r>
            <a:r>
              <a:rPr lang="en-US" sz="2400" b="1" dirty="0" err="1" smtClean="0"/>
              <a:t>কুরআন</a:t>
            </a:r>
            <a:endParaRPr lang="en-US" sz="24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819400" y="151892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</a:t>
            </a:r>
            <a:r>
              <a:rPr lang="en-US" sz="2400" b="1" dirty="0" err="1" smtClean="0"/>
              <a:t>হাদীস</a:t>
            </a:r>
            <a:endParaRPr lang="en-US" sz="24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4770120" y="151892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</a:t>
            </a:r>
            <a:r>
              <a:rPr lang="en-US" sz="2400" b="1" dirty="0" err="1" smtClean="0"/>
              <a:t>ইজমা</a:t>
            </a:r>
            <a:endParaRPr lang="en-US" sz="2400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6751320" y="1518920"/>
            <a:ext cx="185928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</a:t>
            </a:r>
            <a:r>
              <a:rPr lang="en-US" sz="2400" b="1" dirty="0" err="1" smtClean="0"/>
              <a:t>কেয়াস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857804" y="163322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57200" y="2514600"/>
            <a:ext cx="629412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৫) </a:t>
            </a:r>
            <a:r>
              <a:rPr lang="en-US" sz="2400" b="1" dirty="0" err="1" smtClean="0"/>
              <a:t>কুরআন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কোন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সনদে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সন্দেহাতীতভাবে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বর্ণিত</a:t>
            </a:r>
            <a:r>
              <a:rPr lang="en-US" sz="2400" b="1" dirty="0" smtClean="0"/>
              <a:t>? </a:t>
            </a:r>
            <a:endParaRPr lang="en-US" sz="24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873044" y="3347720"/>
            <a:ext cx="2670256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</a:t>
            </a:r>
            <a:r>
              <a:rPr lang="ar-SA" sz="2400" b="1" dirty="0" smtClean="0">
                <a:latin typeface="NikoshBAN" pitchFamily="2" charset="0"/>
                <a:cs typeface="NikoshBAN" pitchFamily="2" charset="0"/>
              </a:rPr>
              <a:t>متواتر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/>
              <a:t>সনদে</a:t>
            </a:r>
            <a:endParaRPr lang="en-US" sz="24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4028440" y="3393440"/>
            <a:ext cx="264668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</a:t>
            </a:r>
            <a:r>
              <a:rPr lang="ar-SA" sz="2400" b="1" dirty="0" smtClean="0">
                <a:latin typeface="NikoshBAN" pitchFamily="2" charset="0"/>
                <a:cs typeface="NikoshBAN" pitchFamily="2" charset="0"/>
              </a:rPr>
              <a:t>مشهور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/>
              <a:t>সনদে</a:t>
            </a:r>
            <a:endParaRPr lang="en-US" sz="24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873044" y="4114800"/>
            <a:ext cx="2670256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</a:t>
            </a:r>
            <a:r>
              <a:rPr lang="ar-SA" sz="2400" b="1" dirty="0" smtClean="0">
                <a:latin typeface="NikoshBAN" pitchFamily="2" charset="0"/>
                <a:cs typeface="NikoshBAN" pitchFamily="2" charset="0"/>
              </a:rPr>
              <a:t>مرفوع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/>
              <a:t>সনদে</a:t>
            </a:r>
            <a:endParaRPr lang="en-US" sz="24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4084320" y="4191000"/>
            <a:ext cx="25908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</a:t>
            </a:r>
            <a:r>
              <a:rPr lang="ar-SA" sz="2400" b="1" dirty="0" smtClean="0">
                <a:latin typeface="NikoshBAN" pitchFamily="2" charset="0"/>
                <a:cs typeface="NikoshBAN" pitchFamily="2" charset="0"/>
              </a:rPr>
              <a:t>موقوف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/>
              <a:t>সনদে</a:t>
            </a:r>
            <a:endParaRPr lang="en-US" sz="2400" b="1" dirty="0"/>
          </a:p>
        </p:txBody>
      </p:sp>
      <p:sp>
        <p:nvSpPr>
          <p:cNvPr id="22" name="Oval 21"/>
          <p:cNvSpPr/>
          <p:nvPr/>
        </p:nvSpPr>
        <p:spPr>
          <a:xfrm>
            <a:off x="1269284" y="346202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16560" y="5105400"/>
            <a:ext cx="629412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৬) </a:t>
            </a:r>
            <a:r>
              <a:rPr lang="en-US" sz="2400" b="1" dirty="0" err="1" smtClean="0"/>
              <a:t>উসূলুশ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শাশী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কোন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মাযহাবের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ফিকহ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গ্রন্থ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533400" y="5867400"/>
            <a:ext cx="1863644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</a:t>
            </a:r>
            <a:r>
              <a:rPr lang="en-US" sz="2400" b="1" dirty="0" err="1" smtClean="0"/>
              <a:t>হানাফী</a:t>
            </a:r>
            <a:endParaRPr lang="en-US" sz="2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2743200" y="5867400"/>
            <a:ext cx="17526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</a:t>
            </a:r>
            <a:r>
              <a:rPr lang="en-US" sz="2400" b="1" dirty="0" err="1" smtClean="0"/>
              <a:t>শাফেয়ী</a:t>
            </a:r>
            <a:endParaRPr lang="en-US" sz="2400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4693920" y="5867400"/>
            <a:ext cx="1981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</a:t>
            </a:r>
            <a:r>
              <a:rPr lang="en-US" sz="2400" b="1" dirty="0" err="1" smtClean="0"/>
              <a:t>মালকী</a:t>
            </a:r>
            <a:endParaRPr lang="en-US" sz="2400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6934200" y="5867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</a:t>
            </a:r>
            <a:r>
              <a:rPr lang="en-US" sz="2400" b="1" dirty="0" err="1" smtClean="0"/>
              <a:t>হাম্বলী</a:t>
            </a:r>
            <a:endParaRPr lang="en-US" sz="2400" b="1" dirty="0"/>
          </a:p>
        </p:txBody>
      </p:sp>
      <p:sp>
        <p:nvSpPr>
          <p:cNvPr id="28" name="Oval 27"/>
          <p:cNvSpPr/>
          <p:nvPr/>
        </p:nvSpPr>
        <p:spPr>
          <a:xfrm>
            <a:off x="756920" y="599694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532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 animBg="1"/>
      <p:bldP spid="15" grpId="0" animBg="1"/>
      <p:bldP spid="16" grpId="0" animBg="1"/>
      <p:bldP spid="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47800" y="533400"/>
            <a:ext cx="6096000" cy="836154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দলগত কাজ</a:t>
            </a:r>
            <a:r>
              <a:rPr lang="ar-SA" sz="40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40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فريق العمل - </a:t>
            </a:r>
            <a:endParaRPr lang="bn-BD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133600"/>
            <a:ext cx="632460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/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গোলাপ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ar-SA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القرأن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971800"/>
            <a:ext cx="63246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শাপলা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ar-SA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السنة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7800" y="3886200"/>
            <a:ext cx="632460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জবা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ar-SA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الاجماع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4876800"/>
            <a:ext cx="63246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বেলী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ar-SA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القياس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001555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71600" y="1143000"/>
            <a:ext cx="6248400" cy="836154"/>
          </a:xfrm>
          <a:prstGeom prst="roundRect">
            <a:avLst>
              <a:gd name="adj" fmla="val 15378"/>
            </a:avLst>
          </a:prstGeom>
          <a:ln/>
        </p:spPr>
        <p:style>
          <a:lnRef idx="2">
            <a:schemeClr val="accent6"/>
          </a:lnRef>
          <a:fillRef idx="1003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ar-SA" sz="4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الواجب المنزل  </a:t>
            </a:r>
            <a:endParaRPr lang="bn-BD" sz="44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0" y="3040407"/>
            <a:ext cx="7249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اصول الفقه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উৎস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কয়টি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বিস্তারিত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আলোচনা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5" name="Right Arrow 4"/>
          <p:cNvSpPr/>
          <p:nvPr/>
        </p:nvSpPr>
        <p:spPr>
          <a:xfrm>
            <a:off x="466076" y="3187581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188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0260" y="2150745"/>
            <a:ext cx="4983481" cy="390876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ar-SA" sz="9600" b="1" dirty="0" smtClean="0">
                <a:ln/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شكرا كثيرا</a:t>
            </a:r>
          </a:p>
          <a:p>
            <a:pPr algn="ctr"/>
            <a:r>
              <a:rPr lang="bn-BD" sz="13800" b="1" dirty="0" smtClean="0">
                <a:ln/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400" b="1" dirty="0">
              <a:ln/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400" b="1" dirty="0">
              <a:ln/>
              <a:blipFill>
                <a:blip r:embed="rId2"/>
                <a:tile tx="0" ty="0" sx="100000" sy="100000" flip="none" algn="tl"/>
              </a:blip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8888" y="569128"/>
            <a:ext cx="4086225" cy="1015663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endParaRPr lang="en-US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948484" y="1509712"/>
            <a:ext cx="1883791" cy="4129088"/>
          </a:xfrm>
          <a:prstGeom prst="rect">
            <a:avLst/>
          </a:prstGeom>
          <a:noFill/>
        </p:spPr>
      </p:pic>
      <p:pic>
        <p:nvPicPr>
          <p:cNvPr id="5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809" y="1509712"/>
            <a:ext cx="1883791" cy="4129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08562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9884" y="405825"/>
            <a:ext cx="5723616" cy="769441"/>
          </a:xfrm>
          <a:prstGeom prst="rect">
            <a:avLst/>
          </a:prstGeom>
          <a:ln w="571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bn-BD" sz="4400" b="1" dirty="0">
                <a:latin typeface="NikoshBAN" pitchFamily="2" charset="0"/>
                <a:cs typeface="NikoshBAN" pitchFamily="2" charset="0"/>
              </a:rPr>
              <a:t>শিক্ষক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تعريف المعلم</a:t>
            </a:r>
            <a:r>
              <a:rPr lang="ar-SA" sz="4400" b="1" dirty="0" smtClean="0">
                <a:latin typeface="NikoshBAN" pitchFamily="2" charset="0"/>
              </a:rPr>
              <a:t> 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4724400"/>
            <a:ext cx="8610600" cy="2431435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মোঃ আব্দুল ওয়াহেদ জিহাদী  সহ- সুপার। 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পীরগাছা বালিকা দাখিল মাদরাসা, পীরগাছা,</a:t>
            </a:r>
            <a:endParaRPr lang="bn-BD" sz="4000" b="1" dirty="0">
              <a:latin typeface="NikoshBAN" pitchFamily="2" charset="0"/>
              <a:cs typeface="NikoshBAN" pitchFamily="2" charset="0"/>
            </a:endParaRPr>
          </a:p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জেলাঃ রংপুর ।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মোবাইল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নং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০১৭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৯৪৮৬৩১৮৬ 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- abdulwahedaz361@gmail.com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81400" y="1295400"/>
            <a:ext cx="5190216" cy="33395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محمد </a:t>
            </a:r>
            <a:r>
              <a:rPr lang="x-none" sz="3200" b="1" dirty="0" smtClean="0">
                <a:latin typeface="NikoshBAN" pitchFamily="2" charset="0"/>
                <a:cs typeface="NikoshBAN" pitchFamily="2" charset="0"/>
              </a:rPr>
              <a:t>عبدالواحدجہای</a:t>
            </a:r>
            <a:endParaRPr lang="ar-SA" sz="3200" dirty="0" smtClean="0"/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مساعد مؤلفى (العربى)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المدرسة ا</a:t>
            </a:r>
            <a:r>
              <a:rPr lang="x-none" sz="2800" b="1" dirty="0" smtClean="0">
                <a:latin typeface="NikoshBAN" pitchFamily="2" charset="0"/>
                <a:cs typeface="NikoshBAN" pitchFamily="2" charset="0"/>
              </a:rPr>
              <a:t>لداخل برغاسۃ بلکۃ</a:t>
            </a:r>
            <a:endParaRPr lang="ar-SA" sz="2800" b="1" dirty="0" smtClean="0">
              <a:latin typeface="NikoshBAN" pitchFamily="2" charset="0"/>
              <a:cs typeface="NikoshBAN" pitchFamily="2" charset="0"/>
            </a:endParaRP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ب</a:t>
            </a:r>
            <a:r>
              <a:rPr lang="x-none" sz="2800" b="1" dirty="0" smtClean="0">
                <a:latin typeface="NikoshBAN" pitchFamily="2" charset="0"/>
                <a:cs typeface="NikoshBAN" pitchFamily="2" charset="0"/>
              </a:rPr>
              <a:t>رغاسۃ،رنغبور-</a:t>
            </a:r>
            <a:endParaRPr lang="ar-SA" sz="2800" b="1" dirty="0" smtClean="0">
              <a:latin typeface="NikoshBAN" pitchFamily="2" charset="0"/>
              <a:cs typeface="NikoshBAN" pitchFamily="2" charset="0"/>
            </a:endParaRP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الجوال:</a:t>
            </a:r>
            <a:r>
              <a:rPr lang="x-none" sz="2800" b="1" dirty="0" smtClean="0">
                <a:latin typeface="NikoshBAN" pitchFamily="2" charset="0"/>
                <a:cs typeface="NikoshBAN" pitchFamily="2" charset="0"/>
              </a:rPr>
              <a:t>۰۱۷۹۴۸۶۳۱۸۶</a:t>
            </a:r>
            <a:r>
              <a:rPr lang="x-none" sz="2800" b="1" dirty="0">
                <a:latin typeface="Arial"/>
                <a:cs typeface="Arial"/>
              </a:rPr>
              <a:t> </a:t>
            </a:r>
            <a:r>
              <a:rPr lang="x-none" sz="2800" b="1" dirty="0" smtClean="0">
                <a:latin typeface="Arial"/>
                <a:cs typeface="Arial"/>
              </a:rPr>
              <a:t> </a:t>
            </a:r>
            <a:endParaRPr lang="ar-SA" sz="2800" b="1" dirty="0" smtClean="0">
              <a:latin typeface="Arial"/>
              <a:cs typeface="Arial"/>
            </a:endParaRPr>
          </a:p>
          <a:p>
            <a:pPr algn="r" rtl="1"/>
            <a:r>
              <a:rPr lang="ar-SA" sz="2800" b="1" dirty="0" smtClean="0">
                <a:latin typeface="Arial"/>
                <a:cs typeface="Arial"/>
              </a:rPr>
              <a:t>التاريخ: ٠١-٠٨-٢٠١٩</a:t>
            </a:r>
            <a:endParaRPr lang="ar-SA" sz="28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59663"/>
            <a:ext cx="2783098" cy="257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37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76400" y="787052"/>
            <a:ext cx="579381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ar-SA" sz="4800" dirty="0" smtClean="0">
                <a:latin typeface="NikoshBAN" pitchFamily="2" charset="0"/>
                <a:cs typeface="NikoshBAN" pitchFamily="2" charset="0"/>
              </a:rPr>
              <a:t>تعريف الدرس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56818" y="2057400"/>
            <a:ext cx="4026647" cy="3733800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দশম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আকাইদ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ওয়াল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ফিকহ্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অধ্যয়ঃ 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য়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 – ৫০ মিনিট 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724400" y="2057400"/>
            <a:ext cx="4026647" cy="3733800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الصف العاشر-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الموضوع: العقائد و الفقه-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 rtl="1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الدرس الثانى-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الوقت : </a:t>
            </a:r>
            <a:r>
              <a:rPr lang="ar-SA" sz="3200" dirty="0" smtClean="0">
                <a:solidFill>
                  <a:schemeClr val="tx1"/>
                </a:solidFill>
                <a:latin typeface="Arial"/>
                <a:cs typeface="Arial"/>
              </a:rPr>
              <a:t>٥٠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3226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1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2747" y="316217"/>
            <a:ext cx="8626453" cy="707886"/>
          </a:xfrm>
          <a:prstGeom prst="rect">
            <a:avLst/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bn-BD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দেখে</a:t>
            </a:r>
            <a:r>
              <a:rPr lang="en-GB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GB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GB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ar-SA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انظروا الصور و قولوا - </a:t>
            </a:r>
            <a:endParaRPr lang="en-US" sz="4000" b="1" dirty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9325" y="3027680"/>
            <a:ext cx="2574947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كتاب الله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" y="1143000"/>
            <a:ext cx="2812081" cy="1752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095223"/>
            <a:ext cx="2286000" cy="18003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849707"/>
            <a:ext cx="2522220" cy="211074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41926" y="3027680"/>
            <a:ext cx="2574947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كتاب الحديث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67713" y="6096000"/>
            <a:ext cx="2574947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اجماع و القياس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5034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8560" y="3276600"/>
            <a:ext cx="6588947" cy="2308324"/>
          </a:xfrm>
          <a:prstGeom prst="rect">
            <a:avLst/>
          </a:prstGeom>
          <a:ln/>
          <a:effectLst>
            <a:glow rad="228600">
              <a:schemeClr val="accent4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ar-SA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المصادر الاصلية لأصول الفقه</a:t>
            </a:r>
          </a:p>
          <a:p>
            <a:pPr algn="ctr">
              <a:spcBef>
                <a:spcPct val="0"/>
              </a:spcBef>
            </a:pP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উসূলুল</a:t>
            </a:r>
            <a:r>
              <a:rPr lang="en-US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ফিকহের</a:t>
            </a:r>
            <a:r>
              <a:rPr lang="en-US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উৎস</a:t>
            </a:r>
            <a:r>
              <a:rPr lang="bn-IN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স</a:t>
            </a: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মূহ</a:t>
            </a:r>
            <a:endParaRPr lang="ar-SA" sz="4800" b="1" dirty="0">
              <a:ln w="0"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1752600" y="457200"/>
            <a:ext cx="5791200" cy="2514600"/>
          </a:xfrm>
          <a:prstGeom prst="downArrowCallout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اعلان الدرس</a:t>
            </a:r>
            <a:endParaRPr lang="en-US" sz="4800" b="1" dirty="0" smtClean="0">
              <a:ln w="0"/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9660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703552" y="3572788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9980" y="3505200"/>
            <a:ext cx="603002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يقول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تعريف كتاب الله وسنة الرسول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আল-কুরআন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হাদীসের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81199" y="771198"/>
            <a:ext cx="5791201" cy="836154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</a:t>
            </a:r>
            <a:r>
              <a:rPr lang="bn-BD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খনফল</a:t>
            </a:r>
            <a:r>
              <a:rPr lang="en-US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تنافع العلم </a:t>
            </a:r>
            <a:endParaRPr lang="bn-BD" sz="4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03552" y="2286000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1.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13780" y="2209800"/>
            <a:ext cx="526802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يقول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2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المصادر </a:t>
            </a:r>
            <a:r>
              <a:rPr lang="ar-SA" sz="2800" b="1" dirty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الاصلية لأصول </a:t>
            </a:r>
            <a:r>
              <a:rPr lang="ar-SA" sz="2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الفقه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উসূলুল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ফিকহের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উৎস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631118" y="4779931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6400" y="4752281"/>
            <a:ext cx="67056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يقول تعريف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اجماع الامة و القياس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উম্মতের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ঐক্যমত্য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কেয়াসের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8152491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85800" y="1981200"/>
            <a:ext cx="7696200" cy="6477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اصول الفقه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উৎস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মোট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চারটি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1411" y="304800"/>
            <a:ext cx="6588947" cy="1323439"/>
          </a:xfrm>
          <a:prstGeom prst="rect">
            <a:avLst/>
          </a:prstGeom>
          <a:ln/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ar-SA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المصادر الاصلية لأصول الفقه</a:t>
            </a:r>
          </a:p>
          <a:p>
            <a:pPr algn="ctr">
              <a:spcBef>
                <a:spcPct val="0"/>
              </a:spcBef>
            </a:pP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উসূলুল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ফিকহের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উৎসমূহ</a:t>
            </a:r>
            <a:endParaRPr lang="ar-SA" sz="4000" b="1" dirty="0">
              <a:ln w="0"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4114800"/>
            <a:ext cx="281940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كتاب الله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কুরআন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884" y="3276600"/>
            <a:ext cx="4156989" cy="2590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0840" y="411480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١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5948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86704" y="304800"/>
            <a:ext cx="281940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سنة الرسول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হাদীস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30480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٢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644" y="4512310"/>
            <a:ext cx="1394460" cy="2095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56" y="4495800"/>
            <a:ext cx="1394460" cy="2095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925" y="1940560"/>
            <a:ext cx="1534015" cy="23052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131" y="1994616"/>
            <a:ext cx="2557119" cy="19677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72" y="1940560"/>
            <a:ext cx="1837028" cy="23658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184" y="1961597"/>
            <a:ext cx="1625040" cy="22631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005" y="4495800"/>
            <a:ext cx="1963275" cy="242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4917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86704" y="817880"/>
            <a:ext cx="281940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اجماع الامة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উম্মতের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ঐকমত্য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81788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٣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8"/>
          <a:stretch/>
        </p:blipFill>
        <p:spPr>
          <a:xfrm>
            <a:off x="583670" y="2918180"/>
            <a:ext cx="4212669" cy="18824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403" y="2951480"/>
            <a:ext cx="3494043" cy="18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294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1008</TotalTime>
  <Words>767</Words>
  <Application>Microsoft Office PowerPoint</Application>
  <PresentationFormat>On-screen Show (4:3)</PresentationFormat>
  <Paragraphs>151</Paragraphs>
  <Slides>19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PKM</dc:creator>
  <cp:lastModifiedBy>aual</cp:lastModifiedBy>
  <cp:revision>271</cp:revision>
  <dcterms:created xsi:type="dcterms:W3CDTF">2015-05-23T05:54:04Z</dcterms:created>
  <dcterms:modified xsi:type="dcterms:W3CDTF">2019-11-05T05:38:49Z</dcterms:modified>
</cp:coreProperties>
</file>