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76" r:id="rId4"/>
    <p:sldId id="262" r:id="rId5"/>
    <p:sldId id="258" r:id="rId6"/>
    <p:sldId id="259" r:id="rId7"/>
    <p:sldId id="265" r:id="rId8"/>
    <p:sldId id="260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F1911C4-2D12-43E5-90F8-1DFAA26C180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84868B0-E5D6-40E4-9561-D57BA4B59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911C4-2D12-43E5-90F8-1DFAA26C180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868B0-E5D6-40E4-9561-D57BA4B59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911C4-2D12-43E5-90F8-1DFAA26C180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868B0-E5D6-40E4-9561-D57BA4B59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911C4-2D12-43E5-90F8-1DFAA26C180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868B0-E5D6-40E4-9561-D57BA4B590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911C4-2D12-43E5-90F8-1DFAA26C180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868B0-E5D6-40E4-9561-D57BA4B590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911C4-2D12-43E5-90F8-1DFAA26C180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868B0-E5D6-40E4-9561-D57BA4B590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911C4-2D12-43E5-90F8-1DFAA26C180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868B0-E5D6-40E4-9561-D57BA4B59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911C4-2D12-43E5-90F8-1DFAA26C180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868B0-E5D6-40E4-9561-D57BA4B590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1911C4-2D12-43E5-90F8-1DFAA26C180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868B0-E5D6-40E4-9561-D57BA4B59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F1911C4-2D12-43E5-90F8-1DFAA26C180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84868B0-E5D6-40E4-9561-D57BA4B59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F1911C4-2D12-43E5-90F8-1DFAA26C180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84868B0-E5D6-40E4-9561-D57BA4B590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F1911C4-2D12-43E5-90F8-1DFAA26C1807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84868B0-E5D6-40E4-9561-D57BA4B59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8.jpeg"/><Relationship Id="rId7" Type="http://schemas.openxmlformats.org/officeDocument/2006/relationships/image" Target="../media/image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38100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dirty="0" smtClean="0"/>
              <a:t>আজকের ক্লাসে সবাইকে স্বাগত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95400"/>
            <a:ext cx="2198426" cy="1524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2504" y="1167187"/>
            <a:ext cx="2286000" cy="165221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8F1D60C7-F46D-4371-B30A-18562106DF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0174" y="1217645"/>
            <a:ext cx="2884226" cy="16362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FE75096-5A32-42B6-B470-31A2B69D99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082366"/>
            <a:ext cx="3200400" cy="194683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3132825"/>
            <a:ext cx="3352800" cy="17425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0" y="2057400"/>
            <a:ext cx="9144000" cy="28623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অডিওঃ- শব্দ বা অডিও আকারের সকল কনটেন্ট প্রকারের অন্তর্ভূক্ত।যে কোন বিষয়ের অডিও ফাইলই অডিও কনটেন্টের পাশাপাশি ইন্টারনেটের প্রচারিত ব্রডকাস্ট এবং ওয়েবিনারো অডিও কনটেন্টের অন্তভূর্ক্ত ।</a:t>
            </a:r>
            <a:r>
              <a:rPr lang="bn-IN" dirty="0" smtClean="0"/>
              <a:t>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228601"/>
            <a:ext cx="2674692" cy="18288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0" y="2362200"/>
            <a:ext cx="9144000" cy="39703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ভিডিওঃ- ইউটিউব বা এই ধরণের ভিডিও শেয়ারিং সাইটের কারণে ইন্টারনেটে ভিডিও কনটেন্টের পরিমাণ দিন দিন বৃদ্ধি </a:t>
            </a:r>
            <a:r>
              <a:rPr lang="en-US" sz="3600" dirty="0" err="1" smtClean="0"/>
              <a:t>পাচ্ছে</a:t>
            </a:r>
            <a:r>
              <a:rPr lang="bn-IN" sz="3600" dirty="0" smtClean="0"/>
              <a:t> </a:t>
            </a:r>
            <a:r>
              <a:rPr lang="bn-IN" sz="3600" dirty="0" smtClean="0"/>
              <a:t>। এছাড়া বর্তমানে ইন্টারনেটে কোন ঘটনার ভিডিও সরাসরি প্রচারিত হয়ে থাকে । এটিকে বলা হয় ভিডিও স্ট্রিমিং । এমন কনটেন্ট ও ভিডি ও কনটেন্টের আওতার্ভূক্ত ।</a:t>
            </a:r>
            <a:r>
              <a:rPr lang="bn-IN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152401"/>
            <a:ext cx="2489621" cy="2286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19400" y="3810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জোড়ায় কাজ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40386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ডিজিটাল কনটেন্ট- এর প্রকারভেদ গুলো সম্পর্কে খাতায় লিখ । 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1295400"/>
            <a:ext cx="3810000" cy="2563091"/>
          </a:xfrm>
          <a:prstGeom prst="rect">
            <a:avLst/>
          </a:prstGeom>
        </p:spPr>
      </p:pic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133600" y="152400"/>
            <a:ext cx="571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শিক্ষাক্ষেত্রে ইন্টারনেট</a:t>
            </a:r>
            <a:r>
              <a:rPr lang="bn-IN" dirty="0" smtClean="0"/>
              <a:t> 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866972"/>
            <a:ext cx="1708597" cy="165221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066800"/>
            <a:ext cx="1738568" cy="12954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629" y="891993"/>
            <a:ext cx="2185916" cy="162719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8746" y="3253137"/>
            <a:ext cx="2292938" cy="1364844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2133599" y="2587425"/>
            <a:ext cx="1708597" cy="61297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মামাল্টিমিডিয়া ক্লাসরুম 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008629" y="2572641"/>
            <a:ext cx="2185916" cy="381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ডিজিটাল কনটেন্ট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" y="2519185"/>
            <a:ext cx="1967168" cy="381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লেপটপ ও প্রজেক্টর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528084" y="4790500"/>
            <a:ext cx="2133600" cy="381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সাউন্ড সিস্টেম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8F1D60C7-F46D-4371-B30A-18562106DF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0256" y="961231"/>
            <a:ext cx="2543566" cy="19724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CFE75096-5A32-42B6-B470-31A2B69D99A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845" y="3429000"/>
            <a:ext cx="2514600" cy="17425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523" y="3429000"/>
            <a:ext cx="2557993" cy="169088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19400" y="4572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 দলীয় কাজ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1371600"/>
            <a:ext cx="2351860" cy="242887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3810000"/>
            <a:ext cx="9144000" cy="13716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/>
              <a:t>শিক্ষাক্ষেত্রে ইন্টারনেট ব্যবহারের ক্ষেত্রগুলো বর্ণনা করে খাতায় লিখ ।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581400" y="3810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মূল্যায়ণ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0" y="1019370"/>
            <a:ext cx="91440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/>
              <a:t>১। ওয়েব সাইটে প্রবেশ করার জন্য অবশ্যই কোনটি প্রোয়োজন ?</a:t>
            </a:r>
          </a:p>
          <a:p>
            <a:pPr algn="ctr"/>
            <a:r>
              <a:rPr lang="bn-IN" sz="2400" dirty="0" smtClean="0"/>
              <a:t>(ক) ডেস্কটপ পিসি (খ) ট্যাবলেট পিসি (গ) স্মার্টফোন (ঘ) ইন্টারনেট সংযোগ । উত্তর-ঘ 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2219699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/>
              <a:t>২। ডিজিটাল কনটেন্ট হলো – </a:t>
            </a:r>
            <a:r>
              <a:rPr lang="en-US" sz="2400" dirty="0" smtClean="0"/>
              <a:t>(</a:t>
            </a:r>
            <a:r>
              <a:rPr lang="en-US" sz="2400" dirty="0" err="1" smtClean="0"/>
              <a:t>i</a:t>
            </a:r>
            <a:r>
              <a:rPr lang="en-US" sz="2400" dirty="0" smtClean="0"/>
              <a:t>) </a:t>
            </a:r>
            <a:r>
              <a:rPr lang="bn-IN" sz="2400" dirty="0" smtClean="0"/>
              <a:t>ই-বুক, ব্লগপোস্ট ও ই নিবন্ধ</a:t>
            </a:r>
          </a:p>
          <a:p>
            <a:pPr algn="ctr"/>
            <a:r>
              <a:rPr lang="en-US" sz="2400" dirty="0" smtClean="0"/>
              <a:t>(ii) </a:t>
            </a:r>
            <a:r>
              <a:rPr lang="bn-IN" sz="2400" dirty="0" smtClean="0"/>
              <a:t>ইনফো গ্রাফিকস ও এ্যানিমেটেড ছবি</a:t>
            </a:r>
          </a:p>
          <a:p>
            <a:pPr algn="ctr"/>
            <a:r>
              <a:rPr lang="en-US" sz="2400" dirty="0" smtClean="0"/>
              <a:t>(iii) </a:t>
            </a:r>
            <a:r>
              <a:rPr lang="bn-IN" sz="2400" dirty="0" smtClean="0"/>
              <a:t>অডিও ও ভিডি ও স্ট্রিমিং</a:t>
            </a:r>
            <a:r>
              <a:rPr lang="bn-IN" dirty="0" smtClean="0"/>
              <a:t> </a:t>
            </a:r>
          </a:p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95600" y="3697027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/>
              <a:t>নিচের কোনটি সঠিক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14600" y="434340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000" dirty="0" smtClean="0"/>
              <a:t>(ক)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bn-IN" sz="2000" dirty="0" smtClean="0"/>
              <a:t>ও </a:t>
            </a:r>
            <a:r>
              <a:rPr lang="en-US" sz="2000" dirty="0" smtClean="0"/>
              <a:t>ii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48200" y="43434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(</a:t>
            </a:r>
            <a:r>
              <a:rPr lang="bn-IN" sz="2000" dirty="0" smtClean="0"/>
              <a:t>খ</a:t>
            </a:r>
            <a:r>
              <a:rPr lang="en-US" sz="2000" dirty="0" smtClean="0"/>
              <a:t>)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bn-IN" sz="2000" dirty="0" smtClean="0"/>
              <a:t>ও </a:t>
            </a:r>
            <a:r>
              <a:rPr lang="en-US" sz="2000" dirty="0" smtClean="0"/>
              <a:t>iii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324600" y="4319516"/>
            <a:ext cx="18947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000" dirty="0" smtClean="0"/>
              <a:t>(গ)</a:t>
            </a:r>
            <a:r>
              <a:rPr lang="en-US" sz="2000" dirty="0" smtClean="0"/>
              <a:t>ii </a:t>
            </a:r>
            <a:r>
              <a:rPr lang="bn-IN" sz="2000" dirty="0" smtClean="0"/>
              <a:t>ও </a:t>
            </a:r>
            <a:r>
              <a:rPr lang="en-US" sz="2000" dirty="0" smtClean="0"/>
              <a:t>iii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590800" y="4805065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/>
              <a:t>(ঘ)</a:t>
            </a:r>
            <a:r>
              <a:rPr lang="en-US" sz="2400" dirty="0" err="1" smtClean="0"/>
              <a:t>i</a:t>
            </a:r>
            <a:r>
              <a:rPr lang="en-US" sz="2400" dirty="0" smtClean="0"/>
              <a:t> ii </a:t>
            </a:r>
            <a:r>
              <a:rPr lang="bn-IN" sz="2400" dirty="0" smtClean="0"/>
              <a:t>ও</a:t>
            </a:r>
            <a:r>
              <a:rPr lang="en-US" sz="2400" dirty="0" smtClean="0"/>
              <a:t> iii</a:t>
            </a:r>
            <a:r>
              <a:rPr lang="bn-IN" sz="2400" dirty="0" smtClean="0"/>
              <a:t> 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334000" y="4794829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/>
              <a:t>উত্তর- 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36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 animBg="1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3276600" y="323165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বাড়ির কাজ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36576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‘’</a:t>
            </a:r>
            <a:r>
              <a:rPr lang="bn-IN" sz="3600" dirty="0" smtClean="0"/>
              <a:t>বর্তমান</a:t>
            </a:r>
            <a:r>
              <a:rPr lang="en-US" sz="3600" dirty="0" smtClean="0"/>
              <a:t> </a:t>
            </a:r>
            <a:r>
              <a:rPr lang="bn-IN" sz="3600" dirty="0" smtClean="0"/>
              <a:t>শিক্ষা ব্যবস্থায় ইন্টারনেট ব্যবহারের গুরুত্ব অপরীসিম</a:t>
            </a:r>
            <a:r>
              <a:rPr lang="en-US" sz="3600" dirty="0" smtClean="0"/>
              <a:t>’’ </a:t>
            </a:r>
            <a:r>
              <a:rPr lang="bn-IN" sz="3600" dirty="0" smtClean="0"/>
              <a:t>তোমার উত্তরের স্বপক্ষে যুক্তি দাও ।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166167"/>
            <a:ext cx="3276600" cy="2249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9130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389373"/>
            <a:ext cx="3675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 সবাইকে ধন্যবাদ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95400"/>
            <a:ext cx="2198426" cy="1524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2504" y="1167187"/>
            <a:ext cx="2286000" cy="165221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8F1D60C7-F46D-4371-B30A-18562106DF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0174" y="1217645"/>
            <a:ext cx="2884226" cy="16362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CFE75096-5A32-42B6-B470-31A2B69D99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082366"/>
            <a:ext cx="3200400" cy="194683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3132825"/>
            <a:ext cx="3352800" cy="174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9548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/>
          <p:nvPr/>
        </p:nvSpPr>
        <p:spPr>
          <a:xfrm>
            <a:off x="645790" y="3773618"/>
            <a:ext cx="3103874" cy="1634490"/>
          </a:xfrm>
          <a:prstGeom prst="round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bn-BD" sz="3000" b="1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</a:t>
            </a:r>
            <a:r>
              <a:rPr lang="bn-IN" sz="3000" b="1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ছাঃ</a:t>
            </a:r>
            <a:r>
              <a:rPr lang="bn-BD" sz="3000" b="1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3000" b="1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শিউলী বেগম</a:t>
            </a:r>
            <a:r>
              <a:rPr lang="bn-BD" sz="3000" b="1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3000" b="1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1500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(</a:t>
            </a:r>
            <a:r>
              <a:rPr lang="bn-IN" sz="1500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bn-BD" sz="1500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1500" b="1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1500" b="1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IN" sz="1500" b="1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আরজিদেবীপুর শিয়ালকোট আলিম মাদ্রাসা,পার্বতীপুর,দিনাজপুর</a:t>
            </a:r>
            <a:r>
              <a:rPr lang="bn-BD" sz="1500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br>
              <a:rPr lang="bn-BD" sz="1500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1500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ফোনঃ ০১</a:t>
            </a:r>
            <a:r>
              <a:rPr lang="bn-IN" sz="1500" dirty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৭৮৮০৯৩৬২</a:t>
            </a:r>
            <a:r>
              <a:rPr lang="bn-IN" sz="12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NikoshBAN" panose="02000000000000000000" pitchFamily="2" charset="0"/>
              </a:rPr>
              <a:t>0</a:t>
            </a:r>
            <a:endParaRPr lang="en-US" sz="12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6"/>
          <p:cNvSpPr/>
          <p:nvPr/>
        </p:nvSpPr>
        <p:spPr>
          <a:xfrm>
            <a:off x="5418715" y="3371851"/>
            <a:ext cx="3103874" cy="2196346"/>
          </a:xfrm>
          <a:prstGeom prst="round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endParaRPr lang="en-US" dirty="0">
              <a:solidFill>
                <a:srgbClr val="000066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>
              <a:defRPr/>
            </a:pPr>
            <a:r>
              <a:rPr lang="bn-BD" sz="21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শ্রেণীঃ </a:t>
            </a:r>
            <a:r>
              <a:rPr lang="en-US" sz="21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21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৯ম-১০ম</a:t>
            </a:r>
            <a:endParaRPr lang="en-US" sz="2100" dirty="0">
              <a:ln w="0"/>
              <a:solidFill>
                <a:schemeClr val="tx1"/>
              </a:solidFill>
              <a:effectLst>
                <a:reflection blurRad="6350" stA="53000" endA="300" endPos="35500" dir="5400000" sy="-9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>
              <a:defRPr/>
            </a:pPr>
            <a:r>
              <a:rPr lang="bn-BD" sz="21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r>
              <a:rPr lang="bn-IN" sz="21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ঃ তথ্য ও যোগাযোগ প্রযুক্তি</a:t>
            </a:r>
          </a:p>
          <a:p>
            <a:pPr algn="ctr">
              <a:defRPr/>
            </a:pPr>
            <a:r>
              <a:rPr lang="bn-IN" sz="21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ঃ আমার শিক্ষায় ইন্টারনেট</a:t>
            </a:r>
            <a:endParaRPr lang="bn-IN" sz="21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>
              <a:defRPr/>
            </a:pPr>
            <a:r>
              <a:rPr lang="bn-IN" sz="21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চতুর্থ অধ্যায় </a:t>
            </a:r>
          </a:p>
          <a:p>
            <a:pPr algn="ctr">
              <a:defRPr/>
            </a:pPr>
            <a:r>
              <a:rPr lang="bn-IN" sz="21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 ৫০ মিনিট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181600" y="1033950"/>
            <a:ext cx="3103874" cy="58489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700" u="sng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sz="2700" u="sng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96173" y="1221096"/>
            <a:ext cx="3103874" cy="58328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700" u="sng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  <a:endParaRPr lang="en-US" sz="2700" u="sng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252643" y="1326395"/>
            <a:ext cx="678177" cy="4251960"/>
            <a:chOff x="5670191" y="625526"/>
            <a:chExt cx="904236" cy="5669280"/>
          </a:xfrm>
          <a:solidFill>
            <a:schemeClr val="accent4"/>
          </a:solidFill>
        </p:grpSpPr>
        <p:sp>
          <p:nvSpPr>
            <p:cNvPr id="8" name="Rectangle 7"/>
            <p:cNvSpPr/>
            <p:nvPr/>
          </p:nvSpPr>
          <p:spPr>
            <a:xfrm>
              <a:off x="5684742" y="625526"/>
              <a:ext cx="175847" cy="4797083"/>
            </a:xfrm>
            <a:prstGeom prst="rect">
              <a:avLst/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schemeClr val="accent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024329" y="1086112"/>
              <a:ext cx="175847" cy="4797083"/>
            </a:xfrm>
            <a:prstGeom prst="rect">
              <a:avLst/>
            </a:prstGeom>
            <a:grpFill/>
            <a:ln>
              <a:solidFill>
                <a:srgbClr val="FEBE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schemeClr val="accent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389896" y="1359415"/>
              <a:ext cx="175847" cy="4935391"/>
            </a:xfrm>
            <a:prstGeom prst="rect">
              <a:avLst/>
            </a:prstGeom>
            <a:grpFill/>
            <a:ln>
              <a:solidFill>
                <a:srgbClr val="FFFF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solidFill>
                  <a:schemeClr val="accent1"/>
                </a:solidFill>
              </a:endParaRP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5670191" y="1162485"/>
              <a:ext cx="904236" cy="4644335"/>
              <a:chOff x="5596099" y="1272337"/>
              <a:chExt cx="966673" cy="4746380"/>
            </a:xfrm>
            <a:grpFill/>
          </p:grpSpPr>
          <p:sp>
            <p:nvSpPr>
              <p:cNvPr id="31" name="Quad Arrow Callout 30"/>
              <p:cNvSpPr/>
              <p:nvPr/>
            </p:nvSpPr>
            <p:spPr>
              <a:xfrm>
                <a:off x="5596099" y="1272337"/>
                <a:ext cx="966673" cy="949276"/>
              </a:xfrm>
              <a:prstGeom prst="quadArrowCallout">
                <a:avLst>
                  <a:gd name="adj1" fmla="val 35198"/>
                  <a:gd name="adj2" fmla="val 18515"/>
                  <a:gd name="adj3" fmla="val 18515"/>
                  <a:gd name="adj4" fmla="val 48123"/>
                </a:avLst>
              </a:prstGeom>
              <a:grpFill/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32" name="Donut 31"/>
              <p:cNvSpPr/>
              <p:nvPr/>
            </p:nvSpPr>
            <p:spPr>
              <a:xfrm>
                <a:off x="5898523" y="1545467"/>
                <a:ext cx="404368" cy="387985"/>
              </a:xfrm>
              <a:prstGeom prst="donut">
                <a:avLst>
                  <a:gd name="adj" fmla="val 17383"/>
                </a:avLst>
              </a:prstGeom>
              <a:grpFill/>
              <a:ln>
                <a:solidFill>
                  <a:schemeClr val="accent2">
                    <a:lumMod val="20000"/>
                    <a:lumOff val="80000"/>
                  </a:schemeClr>
                </a:solidFill>
              </a:ln>
              <a:effectLst/>
              <a:scene3d>
                <a:camera prst="perspectiveHeroicExtremeRightFacing"/>
                <a:lightRig rig="chilly" dir="t">
                  <a:rot lat="0" lon="0" rev="18480000"/>
                </a:lightRig>
              </a:scene3d>
              <a:sp3d prstMaterial="clear">
                <a:bevelT h="635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33" name="Quad Arrow Callout 32"/>
              <p:cNvSpPr/>
              <p:nvPr/>
            </p:nvSpPr>
            <p:spPr>
              <a:xfrm>
                <a:off x="5596099" y="2221613"/>
                <a:ext cx="966673" cy="949276"/>
              </a:xfrm>
              <a:prstGeom prst="quadArrowCallout">
                <a:avLst>
                  <a:gd name="adj1" fmla="val 35198"/>
                  <a:gd name="adj2" fmla="val 18515"/>
                  <a:gd name="adj3" fmla="val 18515"/>
                  <a:gd name="adj4" fmla="val 48123"/>
                </a:avLst>
              </a:prstGeom>
              <a:grpFill/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34" name="Donut 33"/>
              <p:cNvSpPr/>
              <p:nvPr/>
            </p:nvSpPr>
            <p:spPr>
              <a:xfrm>
                <a:off x="5898523" y="2494743"/>
                <a:ext cx="404368" cy="387985"/>
              </a:xfrm>
              <a:prstGeom prst="donut">
                <a:avLst>
                  <a:gd name="adj" fmla="val 17383"/>
                </a:avLst>
              </a:prstGeom>
              <a:grpFill/>
              <a:ln>
                <a:solidFill>
                  <a:schemeClr val="accent2">
                    <a:lumMod val="20000"/>
                    <a:lumOff val="80000"/>
                  </a:schemeClr>
                </a:solidFill>
              </a:ln>
              <a:effectLst/>
              <a:scene3d>
                <a:camera prst="perspectiveHeroicExtremeRightFacing"/>
                <a:lightRig rig="chilly" dir="t">
                  <a:rot lat="0" lon="0" rev="18480000"/>
                </a:lightRig>
              </a:scene3d>
              <a:sp3d prstMaterial="clear">
                <a:bevelT h="635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35" name="Quad Arrow Callout 34"/>
              <p:cNvSpPr/>
              <p:nvPr/>
            </p:nvSpPr>
            <p:spPr>
              <a:xfrm>
                <a:off x="5596099" y="3170889"/>
                <a:ext cx="966673" cy="949276"/>
              </a:xfrm>
              <a:prstGeom prst="quadArrowCallout">
                <a:avLst>
                  <a:gd name="adj1" fmla="val 35198"/>
                  <a:gd name="adj2" fmla="val 18515"/>
                  <a:gd name="adj3" fmla="val 18515"/>
                  <a:gd name="adj4" fmla="val 48123"/>
                </a:avLst>
              </a:prstGeom>
              <a:grpFill/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36" name="Donut 35"/>
              <p:cNvSpPr/>
              <p:nvPr/>
            </p:nvSpPr>
            <p:spPr>
              <a:xfrm>
                <a:off x="5898523" y="3444019"/>
                <a:ext cx="404368" cy="387985"/>
              </a:xfrm>
              <a:prstGeom prst="donut">
                <a:avLst>
                  <a:gd name="adj" fmla="val 17383"/>
                </a:avLst>
              </a:prstGeom>
              <a:grpFill/>
              <a:ln>
                <a:solidFill>
                  <a:schemeClr val="accent2">
                    <a:lumMod val="20000"/>
                    <a:lumOff val="80000"/>
                  </a:schemeClr>
                </a:solidFill>
              </a:ln>
              <a:effectLst/>
              <a:scene3d>
                <a:camera prst="perspectiveHeroicExtremeRightFacing"/>
                <a:lightRig rig="chilly" dir="t">
                  <a:rot lat="0" lon="0" rev="18480000"/>
                </a:lightRig>
              </a:scene3d>
              <a:sp3d prstMaterial="clear">
                <a:bevelT h="635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37" name="Quad Arrow Callout 36"/>
              <p:cNvSpPr/>
              <p:nvPr/>
            </p:nvSpPr>
            <p:spPr>
              <a:xfrm>
                <a:off x="5596099" y="4120165"/>
                <a:ext cx="966673" cy="949276"/>
              </a:xfrm>
              <a:prstGeom prst="quadArrowCallout">
                <a:avLst>
                  <a:gd name="adj1" fmla="val 35198"/>
                  <a:gd name="adj2" fmla="val 18515"/>
                  <a:gd name="adj3" fmla="val 18515"/>
                  <a:gd name="adj4" fmla="val 48123"/>
                </a:avLst>
              </a:prstGeom>
              <a:grpFill/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38" name="Donut 37"/>
              <p:cNvSpPr/>
              <p:nvPr/>
            </p:nvSpPr>
            <p:spPr>
              <a:xfrm>
                <a:off x="5898523" y="4393295"/>
                <a:ext cx="404368" cy="387985"/>
              </a:xfrm>
              <a:prstGeom prst="donut">
                <a:avLst>
                  <a:gd name="adj" fmla="val 17383"/>
                </a:avLst>
              </a:prstGeom>
              <a:grpFill/>
              <a:ln>
                <a:solidFill>
                  <a:schemeClr val="accent2">
                    <a:lumMod val="20000"/>
                    <a:lumOff val="80000"/>
                  </a:schemeClr>
                </a:solidFill>
              </a:ln>
              <a:effectLst/>
              <a:scene3d>
                <a:camera prst="perspectiveHeroicExtremeRightFacing"/>
                <a:lightRig rig="chilly" dir="t">
                  <a:rot lat="0" lon="0" rev="18480000"/>
                </a:lightRig>
              </a:scene3d>
              <a:sp3d prstMaterial="clear">
                <a:bevelT h="635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39" name="Quad Arrow Callout 38"/>
              <p:cNvSpPr/>
              <p:nvPr/>
            </p:nvSpPr>
            <p:spPr>
              <a:xfrm>
                <a:off x="5596099" y="5069441"/>
                <a:ext cx="966673" cy="949276"/>
              </a:xfrm>
              <a:prstGeom prst="quadArrowCallout">
                <a:avLst>
                  <a:gd name="adj1" fmla="val 35198"/>
                  <a:gd name="adj2" fmla="val 18515"/>
                  <a:gd name="adj3" fmla="val 18515"/>
                  <a:gd name="adj4" fmla="val 48123"/>
                </a:avLst>
              </a:prstGeom>
              <a:grpFill/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schemeClr val="accent1"/>
                  </a:solidFill>
                </a:endParaRPr>
              </a:p>
            </p:txBody>
          </p:sp>
          <p:sp>
            <p:nvSpPr>
              <p:cNvPr id="40" name="Donut 39"/>
              <p:cNvSpPr/>
              <p:nvPr/>
            </p:nvSpPr>
            <p:spPr>
              <a:xfrm>
                <a:off x="5898523" y="5342571"/>
                <a:ext cx="404368" cy="387985"/>
              </a:xfrm>
              <a:prstGeom prst="donut">
                <a:avLst>
                  <a:gd name="adj" fmla="val 17383"/>
                </a:avLst>
              </a:prstGeom>
              <a:grpFill/>
              <a:ln>
                <a:solidFill>
                  <a:schemeClr val="accent2">
                    <a:lumMod val="20000"/>
                    <a:lumOff val="80000"/>
                  </a:schemeClr>
                </a:solidFill>
              </a:ln>
              <a:effectLst/>
              <a:scene3d>
                <a:camera prst="perspectiveHeroicExtremeRightFacing"/>
                <a:lightRig rig="chilly" dir="t">
                  <a:rot lat="0" lon="0" rev="18480000"/>
                </a:lightRig>
              </a:scene3d>
              <a:sp3d prstMaterial="clear">
                <a:bevelT h="63500" prst="angl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schemeClr val="accent1"/>
                  </a:solidFill>
                </a:endParaRPr>
              </a:p>
            </p:txBody>
          </p:sp>
        </p:grpSp>
      </p:grpSp>
      <p:pic>
        <p:nvPicPr>
          <p:cNvPr id="26" name="Picture 2" descr="C:\Users\HP\Downloads\received_94044193962712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31175" y="1776549"/>
            <a:ext cx="1600200" cy="15430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2685" y="1850642"/>
            <a:ext cx="862063" cy="77556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9096" y="1853053"/>
            <a:ext cx="963112" cy="69665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1776549"/>
            <a:ext cx="1057456" cy="84966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2479295"/>
            <a:ext cx="830504" cy="70503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="" xmlns:a16="http://schemas.microsoft.com/office/drawing/2014/main" id="{8F1D60C7-F46D-4371-B30A-18562106DF2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8293" y="2790501"/>
            <a:ext cx="1029055" cy="6578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Picture 28">
            <a:extLst>
              <a:ext uri="{FF2B5EF4-FFF2-40B4-BE49-F238E27FC236}">
                <a16:creationId xmlns="" xmlns:a16="http://schemas.microsoft.com/office/drawing/2014/main" id="{CFE75096-5A32-42B6-B470-31A2B69D99A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1" y="2783918"/>
            <a:ext cx="1147616" cy="664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5889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0">
        <p15:prstTrans prst="crush"/>
      </p:transition>
    </mc:Choice>
    <mc:Fallback xmlns=""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981200" y="457200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ছবিগুলোর দিকে লক্ষ করি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371600"/>
            <a:ext cx="2209800" cy="15240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1116041"/>
            <a:ext cx="2286000" cy="165221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8F1D60C7-F46D-4371-B30A-18562106DF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1235424"/>
            <a:ext cx="2884226" cy="16362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CFE75096-5A32-42B6-B470-31A2B69D99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082366"/>
            <a:ext cx="3200400" cy="194683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3132825"/>
            <a:ext cx="3352800" cy="174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8037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133600" y="190500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আমার শিক্ষায় ইন্টারনেট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276600" y="7620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আজকের পাঠ</a:t>
            </a:r>
            <a:r>
              <a:rPr lang="bn-IN" dirty="0" smtClean="0"/>
              <a:t>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0" y="1752600"/>
            <a:ext cx="9144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এই পাঠ শেষে শিক্ষার্থী-</a:t>
            </a:r>
          </a:p>
          <a:p>
            <a:pPr algn="ctr"/>
            <a:endParaRPr lang="bn-IN" sz="3200" dirty="0" smtClean="0"/>
          </a:p>
          <a:p>
            <a:pPr algn="ctr"/>
            <a:r>
              <a:rPr lang="bn-IN" sz="3200" dirty="0" smtClean="0"/>
              <a:t>১।ডিজিটাল কনটেন্টের ধারণা বলতে পারবে;</a:t>
            </a:r>
          </a:p>
          <a:p>
            <a:pPr algn="ctr"/>
            <a:endParaRPr lang="bn-IN" sz="3200" dirty="0" smtClean="0"/>
          </a:p>
          <a:p>
            <a:pPr algn="ctr"/>
            <a:r>
              <a:rPr lang="bn-IN" sz="3200" dirty="0" smtClean="0"/>
              <a:t>২।শিক্ষাক্ষেত্রে ইন্টারনেটের ধারণা বর্ণনা করতে পারবে;</a:t>
            </a:r>
          </a:p>
          <a:p>
            <a:pPr algn="ctr"/>
            <a:endParaRPr lang="bn-IN" sz="3200" dirty="0" smtClean="0"/>
          </a:p>
          <a:p>
            <a:pPr algn="ctr"/>
            <a:r>
              <a:rPr lang="bn-IN" sz="3200" dirty="0" smtClean="0"/>
              <a:t>৩।শিক্ষাক্ষেত্রে ইন্টারনেটের গুরুত্ব ব্যাখ্যা করতে পারবে ।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133600" y="838200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শিখণ ফল</a:t>
            </a:r>
            <a:r>
              <a:rPr lang="bn-IN" dirty="0" smtClean="0"/>
              <a:t>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5299" y="228600"/>
            <a:ext cx="8690101" cy="4793084"/>
            <a:chOff x="1552905" y="432394"/>
            <a:chExt cx="8918701" cy="5021684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07094" y="901454"/>
              <a:ext cx="3431139" cy="1404286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13781" y="2824394"/>
              <a:ext cx="2817766" cy="211103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2905" y="693949"/>
              <a:ext cx="2510438" cy="196651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1985" y="432394"/>
              <a:ext cx="2489621" cy="2489621"/>
            </a:xfrm>
            <a:prstGeom prst="rect">
              <a:avLst/>
            </a:prstGeom>
          </p:spPr>
        </p:pic>
        <p:sp>
          <p:nvSpPr>
            <p:cNvPr id="9" name="TextBox 9"/>
            <p:cNvSpPr txBox="1"/>
            <p:nvPr/>
          </p:nvSpPr>
          <p:spPr>
            <a:xfrm>
              <a:off x="5617745" y="2041847"/>
              <a:ext cx="80983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s-IN" sz="2800" dirty="0">
                  <a:latin typeface="NikoshBAN" panose="02000000000000000000" pitchFamily="2" charset="0"/>
                  <a:cs typeface="NikoshBAN" panose="02000000000000000000" pitchFamily="2" charset="0"/>
                </a:rPr>
                <a:t>টেক্সট</a:t>
              </a:r>
              <a:endParaRPr lang="en-US" sz="2800" dirty="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5298747" y="4930858"/>
              <a:ext cx="14478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s-IN" sz="2800" dirty="0">
                  <a:latin typeface="NikoshBAN" panose="02000000000000000000" pitchFamily="2" charset="0"/>
                  <a:cs typeface="NikoshBAN" panose="02000000000000000000" pitchFamily="2" charset="0"/>
                </a:rPr>
                <a:t>অ্যানিমেশন</a:t>
              </a:r>
              <a:endParaRPr lang="en-US" sz="2800" dirty="0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2376755" y="2565067"/>
              <a:ext cx="86273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s-IN" sz="2800" dirty="0">
                  <a:latin typeface="NikoshBAN" panose="02000000000000000000" pitchFamily="2" charset="0"/>
                  <a:cs typeface="NikoshBAN" panose="02000000000000000000" pitchFamily="2" charset="0"/>
                </a:rPr>
                <a:t>অডিও</a:t>
              </a:r>
              <a:endParaRPr lang="en-US" sz="2800" dirty="0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8764168" y="2915410"/>
              <a:ext cx="925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s-IN" sz="2800" dirty="0">
                  <a:latin typeface="NikoshBAN" panose="02000000000000000000" pitchFamily="2" charset="0"/>
                  <a:cs typeface="NikoshBAN" panose="02000000000000000000" pitchFamily="2" charset="0"/>
                </a:rPr>
                <a:t>ভিডিও</a:t>
              </a:r>
              <a:endParaRPr lang="en-US" sz="28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0" y="5657671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/>
              <a:t>লিখিত তথ্য, ছবি, শব্দ, অডিও,  ভিডিও যদি ডিজিটাল উপাত্ত আকারে বিরাজ করে, প্রকাশিত হয়, কিংবা প্রেরিত গৃহিত হয় তাহলে সেটাই ডিজিটাল কনটেন্ট ।</a:t>
            </a:r>
            <a:r>
              <a:rPr lang="bn-IN" dirty="0" smtClean="0"/>
              <a:t> 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19400" y="3810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একক কাজ</a:t>
            </a:r>
            <a:r>
              <a:rPr lang="bn-IN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1295400"/>
            <a:ext cx="4038600" cy="2362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438400" y="4038600"/>
            <a:ext cx="464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IN" sz="3600" dirty="0" smtClean="0"/>
              <a:t>ডিজিটাল কনটেন্ট কী ?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0" y="2057400"/>
            <a:ext cx="9144000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টেক্সট বা লিখিত কনটেন্ট গুলো হচ্ছেঃ নিবন্ধ, ব্লগপোস্ট, পণ্য বা সেবার তালিকা ও বর্ণনা,ই-বুক সংবাদপত্র ইত্যাদি ।</a:t>
            </a:r>
            <a:r>
              <a:rPr lang="bn-IN" dirty="0" smtClean="0"/>
              <a:t> 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457200"/>
            <a:ext cx="4038600" cy="158458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0" y="2057400"/>
            <a:ext cx="9144000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/>
              <a:t>ছবিঃ সব ধরণের ছবি, ক্যামেরায় তোলা বা হাতে আঁকা বা কম্পিউটারে সৃষ্ট সকল ধরণের ছবি এ ধারার কনন্টেন্ট ।</a:t>
            </a:r>
            <a:r>
              <a:rPr lang="bn-IN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304800"/>
            <a:ext cx="2745542" cy="1752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262</TotalTime>
  <Words>366</Words>
  <Application>Microsoft Office PowerPoint</Application>
  <PresentationFormat>On-screen Show (4:3)</PresentationFormat>
  <Paragraphs>56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Lucida Sans Unicode</vt:lpstr>
      <vt:lpstr>NikoshBAN</vt:lpstr>
      <vt:lpstr>Verdana</vt:lpstr>
      <vt:lpstr>Vrinda</vt:lpstr>
      <vt:lpstr>Wingdings 2</vt:lpstr>
      <vt:lpstr>Wingdings 3</vt:lpstr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সুপ্রিয় শিক্ষার্থীবৃন্দ সবাইকে শুভেচ্ছা</dc:title>
  <dc:creator>HP</dc:creator>
  <cp:lastModifiedBy>HP</cp:lastModifiedBy>
  <cp:revision>69</cp:revision>
  <dcterms:created xsi:type="dcterms:W3CDTF">2019-10-24T09:23:02Z</dcterms:created>
  <dcterms:modified xsi:type="dcterms:W3CDTF">2019-11-05T21:33:36Z</dcterms:modified>
</cp:coreProperties>
</file>