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6" r:id="rId4"/>
    <p:sldId id="262" r:id="rId5"/>
    <p:sldId id="258" r:id="rId6"/>
    <p:sldId id="259" r:id="rId7"/>
    <p:sldId id="265" r:id="rId8"/>
    <p:sldId id="260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1911C4-2D12-43E5-90F8-1DFAA26C180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4868B0-E5D6-40E4-9561-D57BA4B5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911C4-2D12-43E5-90F8-1DFAA26C180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68B0-E5D6-40E4-9561-D57BA4B5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911C4-2D12-43E5-90F8-1DFAA26C180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68B0-E5D6-40E4-9561-D57BA4B5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911C4-2D12-43E5-90F8-1DFAA26C180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68B0-E5D6-40E4-9561-D57BA4B59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911C4-2D12-43E5-90F8-1DFAA26C180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68B0-E5D6-40E4-9561-D57BA4B59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911C4-2D12-43E5-90F8-1DFAA26C180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68B0-E5D6-40E4-9561-D57BA4B59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911C4-2D12-43E5-90F8-1DFAA26C180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68B0-E5D6-40E4-9561-D57BA4B5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911C4-2D12-43E5-90F8-1DFAA26C180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68B0-E5D6-40E4-9561-D57BA4B59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911C4-2D12-43E5-90F8-1DFAA26C180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68B0-E5D6-40E4-9561-D57BA4B5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1911C4-2D12-43E5-90F8-1DFAA26C180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68B0-E5D6-40E4-9561-D57BA4B5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1911C4-2D12-43E5-90F8-1DFAA26C180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4868B0-E5D6-40E4-9561-D57BA4B59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1911C4-2D12-43E5-90F8-1DFAA26C180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4868B0-E5D6-40E4-9561-D57BA4B5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8.jpeg"/><Relationship Id="rId7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আজকের ক্লাসে সবাইকে স্বাগত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5400"/>
            <a:ext cx="2198426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504" y="1167187"/>
            <a:ext cx="2286000" cy="16522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F1D60C7-F46D-4371-B30A-18562106D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174" y="1217645"/>
            <a:ext cx="2884226" cy="1636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FE75096-5A32-42B6-B470-31A2B69D99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82366"/>
            <a:ext cx="3200400" cy="19468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132825"/>
            <a:ext cx="3352800" cy="1742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057400"/>
            <a:ext cx="91440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অডিওঃ- শব্দ বা অডিও আকারের সকল কনটেন্ট প্রকারের অন্তর্ভূক্ত।যে কোন বিষয়ের অডিও ফাইলই অডিও কনটেন্টের পাশাপাশি ইন্টারনেটের প্রচারিত ব্রডকাস্ট এবং ওয়েবিনারো অডিও কনটেন্টের অন্তভূর্ক্ত ।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8601"/>
            <a:ext cx="2674692" cy="1828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362200"/>
            <a:ext cx="91440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ভিডিওঃ- ইউটিউব বা এই ধরণের ভিডিও শেয়ারিং সাইটের কারণে ইন্টারনেটে ভিডিও কনটেন্টের পরিমাণ দিন দিন বৃদ্ধি </a:t>
            </a:r>
            <a:r>
              <a:rPr lang="en-US" sz="3600" dirty="0" err="1" smtClean="0"/>
              <a:t>পাচ্ছে</a:t>
            </a:r>
            <a:r>
              <a:rPr lang="bn-IN" sz="3600" dirty="0" smtClean="0"/>
              <a:t> </a:t>
            </a:r>
            <a:r>
              <a:rPr lang="bn-IN" sz="3600" dirty="0" smtClean="0"/>
              <a:t>। এছাড়া বর্তমানে ইন্টারনেটে কোন ঘটনার ভিডিও সরাসরি প্রচারিত হয়ে থাকে । এটিকে বলা হয় ভিডিও স্ট্রিমিং । এমন কনটেন্ট ও ভিডি ও কনটেন্টের আওতার্ভূক্ত ।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52401"/>
            <a:ext cx="2489621" cy="228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19400" y="381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জোড়ায় কাজ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038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ডিজিটাল কনটেন্ট- এর প্রকারভেদ গুলো সম্পর্কে খাতায় লিখ ।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295400"/>
            <a:ext cx="3810000" cy="2563091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133600" y="1524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শিক্ষাক্ষেত্রে ইন্টারনেট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66972"/>
            <a:ext cx="1708597" cy="16522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6800"/>
            <a:ext cx="1738568" cy="1295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629" y="891993"/>
            <a:ext cx="2185916" cy="16271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746" y="3253137"/>
            <a:ext cx="2292938" cy="1364844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133599" y="2587425"/>
            <a:ext cx="1708597" cy="6129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মামাল্টিমিডিয়া ক্লাসরুম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008629" y="2572641"/>
            <a:ext cx="2185916" cy="38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ডিজিটাল কনটেন্ট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" y="2519185"/>
            <a:ext cx="1967168" cy="38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লেপটপ ও প্রজেক্টর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528084" y="4790500"/>
            <a:ext cx="2133600" cy="38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সাউন্ড সিস্টেম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F1D60C7-F46D-4371-B30A-18562106DF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256" y="961231"/>
            <a:ext cx="2543566" cy="19724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CFE75096-5A32-42B6-B470-31A2B69D99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45" y="3429000"/>
            <a:ext cx="2514600" cy="17425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523" y="3429000"/>
            <a:ext cx="2557993" cy="16908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194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 দলীয় কাজ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371600"/>
            <a:ext cx="2351860" cy="24288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3810000"/>
            <a:ext cx="9144000" cy="1371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শিক্ষাক্ষেত্রে ইন্টারনেট ব্যবহারের ক্ষেত্রগুলো বর্ণনা করে খাতায় লিখ ।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581400" y="381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মূল্যায়ণ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01937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১। ওয়েব সাইটে প্রবেশ করার জন্য অবশ্যই কোনটি প্রোয়োজন ?</a:t>
            </a:r>
          </a:p>
          <a:p>
            <a:pPr algn="ctr"/>
            <a:r>
              <a:rPr lang="bn-IN" sz="2400" dirty="0" smtClean="0"/>
              <a:t>(ক) ডেস্কটপ পিসি (খ) ট্যাবলেট পিসি (গ) স্মার্টফোন (ঘ) ইন্টারনেট সংযোগ । উত্তর-ঘ 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19699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২। ডিজিটাল কনটেন্ট হলো – 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</a:t>
            </a:r>
            <a:r>
              <a:rPr lang="bn-IN" sz="2400" dirty="0" smtClean="0"/>
              <a:t>ই-বুক, ব্লগপোস্ট ও ই নিবন্ধ</a:t>
            </a:r>
          </a:p>
          <a:p>
            <a:pPr algn="ctr"/>
            <a:r>
              <a:rPr lang="en-US" sz="2400" dirty="0" smtClean="0"/>
              <a:t>(ii) </a:t>
            </a:r>
            <a:r>
              <a:rPr lang="bn-IN" sz="2400" dirty="0" smtClean="0"/>
              <a:t>ইনফো গ্রাফিকস ও এ্যানিমেটেড ছবি</a:t>
            </a:r>
          </a:p>
          <a:p>
            <a:pPr algn="ctr"/>
            <a:r>
              <a:rPr lang="en-US" sz="2400" dirty="0" smtClean="0"/>
              <a:t>(iii) </a:t>
            </a:r>
            <a:r>
              <a:rPr lang="bn-IN" sz="2400" dirty="0" smtClean="0"/>
              <a:t>অডিও ও ভিডি ও স্ট্রিমিং</a:t>
            </a:r>
            <a:r>
              <a:rPr lang="bn-IN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697027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নিচের কোনটি সঠিক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4343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(ক)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bn-IN" sz="2000" dirty="0" smtClean="0"/>
              <a:t>ও </a:t>
            </a:r>
            <a:r>
              <a:rPr lang="en-US" sz="2000" dirty="0" smtClean="0"/>
              <a:t>ii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4343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</a:t>
            </a:r>
            <a:r>
              <a:rPr lang="bn-IN" sz="2000" dirty="0" smtClean="0"/>
              <a:t>খ</a:t>
            </a:r>
            <a:r>
              <a:rPr lang="en-US" sz="2000" dirty="0" smtClean="0"/>
              <a:t>)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bn-IN" sz="2000" dirty="0" smtClean="0"/>
              <a:t>ও </a:t>
            </a:r>
            <a:r>
              <a:rPr lang="en-US" sz="2000" dirty="0" smtClean="0"/>
              <a:t>iii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4319516"/>
            <a:ext cx="1894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(গ)</a:t>
            </a:r>
            <a:r>
              <a:rPr lang="en-US" sz="2000" dirty="0" smtClean="0"/>
              <a:t>ii </a:t>
            </a:r>
            <a:r>
              <a:rPr lang="bn-IN" sz="2000" dirty="0" smtClean="0"/>
              <a:t>ও </a:t>
            </a:r>
            <a:r>
              <a:rPr lang="en-US" sz="2000" dirty="0" smtClean="0"/>
              <a:t>iii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480506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(ঘ)</a:t>
            </a:r>
            <a:r>
              <a:rPr lang="en-US" sz="2400" dirty="0" err="1" smtClean="0"/>
              <a:t>i</a:t>
            </a:r>
            <a:r>
              <a:rPr lang="en-US" sz="2400" dirty="0" smtClean="0"/>
              <a:t> ii </a:t>
            </a:r>
            <a:r>
              <a:rPr lang="bn-IN" sz="2400" dirty="0" smtClean="0"/>
              <a:t>ও</a:t>
            </a:r>
            <a:r>
              <a:rPr lang="en-US" sz="2400" dirty="0" smtClean="0"/>
              <a:t> iii</a:t>
            </a:r>
            <a:r>
              <a:rPr lang="bn-IN" sz="2400" dirty="0" smtClean="0"/>
              <a:t> 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4794829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উত্তর- 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6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76600" y="323165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বাড়ির কাজ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657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‘’</a:t>
            </a:r>
            <a:r>
              <a:rPr lang="bn-IN" sz="3600" dirty="0" smtClean="0"/>
              <a:t>বর্তমান</a:t>
            </a:r>
            <a:r>
              <a:rPr lang="en-US" sz="3600" dirty="0" smtClean="0"/>
              <a:t> </a:t>
            </a:r>
            <a:r>
              <a:rPr lang="bn-IN" sz="3600" dirty="0" smtClean="0"/>
              <a:t>শিক্ষা ব্যবস্থায় ইন্টারনেট ব্যবহারের গুরুত্ব অপরীসিম</a:t>
            </a:r>
            <a:r>
              <a:rPr lang="en-US" sz="3600" dirty="0" smtClean="0"/>
              <a:t>’’ </a:t>
            </a:r>
            <a:r>
              <a:rPr lang="bn-IN" sz="3600" dirty="0" smtClean="0"/>
              <a:t>তোমার উত্তরের স্বপক্ষে যুক্তি দাও ।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166167"/>
            <a:ext cx="3276600" cy="224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13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89373"/>
            <a:ext cx="367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 সবাইকে ধন্যবাদ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5400"/>
            <a:ext cx="2198426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504" y="1167187"/>
            <a:ext cx="2286000" cy="16522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F1D60C7-F46D-4371-B30A-18562106D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174" y="1217645"/>
            <a:ext cx="2884226" cy="1636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FE75096-5A32-42B6-B470-31A2B69D99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82366"/>
            <a:ext cx="3200400" cy="19468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132825"/>
            <a:ext cx="3352800" cy="174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54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645790" y="3773618"/>
            <a:ext cx="3103874" cy="163449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0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bn-IN" sz="30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ছাঃ</a:t>
            </a:r>
            <a:r>
              <a:rPr lang="bn-BD" sz="30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শিউলী বেগম</a:t>
            </a:r>
            <a:r>
              <a:rPr lang="bn-BD" sz="30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0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15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</a:t>
            </a:r>
            <a:r>
              <a:rPr lang="bn-IN" sz="15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bn-BD" sz="15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15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15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15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আরজিদেবীপুর শিয়ালকোট আলিম মাদ্রাসা,পার্বতীপুর,দিনাজপুর</a:t>
            </a:r>
            <a:r>
              <a:rPr lang="bn-BD" sz="15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br>
              <a:rPr lang="bn-BD" sz="15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15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ফোনঃ ০১</a:t>
            </a:r>
            <a:r>
              <a:rPr lang="bn-IN" sz="15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৭৮৮০৯৩৬২</a:t>
            </a:r>
            <a:r>
              <a:rPr lang="bn-IN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NikoshBAN" panose="02000000000000000000" pitchFamily="2" charset="0"/>
              </a:rPr>
              <a:t>0</a:t>
            </a:r>
            <a:endParaRPr lang="en-US" sz="120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5418715" y="3371851"/>
            <a:ext cx="3103874" cy="2196346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n-US" dirty="0">
              <a:solidFill>
                <a:srgbClr val="00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21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en-US" sz="21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৯ম-১০ম</a:t>
            </a:r>
            <a:endParaRPr lang="en-US" sz="2100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2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IN" sz="2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তথ্য ও যোগাযোগ প্রযুক্তি</a:t>
            </a:r>
          </a:p>
          <a:p>
            <a:pPr algn="ctr">
              <a:defRPr/>
            </a:pPr>
            <a:r>
              <a:rPr lang="bn-IN" sz="2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ঃ আমার শিক্ষায় ইন্টারনেট</a:t>
            </a:r>
            <a:endParaRPr lang="bn-IN" sz="21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2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 অধ্যায় </a:t>
            </a:r>
          </a:p>
          <a:p>
            <a:pPr algn="ctr">
              <a:defRPr/>
            </a:pPr>
            <a:r>
              <a:rPr lang="bn-IN" sz="2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81600" y="1033950"/>
            <a:ext cx="3103874" cy="5848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7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7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6173" y="1221096"/>
            <a:ext cx="3103874" cy="5832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7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7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52643" y="1326395"/>
            <a:ext cx="678177" cy="4251960"/>
            <a:chOff x="5670191" y="625526"/>
            <a:chExt cx="904236" cy="5669280"/>
          </a:xfrm>
          <a:solidFill>
            <a:schemeClr val="accent4"/>
          </a:solidFill>
        </p:grpSpPr>
        <p:sp>
          <p:nvSpPr>
            <p:cNvPr id="8" name="Rectangle 7"/>
            <p:cNvSpPr/>
            <p:nvPr/>
          </p:nvSpPr>
          <p:spPr>
            <a:xfrm>
              <a:off x="5684742" y="625526"/>
              <a:ext cx="175847" cy="4797083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accent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24329" y="1086112"/>
              <a:ext cx="175847" cy="4797083"/>
            </a:xfrm>
            <a:prstGeom prst="rect">
              <a:avLst/>
            </a:prstGeom>
            <a:grpFill/>
            <a:ln>
              <a:solidFill>
                <a:srgbClr val="FEBE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89896" y="1359415"/>
              <a:ext cx="175847" cy="4935391"/>
            </a:xfrm>
            <a:prstGeom prst="rect">
              <a:avLst/>
            </a:prstGeom>
            <a:grpFill/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accent1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5670191" y="1162485"/>
              <a:ext cx="904236" cy="4644335"/>
              <a:chOff x="5596099" y="1272337"/>
              <a:chExt cx="966673" cy="4746380"/>
            </a:xfrm>
            <a:grpFill/>
          </p:grpSpPr>
          <p:sp>
            <p:nvSpPr>
              <p:cNvPr id="31" name="Quad Arrow Callout 30"/>
              <p:cNvSpPr/>
              <p:nvPr/>
            </p:nvSpPr>
            <p:spPr>
              <a:xfrm>
                <a:off x="5596099" y="1272337"/>
                <a:ext cx="966673" cy="949276"/>
              </a:xfrm>
              <a:prstGeom prst="quadArrowCallout">
                <a:avLst>
                  <a:gd name="adj1" fmla="val 35198"/>
                  <a:gd name="adj2" fmla="val 18515"/>
                  <a:gd name="adj3" fmla="val 18515"/>
                  <a:gd name="adj4" fmla="val 48123"/>
                </a:avLst>
              </a:prstGeom>
              <a:grp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2" name="Donut 31"/>
              <p:cNvSpPr/>
              <p:nvPr/>
            </p:nvSpPr>
            <p:spPr>
              <a:xfrm>
                <a:off x="5898523" y="1545467"/>
                <a:ext cx="404368" cy="387985"/>
              </a:xfrm>
              <a:prstGeom prst="donut">
                <a:avLst>
                  <a:gd name="adj" fmla="val 17383"/>
                </a:avLst>
              </a:prstGeom>
              <a:grpFill/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effectLst/>
              <a:scene3d>
                <a:camera prst="perspectiveHeroicExtremeRightFacing"/>
                <a:lightRig rig="chilly" dir="t">
                  <a:rot lat="0" lon="0" rev="18480000"/>
                </a:lightRig>
              </a:scene3d>
              <a:sp3d prstMaterial="clear">
                <a:bevelT h="635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3" name="Quad Arrow Callout 32"/>
              <p:cNvSpPr/>
              <p:nvPr/>
            </p:nvSpPr>
            <p:spPr>
              <a:xfrm>
                <a:off x="5596099" y="2221613"/>
                <a:ext cx="966673" cy="949276"/>
              </a:xfrm>
              <a:prstGeom prst="quadArrowCallout">
                <a:avLst>
                  <a:gd name="adj1" fmla="val 35198"/>
                  <a:gd name="adj2" fmla="val 18515"/>
                  <a:gd name="adj3" fmla="val 18515"/>
                  <a:gd name="adj4" fmla="val 48123"/>
                </a:avLst>
              </a:prstGeom>
              <a:grp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4" name="Donut 33"/>
              <p:cNvSpPr/>
              <p:nvPr/>
            </p:nvSpPr>
            <p:spPr>
              <a:xfrm>
                <a:off x="5898523" y="2494743"/>
                <a:ext cx="404368" cy="387985"/>
              </a:xfrm>
              <a:prstGeom prst="donut">
                <a:avLst>
                  <a:gd name="adj" fmla="val 17383"/>
                </a:avLst>
              </a:prstGeom>
              <a:grpFill/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effectLst/>
              <a:scene3d>
                <a:camera prst="perspectiveHeroicExtremeRightFacing"/>
                <a:lightRig rig="chilly" dir="t">
                  <a:rot lat="0" lon="0" rev="18480000"/>
                </a:lightRig>
              </a:scene3d>
              <a:sp3d prstMaterial="clear">
                <a:bevelT h="635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5" name="Quad Arrow Callout 34"/>
              <p:cNvSpPr/>
              <p:nvPr/>
            </p:nvSpPr>
            <p:spPr>
              <a:xfrm>
                <a:off x="5596099" y="3170889"/>
                <a:ext cx="966673" cy="949276"/>
              </a:xfrm>
              <a:prstGeom prst="quadArrowCallout">
                <a:avLst>
                  <a:gd name="adj1" fmla="val 35198"/>
                  <a:gd name="adj2" fmla="val 18515"/>
                  <a:gd name="adj3" fmla="val 18515"/>
                  <a:gd name="adj4" fmla="val 48123"/>
                </a:avLst>
              </a:prstGeom>
              <a:grp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6" name="Donut 35"/>
              <p:cNvSpPr/>
              <p:nvPr/>
            </p:nvSpPr>
            <p:spPr>
              <a:xfrm>
                <a:off x="5898523" y="3444019"/>
                <a:ext cx="404368" cy="387985"/>
              </a:xfrm>
              <a:prstGeom prst="donut">
                <a:avLst>
                  <a:gd name="adj" fmla="val 17383"/>
                </a:avLst>
              </a:prstGeom>
              <a:grpFill/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effectLst/>
              <a:scene3d>
                <a:camera prst="perspectiveHeroicExtremeRightFacing"/>
                <a:lightRig rig="chilly" dir="t">
                  <a:rot lat="0" lon="0" rev="18480000"/>
                </a:lightRig>
              </a:scene3d>
              <a:sp3d prstMaterial="clear">
                <a:bevelT h="635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7" name="Quad Arrow Callout 36"/>
              <p:cNvSpPr/>
              <p:nvPr/>
            </p:nvSpPr>
            <p:spPr>
              <a:xfrm>
                <a:off x="5596099" y="4120165"/>
                <a:ext cx="966673" cy="949276"/>
              </a:xfrm>
              <a:prstGeom prst="quadArrowCallout">
                <a:avLst>
                  <a:gd name="adj1" fmla="val 35198"/>
                  <a:gd name="adj2" fmla="val 18515"/>
                  <a:gd name="adj3" fmla="val 18515"/>
                  <a:gd name="adj4" fmla="val 48123"/>
                </a:avLst>
              </a:prstGeom>
              <a:grp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8" name="Donut 37"/>
              <p:cNvSpPr/>
              <p:nvPr/>
            </p:nvSpPr>
            <p:spPr>
              <a:xfrm>
                <a:off x="5898523" y="4393295"/>
                <a:ext cx="404368" cy="387985"/>
              </a:xfrm>
              <a:prstGeom prst="donut">
                <a:avLst>
                  <a:gd name="adj" fmla="val 17383"/>
                </a:avLst>
              </a:prstGeom>
              <a:grpFill/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effectLst/>
              <a:scene3d>
                <a:camera prst="perspectiveHeroicExtremeRightFacing"/>
                <a:lightRig rig="chilly" dir="t">
                  <a:rot lat="0" lon="0" rev="18480000"/>
                </a:lightRig>
              </a:scene3d>
              <a:sp3d prstMaterial="clear">
                <a:bevelT h="635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9" name="Quad Arrow Callout 38"/>
              <p:cNvSpPr/>
              <p:nvPr/>
            </p:nvSpPr>
            <p:spPr>
              <a:xfrm>
                <a:off x="5596099" y="5069441"/>
                <a:ext cx="966673" cy="949276"/>
              </a:xfrm>
              <a:prstGeom prst="quadArrowCallout">
                <a:avLst>
                  <a:gd name="adj1" fmla="val 35198"/>
                  <a:gd name="adj2" fmla="val 18515"/>
                  <a:gd name="adj3" fmla="val 18515"/>
                  <a:gd name="adj4" fmla="val 48123"/>
                </a:avLst>
              </a:prstGeom>
              <a:grp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" name="Donut 39"/>
              <p:cNvSpPr/>
              <p:nvPr/>
            </p:nvSpPr>
            <p:spPr>
              <a:xfrm>
                <a:off x="5898523" y="5342571"/>
                <a:ext cx="404368" cy="387985"/>
              </a:xfrm>
              <a:prstGeom prst="donut">
                <a:avLst>
                  <a:gd name="adj" fmla="val 17383"/>
                </a:avLst>
              </a:prstGeom>
              <a:grpFill/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effectLst/>
              <a:scene3d>
                <a:camera prst="perspectiveHeroicExtremeRightFacing"/>
                <a:lightRig rig="chilly" dir="t">
                  <a:rot lat="0" lon="0" rev="18480000"/>
                </a:lightRig>
              </a:scene3d>
              <a:sp3d prstMaterial="clear">
                <a:bevelT h="635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accent1"/>
                  </a:solidFill>
                </a:endParaRPr>
              </a:p>
            </p:txBody>
          </p:sp>
        </p:grpSp>
      </p:grpSp>
      <p:pic>
        <p:nvPicPr>
          <p:cNvPr id="26" name="Picture 2" descr="C:\Users\HP\Downloads\received_94044193962712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1175" y="1776549"/>
            <a:ext cx="1600200" cy="15430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685" y="1850642"/>
            <a:ext cx="862063" cy="77556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096" y="1853053"/>
            <a:ext cx="963112" cy="69665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776549"/>
            <a:ext cx="1057456" cy="84966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479295"/>
            <a:ext cx="830504" cy="70503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8F1D60C7-F46D-4371-B30A-18562106DF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93" y="2790501"/>
            <a:ext cx="1029055" cy="657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FE75096-5A32-42B6-B470-31A2B69D99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1" y="2783918"/>
            <a:ext cx="1147616" cy="6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88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981200" y="4572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ছবিগুলোর দিকে লক্ষ করি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0"/>
            <a:ext cx="2209800" cy="1524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116041"/>
            <a:ext cx="2286000" cy="1652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8F1D60C7-F46D-4371-B30A-18562106D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235424"/>
            <a:ext cx="2884226" cy="1636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CFE75096-5A32-42B6-B470-31A2B69D99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82366"/>
            <a:ext cx="3200400" cy="19468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132825"/>
            <a:ext cx="3352800" cy="174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03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133600" y="1905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আমার শিক্ষায় ইন্টারনেট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762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আজকের পাঠ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175260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এই পাঠ শেষে শিক্ষার্থী-</a:t>
            </a:r>
          </a:p>
          <a:p>
            <a:pPr algn="ctr"/>
            <a:endParaRPr lang="bn-IN" sz="3200" dirty="0" smtClean="0"/>
          </a:p>
          <a:p>
            <a:pPr algn="ctr"/>
            <a:r>
              <a:rPr lang="bn-IN" sz="3200" dirty="0" smtClean="0"/>
              <a:t>১।ডিজিটাল কনটেন্টের ধারণা বলতে পারবে;</a:t>
            </a:r>
          </a:p>
          <a:p>
            <a:pPr algn="ctr"/>
            <a:endParaRPr lang="bn-IN" sz="3200" dirty="0" smtClean="0"/>
          </a:p>
          <a:p>
            <a:pPr algn="ctr"/>
            <a:r>
              <a:rPr lang="bn-IN" sz="3200" dirty="0" smtClean="0"/>
              <a:t>২।শিক্ষাক্ষেত্রে ইন্টারনেটের ধারণা বর্ণনা করতে পারবে;</a:t>
            </a:r>
          </a:p>
          <a:p>
            <a:pPr algn="ctr"/>
            <a:endParaRPr lang="bn-IN" sz="3200" dirty="0" smtClean="0"/>
          </a:p>
          <a:p>
            <a:pPr algn="ctr"/>
            <a:r>
              <a:rPr lang="bn-IN" sz="3200" dirty="0" smtClean="0"/>
              <a:t>৩।শিক্ষাক্ষেত্রে ইন্টারনেটের গুরুত্ব ব্যাখ্যা করতে পারবে ।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838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শিখণ ফল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5299" y="228600"/>
            <a:ext cx="8690101" cy="4793084"/>
            <a:chOff x="1552905" y="432394"/>
            <a:chExt cx="8918701" cy="502168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7094" y="901454"/>
              <a:ext cx="3431139" cy="140428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3781" y="2824394"/>
              <a:ext cx="2817766" cy="211103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2905" y="693949"/>
              <a:ext cx="2510438" cy="196651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1985" y="432394"/>
              <a:ext cx="2489621" cy="2489621"/>
            </a:xfrm>
            <a:prstGeom prst="rect">
              <a:avLst/>
            </a:prstGeom>
          </p:spPr>
        </p:pic>
        <p:sp>
          <p:nvSpPr>
            <p:cNvPr id="9" name="TextBox 9"/>
            <p:cNvSpPr txBox="1"/>
            <p:nvPr/>
          </p:nvSpPr>
          <p:spPr>
            <a:xfrm>
              <a:off x="5617745" y="2041847"/>
              <a:ext cx="8098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টেক্সট</a:t>
              </a:r>
              <a:endParaRPr lang="en-US" sz="2800" dirty="0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5298747" y="4930858"/>
              <a:ext cx="14478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অ্যানিমেশন</a:t>
              </a:r>
              <a:endParaRPr lang="en-US" sz="2800" dirty="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2376755" y="2565067"/>
              <a:ext cx="8627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অডিও</a:t>
              </a:r>
              <a:endParaRPr lang="en-US" sz="2800" dirty="0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8764168" y="2915410"/>
              <a:ext cx="925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ভিডিও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লিখিত তথ্য, ছবি, শব্দ, অডিও,  ভিডিও যদি ডিজিটাল উপাত্ত আকারে বিরাজ করে, প্রকাশিত হয়, কিংবা প্রেরিত গৃহিত হয় তাহলে সেটাই ডিজিটাল কনটেন্ট ।</a:t>
            </a:r>
            <a:r>
              <a:rPr lang="bn-IN" dirty="0" smtClean="0"/>
              <a:t>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19400" y="381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একক কাজ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295400"/>
            <a:ext cx="4038600" cy="2362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38400" y="40386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/>
              <a:t>ডিজিটাল কনটেন্ট কী 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057400"/>
            <a:ext cx="9144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টেক্সট বা লিখিত কনটেন্ট গুলো হচ্ছেঃ নিবন্ধ, ব্লগপোস্ট, পণ্য বা সেবার তালিকা ও বর্ণনা,ই-বুক সংবাদপত্র ইত্যাদি ।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57200"/>
            <a:ext cx="4038600" cy="15845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057400"/>
            <a:ext cx="9144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ছবিঃ সব ধরণের ছবি, ক্যামেরায় তোলা বা হাতে আঁকা বা কম্পিউটারে সৃষ্ট সকল ধরণের ছবি এ ধারার কনন্টেন্ট ।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4800"/>
            <a:ext cx="2745542" cy="1752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262</TotalTime>
  <Words>366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Lucida Sans Unicode</vt:lpstr>
      <vt:lpstr>NikoshBAN</vt:lpstr>
      <vt:lpstr>Verdana</vt:lpstr>
      <vt:lpstr>Vrinda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সুপ্রিয় শিক্ষার্থীবৃন্দ সবাইকে শুভেচ্ছা</dc:title>
  <dc:creator>HP</dc:creator>
  <cp:lastModifiedBy>HP</cp:lastModifiedBy>
  <cp:revision>69</cp:revision>
  <dcterms:created xsi:type="dcterms:W3CDTF">2019-10-24T09:23:02Z</dcterms:created>
  <dcterms:modified xsi:type="dcterms:W3CDTF">2019-11-05T21:33:36Z</dcterms:modified>
</cp:coreProperties>
</file>