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3" r:id="rId2"/>
    <p:sldMasterId id="2147483696" r:id="rId3"/>
  </p:sldMasterIdLst>
  <p:sldIdLst>
    <p:sldId id="256" r:id="rId4"/>
    <p:sldId id="275" r:id="rId5"/>
    <p:sldId id="260" r:id="rId6"/>
    <p:sldId id="261" r:id="rId7"/>
    <p:sldId id="262" r:id="rId8"/>
    <p:sldId id="263" r:id="rId9"/>
    <p:sldId id="264" r:id="rId10"/>
    <p:sldId id="276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NikoshBAN" pitchFamily="2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NikoshBAN" pitchFamily="2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NikoshBAN" pitchFamily="2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NikoshBAN" pitchFamily="2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NikoshBAN" pitchFamily="2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NikoshBAN" pitchFamily="2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NikoshBAN" pitchFamily="2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NikoshBAN" pitchFamily="2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NikoshBAN" pitchFamily="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0066"/>
    <a:srgbClr val="6666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94660"/>
  </p:normalViewPr>
  <p:slideViewPr>
    <p:cSldViewPr>
      <p:cViewPr varScale="1">
        <p:scale>
          <a:sx n="67" d="100"/>
          <a:sy n="67" d="100"/>
        </p:scale>
        <p:origin x="135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174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174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4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5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7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75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75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75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05D2F42-B823-4926-B7A5-B55B90AE99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7BA38-23C5-4D32-A26B-9BDE2735B54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514460-D75A-4F81-9C17-0D453677B8B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47107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47108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09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0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1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2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3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4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5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6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7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8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9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20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7121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47122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3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4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5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6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7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8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9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0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1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2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3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4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5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6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7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8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9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40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41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42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43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44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45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46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47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48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49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0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1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2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3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4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5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6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7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8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9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0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1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2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3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4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5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6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7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8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9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0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1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2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3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4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5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6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7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8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9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0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1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2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3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4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5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86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7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8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9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0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1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2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3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4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5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6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7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8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9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00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01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02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03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04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05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06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07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08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09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0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1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2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3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4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5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6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7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8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9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20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21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22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23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24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25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26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27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28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29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30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31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32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33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34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35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36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37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38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39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40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41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42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43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44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45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46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47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48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49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50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51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52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53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54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55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56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7257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7258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7259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7260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7261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56F35E5D-350F-463C-8C43-A55439951B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5297E-E639-4AEE-B255-F5134EFC28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E5FC7-4AC9-44F0-9713-6E77853A3D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3502A-BC66-41EF-93E4-0E96A85484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BB692-1D2A-4C27-BE5C-00F85D80E5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3040E-AE78-4F81-94D3-B6247C62A3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E2D9F-6646-4636-A9B1-AAB1802D7E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B3AE2-AB78-4BCE-835E-7F6538288F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9D38A9-6DE8-45F4-A232-BF235D954B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D4D96-40FC-4436-AAE5-1F53C03D21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ADA88-E3E5-469B-930F-FB5AB40A4D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5E829-C538-46B3-B2C4-EAF2233471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8B4E-EBCB-4EC1-ACD0-84AA6739A3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246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F219-FFDE-4E05-8512-2174A2662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14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20B73-47C1-40EB-A3F7-08395F67FA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774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1328-95EE-45E8-A7FD-BB161914B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75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70CC-866F-48FE-A1CA-EF10A394A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739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2A66-C854-4996-8B67-10D632558E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117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C2BC-0773-4383-84CC-358CEFB14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5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73B783-FF74-46C6-AE73-340E85DCFF5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EDFF-C43D-4291-9748-A17AA83796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640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7FF5-A8DE-4CE2-9DF3-E6B8A6D23B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039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C12D-22DD-4FF4-A8EF-373C2EEB8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767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C12D-22DD-4FF4-A8EF-373C2EEB8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172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C12D-22DD-4FF4-A8EF-373C2EEB80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37084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C12D-22DD-4FF4-A8EF-373C2EEB8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86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C12D-22DD-4FF4-A8EF-373C2EEB80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90627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C12D-22DD-4FF4-A8EF-373C2EEB8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0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5364-06E0-4FB7-B171-34F8E7F4EB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9653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A7EE-9B98-4CFA-869E-04F65823A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6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2C6D6D-E7C7-42CD-88F9-EADA71EF3C2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AB7F0D-4509-4BA9-8EE7-34DB578C70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8A5346-7A4F-40A8-8EE1-46564746500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6C866D-C1CE-463A-90D3-3B2C8007D03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D48436-9A94-43D2-95D7-209F07ECF06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08FD2F-01FF-4017-8CA4-59B7ED86C0D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fld id="{FF71B2F6-438F-43E9-A5F3-BC357EF546B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072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07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7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307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4608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46084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5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6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7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8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9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0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1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2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3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4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5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6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097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46098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99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0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1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2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3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4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5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6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7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8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9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10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11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12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13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14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15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16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17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18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19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0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1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2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3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4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5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6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7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8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9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0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1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2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3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4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5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6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7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8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9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0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1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2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3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4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5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6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7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8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9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50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51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52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53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54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55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56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57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58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59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60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61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62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63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64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65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66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67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68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69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70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71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72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73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74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75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76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77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78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79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80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81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82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83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84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85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86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87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88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89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90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91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92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93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94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95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96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97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98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99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00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01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02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03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04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05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06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07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08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09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10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11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12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13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14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15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16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17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18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19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20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21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22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23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24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25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26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27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28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29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30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31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32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6233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6234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6235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6236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+mn-cs"/>
              </a:defRPr>
            </a:lvl1pPr>
          </a:lstStyle>
          <a:p>
            <a:fld id="{62103EDC-2771-43EC-B0DC-CCB030427B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6237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F71B2F6-438F-43E9-A5F3-BC357EF546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574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ahedulhossain6&#2543;@gmqil.com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185987"/>
            <a:ext cx="80010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16600" dirty="0">
                <a:latin typeface="NikoshBAN" pitchFamily="2" charset="0"/>
              </a:rPr>
              <a:t>স্বাগতম</a:t>
            </a:r>
            <a:endParaRPr lang="en-US" sz="16600" dirty="0">
              <a:latin typeface="NikoshBAN" pitchFamily="2" charset="0"/>
            </a:endParaRPr>
          </a:p>
        </p:txBody>
      </p:sp>
      <p:pic>
        <p:nvPicPr>
          <p:cNvPr id="5126" name="Picture 6" descr="24_Red_Roses_Vase-THUMB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6" dur="3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n-BD">
                <a:latin typeface="NikoshBAN" pitchFamily="2" charset="0"/>
                <a:cs typeface="NikoshBAN" pitchFamily="2" charset="0"/>
              </a:rPr>
              <a:t>মধ্যপদ</a:t>
            </a:r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n-BD">
                <a:latin typeface="NikoshBAN" pitchFamily="2" charset="0"/>
                <a:cs typeface="NikoshBAN" pitchFamily="2" charset="0"/>
              </a:rPr>
              <a:t>১। চলক(</a:t>
            </a:r>
            <a:r>
              <a:rPr lang="en-US">
                <a:latin typeface="Times New Roman" pitchFamily="18" charset="0"/>
                <a:cs typeface="NikoshBAN" pitchFamily="2" charset="0"/>
              </a:rPr>
              <a:t>x)</a:t>
            </a:r>
            <a:r>
              <a:rPr lang="bn-BD">
                <a:latin typeface="NikoshBAN" pitchFamily="2" charset="0"/>
                <a:cs typeface="NikoshBAN" pitchFamily="2" charset="0"/>
              </a:rPr>
              <a:t> এর সর্বোচ্চ ঘাতের সহগ এবং ধ্রব পদ গুণ করা।</a:t>
            </a:r>
          </a:p>
          <a:p>
            <a:pPr>
              <a:buFont typeface="Wingdings" pitchFamily="2" charset="2"/>
              <a:buNone/>
            </a:pPr>
            <a:endParaRPr lang="bn-BD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None/>
            </a:pPr>
            <a:r>
              <a:rPr lang="bn-BD">
                <a:latin typeface="NikoshBAN" pitchFamily="2" charset="0"/>
                <a:cs typeface="NikoshBAN" pitchFamily="2" charset="0"/>
              </a:rPr>
              <a:t>২। উক্ত গুণফলের সম্ভাব্য উৎপাদক জোডাসমুহ নির্ণয় করা।</a:t>
            </a:r>
          </a:p>
          <a:p>
            <a:pPr>
              <a:buFont typeface="Wingdings" pitchFamily="2" charset="2"/>
              <a:buNone/>
            </a:pPr>
            <a:endParaRPr lang="bn-BD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None/>
            </a:pPr>
            <a:r>
              <a:rPr lang="bn-BD">
                <a:latin typeface="NikoshBAN" pitchFamily="2" charset="0"/>
                <a:cs typeface="NikoshBAN" pitchFamily="2" charset="0"/>
              </a:rPr>
              <a:t>৩।  উৎপাদক জোডাসমুহের মধ্যে এমন জোডা নির্ণয় করতে </a:t>
            </a:r>
          </a:p>
          <a:p>
            <a:pPr>
              <a:buFont typeface="Wingdings" pitchFamily="2" charset="2"/>
              <a:buNone/>
            </a:pPr>
            <a:r>
              <a:rPr lang="bn-BD">
                <a:latin typeface="NikoshBAN" pitchFamily="2" charset="0"/>
                <a:cs typeface="NikoshBAN" pitchFamily="2" charset="0"/>
              </a:rPr>
              <a:t>     যেন তাদের যোগফল অথবা বিয়োগফল প্রদত্ত রাশির মধ্য</a:t>
            </a:r>
          </a:p>
          <a:p>
            <a:pPr>
              <a:buFont typeface="Wingdings" pitchFamily="2" charset="2"/>
              <a:buNone/>
            </a:pPr>
            <a:r>
              <a:rPr lang="bn-BD">
                <a:latin typeface="NikoshBAN" pitchFamily="2" charset="0"/>
                <a:cs typeface="NikoshBAN" pitchFamily="2" charset="0"/>
              </a:rPr>
              <a:t>     পদের সহগের সমান হয়।</a:t>
            </a:r>
            <a:endParaRPr lang="en-US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457200"/>
            <a:ext cx="3962400" cy="914400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r>
              <a:rPr lang="en-US" sz="6600">
                <a:latin typeface="Times New Roman" pitchFamily="18" charset="0"/>
              </a:rPr>
              <a:t>x</a:t>
            </a:r>
            <a:r>
              <a:rPr lang="en-US" sz="6600" baseline="30000">
                <a:latin typeface="Times New Roman" pitchFamily="18" charset="0"/>
              </a:rPr>
              <a:t>2</a:t>
            </a:r>
            <a:r>
              <a:rPr lang="en-US" sz="6600">
                <a:latin typeface="Times New Roman" pitchFamily="18" charset="0"/>
                <a:cs typeface="Times New Roman" pitchFamily="18" charset="0"/>
              </a:rPr>
              <a:t> + 3x +2</a:t>
            </a:r>
          </a:p>
          <a:p>
            <a:pPr algn="ctr">
              <a:buFontTx/>
              <a:buNone/>
            </a:pPr>
            <a:endParaRPr lang="en-US" sz="6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81000" y="2057400"/>
            <a:ext cx="7392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>
                <a:latin typeface="NikoshBAN" pitchFamily="2" charset="0"/>
              </a:rPr>
              <a:t>রাশিটির চলক </a:t>
            </a:r>
            <a:r>
              <a:rPr lang="en-US"/>
              <a:t>x</a:t>
            </a:r>
            <a:r>
              <a:rPr lang="bn-BD">
                <a:latin typeface="NikoshBAN" pitchFamily="2" charset="0"/>
              </a:rPr>
              <a:t> এর সর্বোচ্চ ঘাতের সহগ কত?</a:t>
            </a:r>
            <a:endParaRPr lang="en-US">
              <a:latin typeface="NikoshBAN" pitchFamily="2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828800" y="29718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bn-BD">
                <a:latin typeface="NikoshBAN" pitchFamily="2" charset="0"/>
              </a:rPr>
              <a:t>ধ্রব পদ  কত?</a:t>
            </a:r>
            <a:endParaRPr lang="en-US">
              <a:latin typeface="NikoshBAN" pitchFamily="2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295400" y="4114800"/>
            <a:ext cx="28543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0"/>
              <a:t>1</a:t>
            </a:r>
            <a:r>
              <a:rPr lang="en-US" sz="8000">
                <a:cs typeface="Times New Roman" pitchFamily="18" charset="0"/>
              </a:rPr>
              <a:t>+2=3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88" grpId="0"/>
      <p:bldP spid="16389" grpId="0"/>
      <p:bldP spid="163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660525" y="835025"/>
            <a:ext cx="2482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cs typeface="Times New Roman" pitchFamily="18" charset="0"/>
              </a:rPr>
              <a:t>x</a:t>
            </a:r>
            <a:r>
              <a:rPr lang="en-US" baseline="30000">
                <a:cs typeface="Times New Roman" pitchFamily="18" charset="0"/>
              </a:rPr>
              <a:t>2</a:t>
            </a:r>
            <a:r>
              <a:rPr lang="en-US">
                <a:cs typeface="Times New Roman" pitchFamily="18" charset="0"/>
              </a:rPr>
              <a:t>+x+2x+2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447800" y="2438400"/>
            <a:ext cx="5121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>
                <a:cs typeface="Times New Roman" pitchFamily="18" charset="0"/>
              </a:rPr>
              <a:t>=x(x+1)+2(x</a:t>
            </a:r>
            <a:r>
              <a:rPr lang="en-US"/>
              <a:t>+1)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267200" y="5410200"/>
            <a:ext cx="4511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371600" y="3733800"/>
            <a:ext cx="5045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=(x+1)(x+2)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600200" y="4800600"/>
            <a:ext cx="678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974725" y="4721225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685800" y="4724400"/>
            <a:ext cx="800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400">
                <a:cs typeface="Arial" charset="0"/>
              </a:rPr>
              <a:t>x</a:t>
            </a:r>
            <a:r>
              <a:rPr lang="en-US" sz="4400" baseline="30000">
                <a:cs typeface="Arial" charset="0"/>
              </a:rPr>
              <a:t>2</a:t>
            </a:r>
            <a:r>
              <a:rPr lang="en-US" sz="4400">
                <a:cs typeface="Times New Roman" pitchFamily="18" charset="0"/>
              </a:rPr>
              <a:t> + 3x +2=(x+1)(x+2)</a:t>
            </a:r>
          </a:p>
          <a:p>
            <a:pPr marL="342900" indent="-342900">
              <a:spcBef>
                <a:spcPct val="20000"/>
              </a:spcBef>
            </a:pPr>
            <a:endParaRPr lang="en-US" sz="4400"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/>
      <p:bldP spid="18440" grpId="0"/>
      <p:bldP spid="184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667000" y="2362200"/>
            <a:ext cx="1905000" cy="1600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cs typeface="Arial" charset="0"/>
              </a:rPr>
              <a:t>x</a:t>
            </a:r>
            <a:r>
              <a:rPr lang="bn-BD" sz="1800" baseline="30000">
                <a:cs typeface="Vrinda" pitchFamily="2" charset="0"/>
              </a:rPr>
              <a:t>২</a:t>
            </a:r>
            <a:endParaRPr lang="en-US" sz="1800" baseline="30000">
              <a:cs typeface="Vrinda" pitchFamily="2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667000" y="3975100"/>
            <a:ext cx="1905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  <a:cs typeface="Arial" charset="0"/>
              </a:rPr>
              <a:t>x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 rot="5400000">
            <a:off x="3924300" y="3009900"/>
            <a:ext cx="1600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1800">
                <a:latin typeface="Arial" charset="0"/>
                <a:cs typeface="Arial" charset="0"/>
              </a:rPr>
              <a:t>x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 rot="5400000">
            <a:off x="4229100" y="3009900"/>
            <a:ext cx="1600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1800">
                <a:latin typeface="Arial" charset="0"/>
                <a:cs typeface="Arial" charset="0"/>
              </a:rPr>
              <a:t>x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4572000" y="3962400"/>
            <a:ext cx="304800" cy="3048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4876800" y="3962400"/>
            <a:ext cx="304800" cy="3048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hlink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9466" name="AutoShape 10"/>
          <p:cNvSpPr>
            <a:spLocks/>
          </p:cNvSpPr>
          <p:nvPr/>
        </p:nvSpPr>
        <p:spPr bwMode="auto">
          <a:xfrm>
            <a:off x="2286000" y="2362200"/>
            <a:ext cx="304800" cy="1600200"/>
          </a:xfrm>
          <a:prstGeom prst="leftBrace">
            <a:avLst>
              <a:gd name="adj1" fmla="val 437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AutoShape 12"/>
          <p:cNvSpPr>
            <a:spLocks/>
          </p:cNvSpPr>
          <p:nvPr/>
        </p:nvSpPr>
        <p:spPr bwMode="auto">
          <a:xfrm rot="16200000">
            <a:off x="3467100" y="1104900"/>
            <a:ext cx="304800" cy="1905000"/>
          </a:xfrm>
          <a:prstGeom prst="rightBrace">
            <a:avLst>
              <a:gd name="adj1" fmla="val 520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3276600" y="1219200"/>
            <a:ext cx="819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x</a:t>
            </a:r>
            <a:r>
              <a:rPr lang="en-US" sz="3200">
                <a:cs typeface="Times New Roman" pitchFamily="18" charset="0"/>
              </a:rPr>
              <a:t>+1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 rot="16200000">
            <a:off x="1348581" y="2842419"/>
            <a:ext cx="1539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/>
              <a:t>x</a:t>
            </a:r>
            <a:r>
              <a:rPr lang="en-US" sz="3200">
                <a:cs typeface="Times New Roman" pitchFamily="18" charset="0"/>
              </a:rPr>
              <a:t>+2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1" grpId="0" animBg="1"/>
      <p:bldP spid="19462" grpId="0" animBg="1"/>
      <p:bldP spid="19463" grpId="0" animBg="1"/>
      <p:bldP spid="19464" grpId="0" animBg="1"/>
      <p:bldP spid="19465" grpId="0" animBg="1"/>
      <p:bldP spid="19466" grpId="0" animBg="1"/>
      <p:bldP spid="19468" grpId="0" animBg="1"/>
      <p:bldP spid="19469" grpId="0"/>
      <p:bldP spid="194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76400" y="685800"/>
            <a:ext cx="4638675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10600"/>
              <a:t>দলীয় কাজ</a:t>
            </a:r>
            <a:endParaRPr lang="en-US" sz="10600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57200" y="26670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x</a:t>
            </a:r>
            <a:r>
              <a:rPr lang="en-US" sz="5400" baseline="30000"/>
              <a:t>2</a:t>
            </a:r>
            <a:r>
              <a:rPr lang="en-US" sz="5400">
                <a:cs typeface="Times New Roman" pitchFamily="18" charset="0"/>
              </a:rPr>
              <a:t>+5x+6 </a:t>
            </a:r>
            <a:r>
              <a:rPr lang="bn-BD" sz="5400">
                <a:cs typeface="Vrinda" pitchFamily="2" charset="0"/>
              </a:rPr>
              <a:t>কে উৎপাদকে বিশ্লেষণ কর?</a:t>
            </a:r>
            <a:endParaRPr lang="en-US" sz="5400">
              <a:cs typeface="Vrinda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286000" y="685800"/>
            <a:ext cx="381000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bn-BD" sz="10600"/>
              <a:t>মূল্যায়ন</a:t>
            </a:r>
            <a:endParaRPr lang="en-US" sz="10600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09600" y="2743200"/>
            <a:ext cx="6416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bn-BD" sz="5400"/>
              <a:t>১। উৎপাদক কাকে বলে?</a:t>
            </a:r>
            <a:endParaRPr lang="en-US" sz="5400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69925" y="3883025"/>
            <a:ext cx="80930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bn-BD" sz="4800"/>
              <a:t>২। উৎপাদকে বিশ্লেষণের নিয়ম গুলো বল? </a:t>
            </a:r>
            <a:endParaRPr lang="en-US" sz="480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5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/>
      <p:bldP spid="225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041525" y="114300"/>
            <a:ext cx="5426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>
              <a:latin typeface="NikoshBAN" pitchFamily="2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762000" y="609600"/>
            <a:ext cx="61118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bn-BD" sz="9600">
                <a:solidFill>
                  <a:srgbClr val="6666FF"/>
                </a:solidFill>
                <a:latin typeface="NikoshBAN" pitchFamily="2" charset="0"/>
              </a:rPr>
              <a:t>বাড়ির কাজ</a:t>
            </a:r>
            <a:endParaRPr lang="en-US" sz="9600">
              <a:solidFill>
                <a:srgbClr val="6666FF"/>
              </a:solidFill>
              <a:latin typeface="NikoshBAN" pitchFamily="2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81000" y="2362200"/>
            <a:ext cx="7712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bn-BD">
                <a:latin typeface="NikoshBAN" pitchFamily="2" charset="0"/>
              </a:rPr>
              <a:t>নিচের রাশিগুলোর উৎপাদকে বিশ্লেষণ কর?</a:t>
            </a:r>
            <a:endParaRPr lang="en-US">
              <a:latin typeface="NikoshBAN" pitchFamily="2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04800" y="3276600"/>
            <a:ext cx="5502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1.4x</a:t>
            </a:r>
            <a:r>
              <a:rPr lang="en-US" baseline="30000"/>
              <a:t>2 </a:t>
            </a:r>
            <a:r>
              <a:rPr lang="en-US">
                <a:cs typeface="Times New Roman" pitchFamily="18" charset="0"/>
              </a:rPr>
              <a:t>-23x+33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28600" y="4038600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2. x</a:t>
            </a:r>
            <a:r>
              <a:rPr lang="en-US" baseline="30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+ (3a+4b)x+(2a</a:t>
            </a:r>
            <a:r>
              <a:rPr lang="en-US" baseline="30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+5ab+3b</a:t>
            </a:r>
            <a:r>
              <a:rPr lang="en-US" baseline="30000">
                <a:solidFill>
                  <a:srgbClr val="FF0000"/>
                </a:solidFill>
                <a:cs typeface="Times New Roman" pitchFamily="18" charset="0"/>
              </a:rPr>
              <a:t>2</a:t>
            </a: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)</a:t>
            </a:r>
            <a:endParaRPr lang="en-US" baseline="3000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212725" y="4721225"/>
            <a:ext cx="6721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3. x</a:t>
            </a:r>
            <a:r>
              <a:rPr lang="en-US" baseline="30000"/>
              <a:t>2 </a:t>
            </a:r>
            <a:r>
              <a:rPr lang="en-US"/>
              <a:t>+ax</a:t>
            </a:r>
            <a:r>
              <a:rPr lang="en-US">
                <a:cs typeface="Times New Roman" pitchFamily="18" charset="0"/>
              </a:rPr>
              <a:t>-(3a-2)(4a-2)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5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5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5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58" grpId="0"/>
      <p:bldP spid="23559" grpId="0"/>
      <p:bldP spid="23560" grpId="0"/>
      <p:bldP spid="2356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905000" y="228600"/>
            <a:ext cx="55022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bn-BD" sz="12900" dirty="0">
                <a:solidFill>
                  <a:srgbClr val="6666FF"/>
                </a:solidFill>
                <a:latin typeface="NikoshBAN" pitchFamily="2" charset="0"/>
              </a:rPr>
              <a:t>ধন্যবাদ</a:t>
            </a:r>
            <a:endParaRPr lang="en-US" sz="12900" dirty="0">
              <a:solidFill>
                <a:srgbClr val="6666FF"/>
              </a:solidFill>
              <a:latin typeface="NikoshBAN" pitchFamily="2" charset="0"/>
            </a:endParaRPr>
          </a:p>
        </p:txBody>
      </p:sp>
      <p:pic>
        <p:nvPicPr>
          <p:cNvPr id="24582" name="Picture 6" descr="images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295400" y="1981200"/>
            <a:ext cx="6858000" cy="462129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425531" y="609600"/>
            <a:ext cx="2088061" cy="190347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48589" y="3124200"/>
            <a:ext cx="4572000" cy="249299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 জাহিদুল হোসেন</a:t>
            </a:r>
          </a:p>
          <a:p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সহকারি শিক্ষক(গণিত)</a:t>
            </a:r>
          </a:p>
          <a:p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আশেক </a:t>
            </a: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লী</a:t>
            </a: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খান উচ্চ বিদ্যালয় ও কলেজ</a:t>
            </a:r>
          </a:p>
          <a:p>
            <a:pPr algn="ctr"/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গুলবাহার, কচুয়া,চাঁদপুর।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০১৯২০৫৫৪৬১৮</a:t>
            </a:r>
          </a:p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Email: 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jahedulhossain69</a:t>
            </a: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@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gmqil.com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6762" y="2939534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বিষয়ঃগণিত</a:t>
            </a:r>
          </a:p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শী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লনীঃ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৪.৩(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BD" sz="2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৪</a:t>
            </a:r>
            <a:r>
              <a:rPr lang="bn-IN" sz="2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৫ মিনিট</a:t>
            </a:r>
            <a:endParaRPr lang="bn-BD" sz="28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তারিখঃ </a:t>
            </a:r>
            <a:fld id="{85F41E8F-1215-49D7-9C62-E3CF9B7C2DB2}" type="datetime1">
              <a:rPr lang="en-US" sz="2800" smtClean="0"/>
              <a:pPr algn="ctr"/>
              <a:t>11/9/2019</a:t>
            </a:fld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n-BD">
                <a:latin typeface="NikoshBAN" pitchFamily="2" charset="0"/>
                <a:cs typeface="NikoshBAN" pitchFamily="2" charset="0"/>
              </a:rPr>
              <a:t>নিচের রাশিটি দেখ ও প্রশ্নের উত্তর দাও।</a:t>
            </a:r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12400">
                <a:latin typeface="Times New Roman" pitchFamily="18" charset="0"/>
                <a:cs typeface="Times New Roman" pitchFamily="18" charset="0"/>
              </a:rPr>
              <a:t>6= ?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200400" y="4038600"/>
            <a:ext cx="457041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900">
                <a:latin typeface="Arial" charset="0"/>
                <a:cs typeface="Arial" charset="0"/>
              </a:rPr>
              <a:t>10 </a:t>
            </a:r>
            <a:r>
              <a:rPr lang="en-US" sz="11700">
                <a:latin typeface="Arial" charset="0"/>
                <a:cs typeface="Arial" charset="0"/>
              </a:rPr>
              <a:t>= 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  <p:bldP spid="92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1981200"/>
          </a:xfrm>
        </p:spPr>
        <p:txBody>
          <a:bodyPr/>
          <a:lstStyle/>
          <a:p>
            <a:pPr>
              <a:buFontTx/>
              <a:buNone/>
            </a:pPr>
            <a:r>
              <a:rPr lang="en-US" sz="12400">
                <a:latin typeface="Times New Roman" pitchFamily="18" charset="0"/>
                <a:cs typeface="Times New Roman" pitchFamily="18" charset="0"/>
              </a:rPr>
              <a:t>6= 2×3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62000" y="2667000"/>
            <a:ext cx="6172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>
                <a:latin typeface="Arial" charset="0"/>
                <a:cs typeface="Arial" charset="0"/>
              </a:rPr>
              <a:t>2 </a:t>
            </a:r>
            <a:r>
              <a:rPr lang="bn-BD" sz="6000">
                <a:latin typeface="NikoshBAN" pitchFamily="2" charset="0"/>
              </a:rPr>
              <a:t>কে </a:t>
            </a:r>
            <a:r>
              <a:rPr lang="en-US" sz="6000">
                <a:latin typeface="Arial" charset="0"/>
                <a:cs typeface="Arial" charset="0"/>
              </a:rPr>
              <a:t>6</a:t>
            </a:r>
            <a:r>
              <a:rPr lang="bn-BD" sz="6000">
                <a:latin typeface="Arial" charset="0"/>
                <a:cs typeface="Arial" charset="0"/>
              </a:rPr>
              <a:t> </a:t>
            </a:r>
            <a:r>
              <a:rPr lang="bn-BD" sz="6000">
                <a:latin typeface="NikoshBAN" pitchFamily="2" charset="0"/>
              </a:rPr>
              <a:t>এর কি বলা হয়?</a:t>
            </a:r>
            <a:endParaRPr lang="en-US" sz="6000">
              <a:latin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828800" y="1371600"/>
            <a:ext cx="5257800" cy="30480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71" name="Group 7"/>
          <p:cNvGrpSpPr>
            <a:grpSpLocks/>
          </p:cNvGrpSpPr>
          <p:nvPr/>
        </p:nvGrpSpPr>
        <p:grpSpPr bwMode="auto">
          <a:xfrm>
            <a:off x="1828800" y="1371600"/>
            <a:ext cx="5334000" cy="3124200"/>
            <a:chOff x="1776" y="432"/>
            <a:chExt cx="3360" cy="1968"/>
          </a:xfrm>
        </p:grpSpPr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1824" y="432"/>
              <a:ext cx="3312" cy="0"/>
            </a:xfrm>
            <a:prstGeom prst="line">
              <a:avLst/>
            </a:prstGeom>
            <a:noFill/>
            <a:ln w="57150">
              <a:solidFill>
                <a:srgbClr val="6666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>
              <a:off x="1776" y="432"/>
              <a:ext cx="0" cy="1968"/>
            </a:xfrm>
            <a:prstGeom prst="line">
              <a:avLst/>
            </a:prstGeom>
            <a:noFill/>
            <a:ln w="57150">
              <a:solidFill>
                <a:srgbClr val="6666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429000" y="769938"/>
            <a:ext cx="85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2400">
                <a:latin typeface="NikoshBAN" pitchFamily="2" charset="0"/>
              </a:rPr>
              <a:t>দৈর্ঘ্য </a:t>
            </a:r>
            <a:r>
              <a:rPr lang="en-US" sz="2400"/>
              <a:t>3</a:t>
            </a:r>
            <a:endParaRPr lang="en-US" sz="2400">
              <a:latin typeface="NikoshBAN" pitchFamily="2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143000" y="2601913"/>
            <a:ext cx="581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2400">
                <a:latin typeface="NikoshBAN" pitchFamily="2" charset="0"/>
              </a:rPr>
              <a:t>প্রস্থ </a:t>
            </a:r>
          </a:p>
          <a:p>
            <a:r>
              <a:rPr lang="en-US" sz="2400"/>
              <a:t>2</a:t>
            </a:r>
            <a:endParaRPr lang="en-US" sz="2400">
              <a:latin typeface="NikoshBAN" pitchFamily="2" charset="0"/>
            </a:endParaRPr>
          </a:p>
        </p:txBody>
      </p:sp>
      <p:sp>
        <p:nvSpPr>
          <p:cNvPr id="11276" name="Rectangle 12"/>
          <p:cNvSpPr>
            <a:spLocks noGrp="1" noChangeArrowheads="1"/>
          </p:cNvSpPr>
          <p:nvPr>
            <p:ph idx="1"/>
          </p:nvPr>
        </p:nvSpPr>
        <p:spPr>
          <a:xfrm>
            <a:off x="3352800" y="2438400"/>
            <a:ext cx="1752600" cy="914400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1600"/>
              <a:t> </a:t>
            </a:r>
            <a:r>
              <a:rPr lang="en-US" sz="4000"/>
              <a:t>2×3=6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33333E-6 -3.33333E-6 L 0.00416 0.9333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4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8" grpId="1" animBg="1"/>
      <p:bldP spid="11272" grpId="0"/>
      <p:bldP spid="11273" grpId="0"/>
      <p:bldP spid="1127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600200" y="1219200"/>
            <a:ext cx="5562600" cy="35814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V="1">
            <a:off x="1600200" y="1219200"/>
            <a:ext cx="5562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H="1">
            <a:off x="1600200" y="12954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886200" y="407988"/>
            <a:ext cx="116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3600">
                <a:latin typeface="NikoshBAN" pitchFamily="2" charset="0"/>
              </a:rPr>
              <a:t>দৈঘ্য ৫</a:t>
            </a:r>
            <a:endParaRPr lang="en-US" sz="3600">
              <a:latin typeface="NikoshBAN" pitchFamily="2" charset="0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85800" y="2438400"/>
            <a:ext cx="7905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bn-BD" sz="3200">
                <a:latin typeface="NikoshBAN" pitchFamily="2" charset="0"/>
              </a:rPr>
              <a:t>প্রসথ</a:t>
            </a:r>
          </a:p>
          <a:p>
            <a:pPr algn="ctr"/>
            <a:r>
              <a:rPr lang="bn-BD" sz="3200">
                <a:latin typeface="NikoshBAN" pitchFamily="2" charset="0"/>
              </a:rPr>
              <a:t>২</a:t>
            </a:r>
            <a:endParaRPr lang="en-US" sz="3200">
              <a:latin typeface="NikoshBAN" pitchFamily="2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286000" y="2362200"/>
            <a:ext cx="37048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3600" dirty="0">
                <a:latin typeface="NikoshBAN" pitchFamily="2" charset="0"/>
              </a:rPr>
              <a:t>৫</a:t>
            </a:r>
            <a:r>
              <a:rPr lang="en-US" sz="3600" dirty="0">
                <a:latin typeface="NikoshBAN" pitchFamily="2" charset="0"/>
              </a:rPr>
              <a:t>×২=১০</a:t>
            </a:r>
            <a:endParaRPr lang="bn-BD" sz="3600" dirty="0">
              <a:latin typeface="NikoshBAN" pitchFamily="2" charset="0"/>
            </a:endParaRPr>
          </a:p>
          <a:p>
            <a:r>
              <a:rPr lang="bn-BD" sz="3600" dirty="0">
                <a:latin typeface="NikoshBAN" pitchFamily="2" charset="0"/>
              </a:rPr>
              <a:t>২ কে </a:t>
            </a:r>
            <a:r>
              <a:rPr lang="en-US" sz="3600" dirty="0">
                <a:latin typeface="NikoshBAN" pitchFamily="2" charset="0"/>
              </a:rPr>
              <a:t>5</a:t>
            </a:r>
            <a:r>
              <a:rPr lang="bn-BD" sz="3600" dirty="0" smtClean="0">
                <a:latin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</a:rPr>
              <a:t>এর কি বলা হয়?</a:t>
            </a:r>
            <a:endParaRPr lang="en-US" sz="3600" dirty="0">
              <a:latin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12294" grpId="1" animBg="1"/>
      <p:bldP spid="12295" grpId="0" animBg="1"/>
      <p:bldP spid="122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057400" y="533400"/>
            <a:ext cx="47688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8000">
                <a:latin typeface="NikoshBAN" pitchFamily="2" charset="0"/>
              </a:rPr>
              <a:t>পাঠ শিরোনাম </a:t>
            </a:r>
            <a:endParaRPr lang="en-US" sz="8000">
              <a:latin typeface="NikoshBAN" pitchFamily="2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62000" y="3048000"/>
            <a:ext cx="75438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bn-BD" sz="8800" b="1">
                <a:latin typeface="NikoshBAN" pitchFamily="2" charset="0"/>
              </a:rPr>
              <a:t>উৎপাদকে বিশ্লেষণ</a:t>
            </a:r>
            <a:endParaRPr lang="en-US" sz="8800" b="1">
              <a:latin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33400" y="609600"/>
            <a:ext cx="44871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NikoshBAN" pitchFamily="2" charset="0"/>
              </a:rPr>
              <a:t>এ </a:t>
            </a:r>
            <a:r>
              <a:rPr lang="en-US" dirty="0" err="1" smtClean="0">
                <a:latin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</a:rPr>
              <a:t>শেষে</a:t>
            </a:r>
            <a:r>
              <a:rPr lang="en-US" dirty="0" smtClean="0">
                <a:latin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</a:rPr>
              <a:t>শিক্ষার্থীরা</a:t>
            </a:r>
            <a:r>
              <a:rPr lang="en-US" dirty="0" smtClean="0">
                <a:latin typeface="NikoshBAN" pitchFamily="2" charset="0"/>
              </a:rPr>
              <a:t> …</a:t>
            </a:r>
            <a:endParaRPr lang="en-US" dirty="0">
              <a:latin typeface="NikoshBAN" pitchFamily="2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52450" y="1524000"/>
            <a:ext cx="7543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 err="1" smtClean="0">
                <a:latin typeface="NikoshBAN" pitchFamily="2" charset="0"/>
              </a:rPr>
              <a:t>উৎপাদকে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বিশ্লেষণ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করতে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পারবে</a:t>
            </a:r>
            <a:r>
              <a:rPr lang="en-US" b="1" dirty="0" smtClean="0">
                <a:latin typeface="NikoshBAN" pitchFamily="2" charset="0"/>
              </a:rPr>
              <a:t> </a:t>
            </a:r>
          </a:p>
          <a:p>
            <a:r>
              <a:rPr lang="en-US" b="1" dirty="0" smtClean="0">
                <a:latin typeface="NikoshBAN" pitchFamily="2" charset="0"/>
              </a:rPr>
              <a:t>১) </a:t>
            </a:r>
            <a:r>
              <a:rPr lang="en-US" b="1" dirty="0" err="1" smtClean="0">
                <a:latin typeface="NikoshBAN" pitchFamily="2" charset="0"/>
              </a:rPr>
              <a:t>বীজগণিতীয়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রাশিকে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সুবিধামত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সাজিয়ে</a:t>
            </a:r>
            <a:r>
              <a:rPr lang="en-US" b="1" dirty="0" smtClean="0">
                <a:latin typeface="NikoshBAN" pitchFamily="2" charset="0"/>
              </a:rPr>
              <a:t>; </a:t>
            </a:r>
          </a:p>
          <a:p>
            <a:r>
              <a:rPr lang="en-US" b="1" dirty="0" smtClean="0">
                <a:latin typeface="NikoshBAN" pitchFamily="2" charset="0"/>
              </a:rPr>
              <a:t>২) </a:t>
            </a:r>
            <a:r>
              <a:rPr lang="en-US" b="1" dirty="0" err="1" smtClean="0">
                <a:latin typeface="NikoshBAN" pitchFamily="2" charset="0"/>
              </a:rPr>
              <a:t>বীজগণিতীয়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সূত্রের</a:t>
            </a:r>
            <a:r>
              <a:rPr lang="en-US" b="1" dirty="0" smtClean="0">
                <a:latin typeface="NikoshBAN" pitchFamily="2" charset="0"/>
              </a:rPr>
              <a:t>  </a:t>
            </a:r>
            <a:r>
              <a:rPr lang="en-US" b="1" dirty="0" err="1" smtClean="0">
                <a:latin typeface="NikoshBAN" pitchFamily="2" charset="0"/>
              </a:rPr>
              <a:t>সাহায্যে</a:t>
            </a:r>
            <a:r>
              <a:rPr lang="en-US" b="1" dirty="0" smtClean="0">
                <a:latin typeface="NikoshBAN" pitchFamily="2" charset="0"/>
              </a:rPr>
              <a:t> ;</a:t>
            </a:r>
          </a:p>
          <a:p>
            <a:r>
              <a:rPr lang="en-US" b="1" dirty="0" smtClean="0">
                <a:latin typeface="NikoshBAN" pitchFamily="2" charset="0"/>
              </a:rPr>
              <a:t>৩) </a:t>
            </a:r>
            <a:r>
              <a:rPr lang="en-US" b="1" dirty="0" err="1" smtClean="0">
                <a:latin typeface="NikoshBAN" pitchFamily="2" charset="0"/>
              </a:rPr>
              <a:t>মধ্যপদ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বিশ্লেষণের</a:t>
            </a:r>
            <a:r>
              <a:rPr lang="en-US" b="1" dirty="0" smtClean="0">
                <a:latin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</a:rPr>
              <a:t>সাহায্যে</a:t>
            </a:r>
            <a:r>
              <a:rPr lang="en-US" b="1" dirty="0" smtClean="0">
                <a:latin typeface="NikoshBAN" pitchFamily="2" charset="0"/>
              </a:rPr>
              <a:t>। </a:t>
            </a:r>
            <a:endParaRPr lang="en-US" b="1" dirty="0">
              <a:latin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20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09800" y="685800"/>
            <a:ext cx="4419600" cy="1143000"/>
          </a:xfrm>
          <a:solidFill>
            <a:schemeClr val="hlink"/>
          </a:solidFill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203325" y="15795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>
              <a:latin typeface="NikoshBAN" pitchFamily="2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581400" y="17526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800">
              <a:latin typeface="NikoshBAN" pitchFamily="2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193925" y="2112963"/>
            <a:ext cx="291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800">
              <a:latin typeface="NikoshBAN" pitchFamily="2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584325" y="16557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>
              <a:latin typeface="NikoshBAN" pitchFamily="2" charset="0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250950" y="3341688"/>
            <a:ext cx="6721475" cy="21209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x</a:t>
            </a:r>
            <a:r>
              <a:rPr lang="en-US" sz="4000" baseline="30000" dirty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+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x +2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রাশিটির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১। চলক এর সর্বোচ্চ ঘাতের সহগ কত?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২। ধ্রব পদ কত?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3000"/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3000"/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 build="p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</TotalTime>
  <Words>298</Words>
  <Application>Microsoft Office PowerPoint</Application>
  <PresentationFormat>On-screen Show (4:3)</PresentationFormat>
  <Paragraphs>73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Arial</vt:lpstr>
      <vt:lpstr>Century Gothic</vt:lpstr>
      <vt:lpstr>Garamond</vt:lpstr>
      <vt:lpstr>NikoshBAN</vt:lpstr>
      <vt:lpstr>Tahoma</vt:lpstr>
      <vt:lpstr>Times New Roman</vt:lpstr>
      <vt:lpstr>Vrinda</vt:lpstr>
      <vt:lpstr>Wingdings</vt:lpstr>
      <vt:lpstr>Wingdings 3</vt:lpstr>
      <vt:lpstr>Stream</vt:lpstr>
      <vt:lpstr>Compass</vt:lpstr>
      <vt:lpstr>Slice</vt:lpstr>
      <vt:lpstr>PowerPoint Presentation</vt:lpstr>
      <vt:lpstr>PowerPoint Presentation</vt:lpstr>
      <vt:lpstr>নিচের রাশিটি দেখ ও প্রশ্নের উত্তর দাও।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 </vt:lpstr>
      <vt:lpstr>মধ্যপদ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Jahedul Hossain</dc:creator>
  <cp:lastModifiedBy>HP</cp:lastModifiedBy>
  <cp:revision>80</cp:revision>
  <cp:lastPrinted>1601-01-01T00:00:00Z</cp:lastPrinted>
  <dcterms:created xsi:type="dcterms:W3CDTF">1601-01-01T00:00:00Z</dcterms:created>
  <dcterms:modified xsi:type="dcterms:W3CDTF">2019-11-09T15:57:02Z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