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6" r:id="rId11"/>
    <p:sldId id="267" r:id="rId12"/>
    <p:sldId id="263" r:id="rId13"/>
    <p:sldId id="265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9DB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5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6.wmf"/><Relationship Id="rId1" Type="http://schemas.openxmlformats.org/officeDocument/2006/relationships/image" Target="../media/image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9529C-D189-4FBC-A857-7AD624740FA5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B468E-5FA9-4679-AF92-8864F5454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2.png"/><Relationship Id="rId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5.jpeg"/><Relationship Id="rId4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3.bin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2.bin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41.bin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5.bin"/><Relationship Id="rId14" Type="http://schemas.openxmlformats.org/officeDocument/2006/relationships/oleObject" Target="../embeddings/oleObject4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9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8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40"/>
            </a:avLst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Half Frame 9"/>
          <p:cNvSpPr/>
          <p:nvPr/>
        </p:nvSpPr>
        <p:spPr>
          <a:xfrm>
            <a:off x="228600" y="228600"/>
            <a:ext cx="533400" cy="533400"/>
          </a:xfrm>
          <a:prstGeom prst="halfFram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Half Frame 12"/>
          <p:cNvSpPr/>
          <p:nvPr/>
        </p:nvSpPr>
        <p:spPr>
          <a:xfrm rot="5400000">
            <a:off x="8382000" y="228600"/>
            <a:ext cx="533400" cy="533400"/>
          </a:xfrm>
          <a:prstGeom prst="halfFram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Half Frame 13"/>
          <p:cNvSpPr/>
          <p:nvPr/>
        </p:nvSpPr>
        <p:spPr>
          <a:xfrm rot="16200000">
            <a:off x="228600" y="6096000"/>
            <a:ext cx="533400" cy="533400"/>
          </a:xfrm>
          <a:prstGeom prst="halfFra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Half Frame 15"/>
          <p:cNvSpPr/>
          <p:nvPr/>
        </p:nvSpPr>
        <p:spPr>
          <a:xfrm rot="10800000">
            <a:off x="8382000" y="6172200"/>
            <a:ext cx="533400" cy="457200"/>
          </a:xfrm>
          <a:prstGeom prst="halfFram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5" name="Picture 14" descr="daisy-flower-spring-marguerite-6785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209" y="228600"/>
            <a:ext cx="8685198" cy="6172200"/>
          </a:xfrm>
          <a:prstGeom prst="rect">
            <a:avLst/>
          </a:prstGeom>
        </p:spPr>
      </p:pic>
      <p:sp>
        <p:nvSpPr>
          <p:cNvPr id="19" name="Oval 18"/>
          <p:cNvSpPr/>
          <p:nvPr/>
        </p:nvSpPr>
        <p:spPr>
          <a:xfrm>
            <a:off x="1143000" y="914400"/>
            <a:ext cx="6400800" cy="2362200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>
            <a:prstTxWarp prst="textChevron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IN" sz="32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মালটিমিডিয়া ক্লাস রুমে স্বাগতম </a:t>
            </a:r>
            <a:endParaRPr lang="en-US" sz="3200" b="1" dirty="0">
              <a:ln w="11430"/>
              <a:solidFill>
                <a:srgbClr val="92D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971800" y="838200"/>
            <a:ext cx="2819400" cy="1066800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একক কাজ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447800" y="4038600"/>
            <a:ext cx="5463988" cy="523220"/>
            <a:chOff x="1447800" y="4038600"/>
            <a:chExt cx="5463988" cy="523220"/>
          </a:xfrm>
        </p:grpSpPr>
        <p:graphicFrame>
          <p:nvGraphicFramePr>
            <p:cNvPr id="25601" name="Object 1"/>
            <p:cNvGraphicFramePr>
              <a:graphicFrameLocks noChangeAspect="1"/>
            </p:cNvGraphicFramePr>
            <p:nvPr/>
          </p:nvGraphicFramePr>
          <p:xfrm>
            <a:off x="1447800" y="4038600"/>
            <a:ext cx="1936750" cy="457200"/>
          </p:xfrm>
          <a:graphic>
            <a:graphicData uri="http://schemas.openxmlformats.org/presentationml/2006/ole">
              <p:oleObj spid="_x0000_s25601" name="Equation" r:id="rId3" imgW="583947" imgH="228501" progId="Equation.3">
                <p:embed/>
              </p:oleObj>
            </a:graphicData>
          </a:graphic>
        </p:graphicFrame>
        <p:sp>
          <p:nvSpPr>
            <p:cNvPr id="8" name="TextBox 7"/>
            <p:cNvSpPr txBox="1"/>
            <p:nvPr/>
          </p:nvSpPr>
          <p:spPr>
            <a:xfrm>
              <a:off x="3352800" y="4038600"/>
              <a:ext cx="35589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IN" sz="2800" dirty="0" smtClean="0">
                  <a:latin typeface="Nikosh" pitchFamily="2" charset="0"/>
                  <a:cs typeface="Nikosh" pitchFamily="2" charset="0"/>
                </a:rPr>
                <a:t>এর ভিত্তি ও সুচক চিহ্নিত কর। </a:t>
              </a:r>
              <a:endParaRPr lang="en-US" sz="2800" dirty="0">
                <a:latin typeface="Nikosh" pitchFamily="2" charset="0"/>
                <a:cs typeface="Nikosh" pitchFamily="2" charset="0"/>
              </a:endParaRPr>
            </a:p>
          </p:txBody>
        </p:sp>
      </p:grp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676400" y="4648200"/>
            <a:ext cx="2895599" cy="819614"/>
            <a:chOff x="1676400" y="4648200"/>
            <a:chExt cx="2895599" cy="819614"/>
          </a:xfrm>
        </p:grpSpPr>
        <p:sp>
          <p:nvSpPr>
            <p:cNvPr id="9" name="TextBox 8"/>
            <p:cNvSpPr txBox="1"/>
            <p:nvPr/>
          </p:nvSpPr>
          <p:spPr>
            <a:xfrm>
              <a:off x="1676400" y="4876800"/>
              <a:ext cx="2667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2400" dirty="0" smtClean="0">
                  <a:latin typeface="Nikosh" pitchFamily="2" charset="0"/>
                  <a:cs typeface="Nikosh" pitchFamily="2" charset="0"/>
                </a:rPr>
                <a:t>এবং</a:t>
              </a:r>
              <a:r>
                <a:rPr lang="bn-IN" dirty="0" smtClean="0"/>
                <a:t> </a:t>
              </a:r>
              <a:endParaRPr lang="en-US" dirty="0"/>
            </a:p>
          </p:txBody>
        </p:sp>
        <p:graphicFrame>
          <p:nvGraphicFramePr>
            <p:cNvPr id="25603" name="Object 3"/>
            <p:cNvGraphicFramePr>
              <a:graphicFrameLocks noChangeAspect="1"/>
            </p:cNvGraphicFramePr>
            <p:nvPr/>
          </p:nvGraphicFramePr>
          <p:xfrm>
            <a:off x="2971800" y="4648200"/>
            <a:ext cx="1600199" cy="819614"/>
          </p:xfrm>
          <a:graphic>
            <a:graphicData uri="http://schemas.openxmlformats.org/presentationml/2006/ole">
              <p:oleObj spid="_x0000_s25603" name="Equation" r:id="rId4" imgW="393529" imgH="203112" progId="Equation.3">
                <p:embed/>
              </p:oleObj>
            </a:graphicData>
          </a:graphic>
        </p:graphicFrame>
      </p:grpSp>
      <p:pic>
        <p:nvPicPr>
          <p:cNvPr id="10" name="Picture 9" descr="aaa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2601" y="914400"/>
            <a:ext cx="2339340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895600" y="685800"/>
            <a:ext cx="2971800" cy="914400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দলীয় কাজ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0" y="2743200"/>
            <a:ext cx="39805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IN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smtClean="0">
                <a:latin typeface="Nikosh" pitchFamily="2" charset="0"/>
                <a:cs typeface="Nikosh" pitchFamily="2" charset="0"/>
              </a:rPr>
              <a:t>a=2, b=3, c=1 </a:t>
            </a:r>
            <a:r>
              <a:rPr lang="bn-IN" sz="3200" dirty="0" smtClean="0">
                <a:latin typeface="Nikosh" pitchFamily="2" charset="0"/>
                <a:cs typeface="Nikosh" pitchFamily="2" charset="0"/>
              </a:rPr>
              <a:t>হলে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295400" y="3581400"/>
            <a:ext cx="5843847" cy="838200"/>
            <a:chOff x="1295400" y="3581400"/>
            <a:chExt cx="5843847" cy="838200"/>
          </a:xfrm>
        </p:grpSpPr>
        <p:graphicFrame>
          <p:nvGraphicFramePr>
            <p:cNvPr id="26627" name="Object 3"/>
            <p:cNvGraphicFramePr>
              <a:graphicFrameLocks noChangeAspect="1"/>
            </p:cNvGraphicFramePr>
            <p:nvPr/>
          </p:nvGraphicFramePr>
          <p:xfrm>
            <a:off x="1295400" y="3581400"/>
            <a:ext cx="4301709" cy="838200"/>
          </p:xfrm>
          <a:graphic>
            <a:graphicData uri="http://schemas.openxmlformats.org/presentationml/2006/ole">
              <p:oleObj spid="_x0000_s26627" name="Equation" r:id="rId3" imgW="914400" imgH="203200" progId="Equation.3">
                <p:embed/>
              </p:oleObj>
            </a:graphicData>
          </a:graphic>
        </p:graphicFrame>
        <p:sp>
          <p:nvSpPr>
            <p:cNvPr id="12" name="TextBox 11"/>
            <p:cNvSpPr txBox="1"/>
            <p:nvPr/>
          </p:nvSpPr>
          <p:spPr>
            <a:xfrm>
              <a:off x="5867400" y="3733800"/>
              <a:ext cx="127184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2800" dirty="0" smtClean="0">
                  <a:latin typeface="Nikosh" pitchFamily="2" charset="0"/>
                  <a:cs typeface="Nikosh" pitchFamily="2" charset="0"/>
                </a:rPr>
                <a:t>এবং</a:t>
              </a:r>
              <a:r>
                <a:rPr lang="bn-IN" dirty="0" smtClean="0"/>
                <a:t> 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371601" y="4724400"/>
            <a:ext cx="4932707" cy="719190"/>
            <a:chOff x="1371601" y="4724400"/>
            <a:chExt cx="4932707" cy="719190"/>
          </a:xfrm>
        </p:grpSpPr>
        <p:graphicFrame>
          <p:nvGraphicFramePr>
            <p:cNvPr id="26625" name="Object 1"/>
            <p:cNvGraphicFramePr>
              <a:graphicFrameLocks noChangeAspect="1"/>
            </p:cNvGraphicFramePr>
            <p:nvPr/>
          </p:nvGraphicFramePr>
          <p:xfrm>
            <a:off x="1371601" y="4724400"/>
            <a:ext cx="3047999" cy="719190"/>
          </p:xfrm>
          <a:graphic>
            <a:graphicData uri="http://schemas.openxmlformats.org/presentationml/2006/ole">
              <p:oleObj spid="_x0000_s26625" name="Equation" r:id="rId4" imgW="850531" imgH="203112" progId="Equation.3">
                <p:embed/>
              </p:oleObj>
            </a:graphicData>
          </a:graphic>
        </p:graphicFrame>
        <p:sp>
          <p:nvSpPr>
            <p:cNvPr id="14" name="Rectangle 13"/>
            <p:cNvSpPr/>
            <p:nvPr/>
          </p:nvSpPr>
          <p:spPr>
            <a:xfrm>
              <a:off x="4495800" y="4876800"/>
              <a:ext cx="180850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bn-IN" sz="2800" dirty="0" smtClean="0">
                  <a:solidFill>
                    <a:prstClr val="black"/>
                  </a:solidFill>
                  <a:latin typeface="Nikosh" pitchFamily="2" charset="0"/>
                  <a:cs typeface="Nikosh" pitchFamily="2" charset="0"/>
                </a:rPr>
                <a:t>এর মান কত? </a:t>
              </a:r>
              <a:endParaRPr lang="en-US" sz="2800" dirty="0">
                <a:solidFill>
                  <a:prstClr val="black"/>
                </a:solidFill>
                <a:latin typeface="Nikosh" pitchFamily="2" charset="0"/>
                <a:cs typeface="Nikosh" pitchFamily="2" charset="0"/>
              </a:endParaRPr>
            </a:p>
          </p:txBody>
        </p:sp>
      </p:grpSp>
      <p:pic>
        <p:nvPicPr>
          <p:cNvPr id="10" name="Picture 9" descr="images (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7400" y="1219200"/>
            <a:ext cx="276225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4572000" y="3429000"/>
          <a:ext cx="209550" cy="215900"/>
        </p:xfrm>
        <a:graphic>
          <a:graphicData uri="http://schemas.openxmlformats.org/presentationml/2006/ole">
            <p:oleObj spid="_x0000_s22530" name="Equation" r:id="rId3" imgW="114120" imgH="21564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429000" y="457200"/>
            <a:ext cx="2057400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মূল্যায়ন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1295400"/>
            <a:ext cx="571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" pitchFamily="2" charset="0"/>
                <a:cs typeface="Nikosh" pitchFamily="2" charset="0"/>
              </a:rPr>
              <a:t>1.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 কোন রাশিতে একই উৎপাদক যতবার গুণ আকারে থাকে ততবারের সংখ্যা হচ্ছে উৎপাদকটির-   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22860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Nikosh" pitchFamily="2" charset="0"/>
                <a:cs typeface="Nikosh" pitchFamily="2" charset="0"/>
              </a:rPr>
              <a:t>(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ক) ভিত্তি      (খ) সূচক        (গ) রাশি             (ঘ) দ্বিপদী</a:t>
            </a:r>
            <a:r>
              <a:rPr lang="bn-IN" sz="2400" dirty="0" smtClean="0"/>
              <a:t>।   </a:t>
            </a:r>
            <a:endParaRPr lang="en-US" sz="2400" dirty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5" name="Group 64"/>
          <p:cNvGrpSpPr/>
          <p:nvPr/>
        </p:nvGrpSpPr>
        <p:grpSpPr>
          <a:xfrm>
            <a:off x="1143000" y="2819400"/>
            <a:ext cx="5410200" cy="614065"/>
            <a:chOff x="1143000" y="2819400"/>
            <a:chExt cx="5410200" cy="614065"/>
          </a:xfrm>
        </p:grpSpPr>
        <p:graphicFrame>
          <p:nvGraphicFramePr>
            <p:cNvPr id="22533" name="Object 5"/>
            <p:cNvGraphicFramePr>
              <a:graphicFrameLocks noChangeAspect="1"/>
            </p:cNvGraphicFramePr>
            <p:nvPr/>
          </p:nvGraphicFramePr>
          <p:xfrm>
            <a:off x="1143000" y="2819400"/>
            <a:ext cx="1524000" cy="508000"/>
          </p:xfrm>
          <a:graphic>
            <a:graphicData uri="http://schemas.openxmlformats.org/presentationml/2006/ole">
              <p:oleObj spid="_x0000_s22533" name="Equation" r:id="rId4" imgW="596641" imgH="203112" progId="Equation.3">
                <p:embed/>
              </p:oleObj>
            </a:graphicData>
          </a:graphic>
        </p:graphicFrame>
        <p:sp>
          <p:nvSpPr>
            <p:cNvPr id="11" name="TextBox 10"/>
            <p:cNvSpPr txBox="1"/>
            <p:nvPr/>
          </p:nvSpPr>
          <p:spPr>
            <a:xfrm>
              <a:off x="2743200" y="2971800"/>
              <a:ext cx="381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2400" dirty="0" smtClean="0">
                  <a:latin typeface="Nikosh" pitchFamily="2" charset="0"/>
                  <a:cs typeface="Nikosh" pitchFamily="2" charset="0"/>
                </a:rPr>
                <a:t>এর মান কোনটি? </a:t>
              </a:r>
              <a:endParaRPr lang="en-US" sz="2400" dirty="0">
                <a:latin typeface="Nikosh" pitchFamily="2" charset="0"/>
                <a:cs typeface="Nikosh" pitchFamily="2" charset="0"/>
              </a:endParaRPr>
            </a:p>
          </p:txBody>
        </p:sp>
      </p:grp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1127125" y="3886200"/>
            <a:ext cx="4163282" cy="477838"/>
            <a:chOff x="1127125" y="3886200"/>
            <a:chExt cx="4163282" cy="477838"/>
          </a:xfrm>
        </p:grpSpPr>
        <p:graphicFrame>
          <p:nvGraphicFramePr>
            <p:cNvPr id="22545" name="Object 17"/>
            <p:cNvGraphicFramePr>
              <a:graphicFrameLocks noChangeAspect="1"/>
            </p:cNvGraphicFramePr>
            <p:nvPr/>
          </p:nvGraphicFramePr>
          <p:xfrm>
            <a:off x="1127125" y="3886200"/>
            <a:ext cx="1555750" cy="477838"/>
          </p:xfrm>
          <a:graphic>
            <a:graphicData uri="http://schemas.openxmlformats.org/presentationml/2006/ole">
              <p:oleObj spid="_x0000_s22545" name="Equation" r:id="rId5" imgW="647640" imgH="203040" progId="Equation.3">
                <p:embed/>
              </p:oleObj>
            </a:graphicData>
          </a:graphic>
        </p:graphicFrame>
        <p:sp>
          <p:nvSpPr>
            <p:cNvPr id="29" name="TextBox 28"/>
            <p:cNvSpPr txBox="1"/>
            <p:nvPr/>
          </p:nvSpPr>
          <p:spPr>
            <a:xfrm>
              <a:off x="2667000" y="396240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 এ </a:t>
              </a:r>
              <a:r>
                <a:rPr lang="en-US" sz="2000" dirty="0" smtClean="0">
                  <a:latin typeface="Nikosh" pitchFamily="2" charset="0"/>
                  <a:cs typeface="Nikosh" pitchFamily="2" charset="0"/>
                </a:rPr>
                <a:t>  a</a:t>
              </a:r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 </a:t>
              </a:r>
              <a:endParaRPr lang="en-US" sz="20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429000" y="3962400"/>
              <a:ext cx="18614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 এর সূচক কোনটি ?  </a:t>
              </a:r>
              <a:endParaRPr lang="en-US" sz="2000" dirty="0">
                <a:latin typeface="Nikosh" pitchFamily="2" charset="0"/>
                <a:cs typeface="Nikosh" pitchFamily="2" charset="0"/>
              </a:endParaRPr>
            </a:p>
          </p:txBody>
        </p:sp>
      </p:grp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73" name="Group 72"/>
          <p:cNvGrpSpPr/>
          <p:nvPr/>
        </p:nvGrpSpPr>
        <p:grpSpPr>
          <a:xfrm>
            <a:off x="1295400" y="4495800"/>
            <a:ext cx="4343400" cy="552510"/>
            <a:chOff x="1295400" y="4495800"/>
            <a:chExt cx="4343400" cy="552510"/>
          </a:xfrm>
        </p:grpSpPr>
        <p:sp>
          <p:nvSpPr>
            <p:cNvPr id="31" name="TextBox 30"/>
            <p:cNvSpPr txBox="1"/>
            <p:nvPr/>
          </p:nvSpPr>
          <p:spPr>
            <a:xfrm>
              <a:off x="1295400" y="4648200"/>
              <a:ext cx="434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dirty="0" smtClean="0"/>
                <a:t>(</a:t>
              </a:r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ক) </a:t>
              </a:r>
              <a:r>
                <a:rPr lang="en-US" sz="2000" dirty="0" smtClean="0">
                  <a:latin typeface="Nikosh" pitchFamily="2" charset="0"/>
                  <a:cs typeface="Nikosh" pitchFamily="2" charset="0"/>
                </a:rPr>
                <a:t>   5</a:t>
              </a:r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2000" dirty="0" smtClean="0">
                  <a:latin typeface="Nikosh" pitchFamily="2" charset="0"/>
                  <a:cs typeface="Nikosh" pitchFamily="2" charset="0"/>
                </a:rPr>
                <a:t>   (</a:t>
              </a:r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খ </a:t>
              </a:r>
              <a:r>
                <a:rPr lang="en-US" sz="2000" dirty="0" smtClean="0">
                  <a:latin typeface="Nikosh" pitchFamily="2" charset="0"/>
                  <a:cs typeface="Nikosh" pitchFamily="2" charset="0"/>
                </a:rPr>
                <a:t>)</a:t>
              </a:r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   </a:t>
              </a:r>
              <a:r>
                <a:rPr lang="en-US" sz="2000" dirty="0" smtClean="0">
                  <a:latin typeface="Nikosh" pitchFamily="2" charset="0"/>
                  <a:cs typeface="Nikosh" pitchFamily="2" charset="0"/>
                </a:rPr>
                <a:t>8     (</a:t>
              </a:r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গ </a:t>
              </a:r>
              <a:r>
                <a:rPr lang="en-US" sz="2000" dirty="0" smtClean="0">
                  <a:latin typeface="Nikosh" pitchFamily="2" charset="0"/>
                  <a:cs typeface="Nikosh" pitchFamily="2" charset="0"/>
                </a:rPr>
                <a:t>) </a:t>
              </a:r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2000" dirty="0" smtClean="0">
                  <a:latin typeface="Nikosh" pitchFamily="2" charset="0"/>
                  <a:cs typeface="Nikosh" pitchFamily="2" charset="0"/>
                </a:rPr>
                <a:t>15 </a:t>
              </a:r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2000" dirty="0" smtClean="0">
                  <a:latin typeface="Nikosh" pitchFamily="2" charset="0"/>
                  <a:cs typeface="Nikosh" pitchFamily="2" charset="0"/>
                </a:rPr>
                <a:t> </a:t>
              </a:r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2000" dirty="0" smtClean="0">
                  <a:latin typeface="Nikosh" pitchFamily="2" charset="0"/>
                  <a:cs typeface="Nikosh" pitchFamily="2" charset="0"/>
                </a:rPr>
                <a:t>(</a:t>
              </a:r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ঘ </a:t>
              </a:r>
              <a:r>
                <a:rPr lang="en-US" sz="2000" dirty="0" smtClean="0">
                  <a:latin typeface="Nikosh" pitchFamily="2" charset="0"/>
                  <a:cs typeface="Nikosh" pitchFamily="2" charset="0"/>
                </a:rPr>
                <a:t>)</a:t>
              </a:r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 </a:t>
              </a:r>
              <a:r>
                <a:rPr lang="en-US" sz="2000" dirty="0" smtClean="0">
                  <a:latin typeface="Nikosh" pitchFamily="2" charset="0"/>
                  <a:cs typeface="Nikosh" pitchFamily="2" charset="0"/>
                </a:rPr>
                <a:t> </a:t>
              </a:r>
              <a:endParaRPr lang="en-US" sz="2000" dirty="0">
                <a:latin typeface="Nikosh" pitchFamily="2" charset="0"/>
                <a:cs typeface="Nikosh" pitchFamily="2" charset="0"/>
              </a:endParaRPr>
            </a:p>
          </p:txBody>
        </p:sp>
        <p:graphicFrame>
          <p:nvGraphicFramePr>
            <p:cNvPr id="22547" name="Object 19"/>
            <p:cNvGraphicFramePr>
              <a:graphicFrameLocks noChangeAspect="1"/>
            </p:cNvGraphicFramePr>
            <p:nvPr/>
          </p:nvGraphicFramePr>
          <p:xfrm>
            <a:off x="4876800" y="4495800"/>
            <a:ext cx="449942" cy="497304"/>
          </p:xfrm>
          <a:graphic>
            <a:graphicData uri="http://schemas.openxmlformats.org/presentationml/2006/ole">
              <p:oleObj spid="_x0000_s22547" name="Equation" r:id="rId6" imgW="177569" imgH="202936" progId="Equation.3">
                <p:embed/>
              </p:oleObj>
            </a:graphicData>
          </a:graphic>
        </p:graphicFrame>
      </p:grp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50" name="Object 22"/>
          <p:cNvGraphicFramePr>
            <a:graphicFrameLocks noChangeAspect="1"/>
          </p:cNvGraphicFramePr>
          <p:nvPr/>
        </p:nvGraphicFramePr>
        <p:xfrm>
          <a:off x="990600" y="5181600"/>
          <a:ext cx="4936672" cy="381000"/>
        </p:xfrm>
        <a:graphic>
          <a:graphicData uri="http://schemas.openxmlformats.org/presentationml/2006/ole">
            <p:oleObj spid="_x0000_s22550" name="Equation" r:id="rId7" imgW="1600200" imgH="203040" progId="Equation.3">
              <p:embed/>
            </p:oleObj>
          </a:graphicData>
        </a:graphic>
      </p:graphicFrame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5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1066800" y="5715000"/>
            <a:ext cx="6553200" cy="476310"/>
            <a:chOff x="1066800" y="5715000"/>
            <a:chExt cx="6553200" cy="476310"/>
          </a:xfrm>
        </p:grpSpPr>
        <p:graphicFrame>
          <p:nvGraphicFramePr>
            <p:cNvPr id="22552" name="Object 24"/>
            <p:cNvGraphicFramePr>
              <a:graphicFrameLocks noChangeAspect="1"/>
            </p:cNvGraphicFramePr>
            <p:nvPr/>
          </p:nvGraphicFramePr>
          <p:xfrm>
            <a:off x="1524000" y="5715000"/>
            <a:ext cx="762000" cy="400050"/>
          </p:xfrm>
          <a:graphic>
            <a:graphicData uri="http://schemas.openxmlformats.org/presentationml/2006/ole">
              <p:oleObj spid="_x0000_s22552" name="Equation" r:id="rId8" imgW="380835" imgH="203112" progId="Equation.3">
                <p:embed/>
              </p:oleObj>
            </a:graphicData>
          </a:graphic>
        </p:graphicFrame>
        <p:graphicFrame>
          <p:nvGraphicFramePr>
            <p:cNvPr id="22554" name="Object 26"/>
            <p:cNvGraphicFramePr>
              <a:graphicFrameLocks noChangeAspect="1"/>
            </p:cNvGraphicFramePr>
            <p:nvPr/>
          </p:nvGraphicFramePr>
          <p:xfrm>
            <a:off x="4648200" y="5715000"/>
            <a:ext cx="838200" cy="429322"/>
          </p:xfrm>
          <a:graphic>
            <a:graphicData uri="http://schemas.openxmlformats.org/presentationml/2006/ole">
              <p:oleObj spid="_x0000_s22554" name="Equation" r:id="rId9" imgW="393529" imgH="203112" progId="Equation.3">
                <p:embed/>
              </p:oleObj>
            </a:graphicData>
          </a:graphic>
        </p:graphicFrame>
        <p:graphicFrame>
          <p:nvGraphicFramePr>
            <p:cNvPr id="22556" name="Object 28"/>
            <p:cNvGraphicFramePr>
              <a:graphicFrameLocks noChangeAspect="1"/>
            </p:cNvGraphicFramePr>
            <p:nvPr/>
          </p:nvGraphicFramePr>
          <p:xfrm>
            <a:off x="2819400" y="5715000"/>
            <a:ext cx="870857" cy="457200"/>
          </p:xfrm>
          <a:graphic>
            <a:graphicData uri="http://schemas.openxmlformats.org/presentationml/2006/ole">
              <p:oleObj spid="_x0000_s22556" name="Equation" r:id="rId10" imgW="380835" imgH="203112" progId="Equation.3">
                <p:embed/>
              </p:oleObj>
            </a:graphicData>
          </a:graphic>
        </p:graphicFrame>
        <p:graphicFrame>
          <p:nvGraphicFramePr>
            <p:cNvPr id="22558" name="Object 30"/>
            <p:cNvGraphicFramePr>
              <a:graphicFrameLocks noChangeAspect="1"/>
            </p:cNvGraphicFramePr>
            <p:nvPr/>
          </p:nvGraphicFramePr>
          <p:xfrm>
            <a:off x="6781800" y="5715000"/>
            <a:ext cx="838200" cy="440055"/>
          </p:xfrm>
          <a:graphic>
            <a:graphicData uri="http://schemas.openxmlformats.org/presentationml/2006/ole">
              <p:oleObj spid="_x0000_s22558" name="Equation" r:id="rId11" imgW="380835" imgH="203112" progId="Equation.3">
                <p:embed/>
              </p:oleObj>
            </a:graphicData>
          </a:graphic>
        </p:graphicFrame>
        <p:sp>
          <p:nvSpPr>
            <p:cNvPr id="42" name="TextBox 41"/>
            <p:cNvSpPr txBox="1"/>
            <p:nvPr/>
          </p:nvSpPr>
          <p:spPr>
            <a:xfrm>
              <a:off x="1066800" y="5791200"/>
              <a:ext cx="5453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(ক) </a:t>
              </a:r>
              <a:endParaRPr lang="en-US" sz="20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286000" y="57912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(খ) </a:t>
              </a:r>
              <a:endParaRPr lang="en-US" sz="20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962400" y="5791200"/>
              <a:ext cx="5100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(গ) </a:t>
              </a:r>
              <a:endParaRPr lang="en-US" sz="20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943600" y="5791200"/>
              <a:ext cx="5100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(ঘ) </a:t>
              </a:r>
              <a:endParaRPr lang="en-US" sz="2000" dirty="0">
                <a:latin typeface="Nikosh" pitchFamily="2" charset="0"/>
                <a:cs typeface="Nikosh" pitchFamily="2" charset="0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9372600" y="4800600"/>
            <a:ext cx="381000" cy="381000"/>
            <a:chOff x="6629400" y="2743200"/>
            <a:chExt cx="381000" cy="381000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6629400" y="2971800"/>
              <a:ext cx="228600" cy="1524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6743700" y="2857500"/>
              <a:ext cx="381000" cy="1524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9144000" y="2438400"/>
            <a:ext cx="381000" cy="381000"/>
            <a:chOff x="6629400" y="2743200"/>
            <a:chExt cx="381000" cy="381000"/>
          </a:xfrm>
        </p:grpSpPr>
        <p:cxnSp>
          <p:nvCxnSpPr>
            <p:cNvPr id="50" name="Straight Connector 49"/>
            <p:cNvCxnSpPr/>
            <p:nvPr/>
          </p:nvCxnSpPr>
          <p:spPr>
            <a:xfrm>
              <a:off x="6629400" y="2971800"/>
              <a:ext cx="228600" cy="1524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6743700" y="2857500"/>
              <a:ext cx="381000" cy="1524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9296400" y="3505200"/>
            <a:ext cx="381000" cy="381000"/>
            <a:chOff x="6629400" y="2743200"/>
            <a:chExt cx="381000" cy="381000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6629400" y="2971800"/>
              <a:ext cx="228600" cy="1524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 flipH="1" flipV="1">
              <a:off x="6743700" y="2857500"/>
              <a:ext cx="381000" cy="1524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1143000" y="3276600"/>
            <a:ext cx="4368801" cy="552510"/>
            <a:chOff x="1143000" y="3276600"/>
            <a:chExt cx="4368801" cy="552510"/>
          </a:xfrm>
        </p:grpSpPr>
        <p:graphicFrame>
          <p:nvGraphicFramePr>
            <p:cNvPr id="22543" name="Object 15"/>
            <p:cNvGraphicFramePr>
              <a:graphicFrameLocks noChangeAspect="1"/>
            </p:cNvGraphicFramePr>
            <p:nvPr/>
          </p:nvGraphicFramePr>
          <p:xfrm>
            <a:off x="1676400" y="3352800"/>
            <a:ext cx="381000" cy="421105"/>
          </p:xfrm>
          <a:graphic>
            <a:graphicData uri="http://schemas.openxmlformats.org/presentationml/2006/ole">
              <p:oleObj spid="_x0000_s22543" name="Equation" r:id="rId12" imgW="177569" imgH="202936" progId="Equation.3">
                <p:embed/>
              </p:oleObj>
            </a:graphicData>
          </a:graphic>
        </p:graphicFrame>
        <p:grpSp>
          <p:nvGrpSpPr>
            <p:cNvPr id="66" name="Group 65"/>
            <p:cNvGrpSpPr/>
            <p:nvPr/>
          </p:nvGrpSpPr>
          <p:grpSpPr>
            <a:xfrm>
              <a:off x="1143000" y="3276600"/>
              <a:ext cx="4368801" cy="552510"/>
              <a:chOff x="1143000" y="3276600"/>
              <a:chExt cx="4368801" cy="552510"/>
            </a:xfrm>
          </p:grpSpPr>
          <p:graphicFrame>
            <p:nvGraphicFramePr>
              <p:cNvPr id="22535" name="Object 7"/>
              <p:cNvGraphicFramePr>
                <a:graphicFrameLocks noChangeAspect="1"/>
              </p:cNvGraphicFramePr>
              <p:nvPr/>
            </p:nvGraphicFramePr>
            <p:xfrm>
              <a:off x="2743200" y="3352800"/>
              <a:ext cx="344714" cy="381000"/>
            </p:xfrm>
            <a:graphic>
              <a:graphicData uri="http://schemas.openxmlformats.org/presentationml/2006/ole">
                <p:oleObj spid="_x0000_s22535" name="Equation" r:id="rId13" imgW="177569" imgH="202936" progId="Equation.3">
                  <p:embed/>
                </p:oleObj>
              </a:graphicData>
            </a:graphic>
          </p:graphicFrame>
          <p:graphicFrame>
            <p:nvGraphicFramePr>
              <p:cNvPr id="22539" name="Object 11"/>
              <p:cNvGraphicFramePr>
                <a:graphicFrameLocks noChangeAspect="1"/>
              </p:cNvGraphicFramePr>
              <p:nvPr/>
            </p:nvGraphicFramePr>
            <p:xfrm>
              <a:off x="3810000" y="3276600"/>
              <a:ext cx="413657" cy="457200"/>
            </p:xfrm>
            <a:graphic>
              <a:graphicData uri="http://schemas.openxmlformats.org/presentationml/2006/ole">
                <p:oleObj spid="_x0000_s22539" name="Equation" r:id="rId14" imgW="177569" imgH="202936" progId="Equation.3">
                  <p:embed/>
                </p:oleObj>
              </a:graphicData>
            </a:graphic>
          </p:graphicFrame>
          <p:graphicFrame>
            <p:nvGraphicFramePr>
              <p:cNvPr id="22541" name="Object 13"/>
              <p:cNvGraphicFramePr>
                <a:graphicFrameLocks noChangeAspect="1"/>
              </p:cNvGraphicFramePr>
              <p:nvPr/>
            </p:nvGraphicFramePr>
            <p:xfrm>
              <a:off x="5098144" y="3276600"/>
              <a:ext cx="413657" cy="457200"/>
            </p:xfrm>
            <a:graphic>
              <a:graphicData uri="http://schemas.openxmlformats.org/presentationml/2006/ole">
                <p:oleObj spid="_x0000_s22541" name="Equation" r:id="rId15" imgW="177569" imgH="202936" progId="Equation.3">
                  <p:embed/>
                </p:oleObj>
              </a:graphicData>
            </a:graphic>
          </p:graphicFrame>
          <p:sp>
            <p:nvSpPr>
              <p:cNvPr id="21" name="TextBox 20"/>
              <p:cNvSpPr txBox="1"/>
              <p:nvPr/>
            </p:nvSpPr>
            <p:spPr>
              <a:xfrm>
                <a:off x="1143000" y="3429000"/>
                <a:ext cx="1295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dirty="0" smtClean="0">
                    <a:latin typeface="Nikosh" pitchFamily="2" charset="0"/>
                    <a:cs typeface="Nikosh" pitchFamily="2" charset="0"/>
                  </a:rPr>
                  <a:t> ( ক)  </a:t>
                </a:r>
                <a:endParaRPr lang="en-US" dirty="0">
                  <a:latin typeface="Nikosh" pitchFamily="2" charset="0"/>
                  <a:cs typeface="Nikosh" pitchFamily="2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286000" y="3429000"/>
                <a:ext cx="481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bn-IN" dirty="0" smtClean="0">
                    <a:latin typeface="Nikosh" pitchFamily="2" charset="0"/>
                    <a:cs typeface="Nikosh" pitchFamily="2" charset="0"/>
                  </a:rPr>
                  <a:t>(খ) </a:t>
                </a:r>
                <a:endParaRPr lang="en-US" dirty="0">
                  <a:latin typeface="Nikosh" pitchFamily="2" charset="0"/>
                  <a:cs typeface="Nikosh" pitchFamily="2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352800" y="3429000"/>
                <a:ext cx="51007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bn-IN" sz="2000" dirty="0" smtClean="0">
                    <a:latin typeface="Nikosh" pitchFamily="2" charset="0"/>
                    <a:cs typeface="Nikosh" pitchFamily="2" charset="0"/>
                  </a:rPr>
                  <a:t>(গ) </a:t>
                </a:r>
                <a:endParaRPr lang="en-US" sz="2000" dirty="0">
                  <a:latin typeface="Nikosh" pitchFamily="2" charset="0"/>
                  <a:cs typeface="Nikosh" pitchFamily="2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43400" y="3429000"/>
                <a:ext cx="4764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bn-IN" dirty="0" smtClean="0">
                    <a:latin typeface="Nikosh" pitchFamily="2" charset="0"/>
                    <a:cs typeface="Nikosh" pitchFamily="2" charset="0"/>
                  </a:rPr>
                  <a:t>(ঘ) </a:t>
                </a:r>
                <a:endParaRPr lang="en-US" dirty="0"/>
              </a:p>
            </p:txBody>
          </p:sp>
        </p:grpSp>
      </p:grpSp>
      <p:grpSp>
        <p:nvGrpSpPr>
          <p:cNvPr id="69" name="Group 68"/>
          <p:cNvGrpSpPr/>
          <p:nvPr/>
        </p:nvGrpSpPr>
        <p:grpSpPr>
          <a:xfrm>
            <a:off x="9144000" y="5638800"/>
            <a:ext cx="381000" cy="381000"/>
            <a:chOff x="6629400" y="2743200"/>
            <a:chExt cx="381000" cy="381000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6629400" y="2971800"/>
              <a:ext cx="228600" cy="1524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6743700" y="2857500"/>
              <a:ext cx="381000" cy="1524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725 -0.0444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3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54166 -0.02222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1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0.00555 L -0.76666 -0.03334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1" y="-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74167 0.01111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1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43000" y="4038600"/>
            <a:ext cx="7696200" cy="1376065"/>
            <a:chOff x="1143000" y="4038600"/>
            <a:chExt cx="7696200" cy="1376065"/>
          </a:xfrm>
        </p:grpSpPr>
        <p:graphicFrame>
          <p:nvGraphicFramePr>
            <p:cNvPr id="24579" name="Object 3"/>
            <p:cNvGraphicFramePr>
              <a:graphicFrameLocks noChangeAspect="1"/>
            </p:cNvGraphicFramePr>
            <p:nvPr/>
          </p:nvGraphicFramePr>
          <p:xfrm>
            <a:off x="3733800" y="4953000"/>
            <a:ext cx="685800" cy="450056"/>
          </p:xfrm>
          <a:graphic>
            <a:graphicData uri="http://schemas.openxmlformats.org/presentationml/2006/ole">
              <p:oleObj spid="_x0000_s24579" name="Equation" r:id="rId3" imgW="304536" imgH="203024" progId="Equation.3">
                <p:embed/>
              </p:oleObj>
            </a:graphicData>
          </a:graphic>
        </p:graphicFrame>
        <p:grpSp>
          <p:nvGrpSpPr>
            <p:cNvPr id="14" name="Group 13"/>
            <p:cNvGrpSpPr/>
            <p:nvPr/>
          </p:nvGrpSpPr>
          <p:grpSpPr>
            <a:xfrm>
              <a:off x="1143000" y="4038600"/>
              <a:ext cx="7696200" cy="1376065"/>
              <a:chOff x="1143000" y="4038600"/>
              <a:chExt cx="7696200" cy="1376065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1143000" y="4038600"/>
                <a:ext cx="6324600" cy="1376065"/>
                <a:chOff x="1143000" y="4038600"/>
                <a:chExt cx="6324600" cy="1376065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>
                  <a:off x="1143000" y="4038600"/>
                  <a:ext cx="6324600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buFont typeface="Wingdings" pitchFamily="2" charset="2"/>
                    <a:buChar char="Ø"/>
                  </a:pPr>
                  <a:r>
                    <a:rPr lang="bn-IN" sz="2400" dirty="0" smtClean="0">
                      <a:latin typeface="Nikosh" pitchFamily="2" charset="0"/>
                      <a:cs typeface="Nikosh" pitchFamily="2" charset="0"/>
                    </a:rPr>
                    <a:t> </a:t>
                  </a:r>
                  <a:r>
                    <a:rPr lang="en-US" sz="2400" dirty="0" smtClean="0">
                      <a:latin typeface="Nikosh" pitchFamily="2" charset="0"/>
                      <a:cs typeface="Nikosh" pitchFamily="2" charset="0"/>
                    </a:rPr>
                    <a:t>X </a:t>
                  </a:r>
                  <a:r>
                    <a:rPr lang="bn-IN" sz="2400" dirty="0" smtClean="0">
                      <a:latin typeface="Nikosh" pitchFamily="2" charset="0"/>
                      <a:cs typeface="Nikosh" pitchFamily="2" charset="0"/>
                    </a:rPr>
                    <a:t>কে </a:t>
                  </a:r>
                  <a:r>
                    <a:rPr lang="en-US" sz="2400" dirty="0" smtClean="0">
                      <a:latin typeface="Nikosh" pitchFamily="2" charset="0"/>
                      <a:cs typeface="Nikosh" pitchFamily="2" charset="0"/>
                    </a:rPr>
                    <a:t>m </a:t>
                  </a:r>
                  <a:r>
                    <a:rPr lang="bn-IN" sz="2400" dirty="0" smtClean="0">
                      <a:latin typeface="Nikosh" pitchFamily="2" charset="0"/>
                      <a:cs typeface="Nikosh" pitchFamily="2" charset="0"/>
                    </a:rPr>
                    <a:t>বার গুণ করে সূচক আকারে লিখে সুচকও ভিত্তি                         চিহ্নিত কর?  </a:t>
                  </a:r>
                  <a:endParaRPr lang="en-US" sz="2400" dirty="0">
                    <a:latin typeface="Nikosh" pitchFamily="2" charset="0"/>
                    <a:cs typeface="Nikosh" pitchFamily="2" charset="0"/>
                  </a:endParaRPr>
                </a:p>
              </p:txBody>
            </p:sp>
            <p:sp>
              <p:nvSpPr>
                <p:cNvPr id="7" name="TextBox 6"/>
                <p:cNvSpPr txBox="1"/>
                <p:nvPr/>
              </p:nvSpPr>
              <p:spPr>
                <a:xfrm>
                  <a:off x="1143000" y="4953000"/>
                  <a:ext cx="57912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buFont typeface="Wingdings" pitchFamily="2" charset="2"/>
                    <a:buChar char="Ø"/>
                  </a:pPr>
                  <a:r>
                    <a:rPr lang="en-US" sz="2400" dirty="0" smtClean="0">
                      <a:latin typeface="Nikosh" pitchFamily="2" charset="0"/>
                      <a:cs typeface="Nikosh" pitchFamily="2" charset="0"/>
                    </a:rPr>
                    <a:t>a=2,m=3,n=5</a:t>
                  </a:r>
                  <a:r>
                    <a:rPr lang="bn-IN" sz="2400" dirty="0" smtClean="0">
                      <a:latin typeface="Nikosh" pitchFamily="2" charset="0"/>
                      <a:cs typeface="Nikosh" pitchFamily="2" charset="0"/>
                    </a:rPr>
                    <a:t> হলে</a:t>
                  </a:r>
                  <a:r>
                    <a:rPr lang="en-US" sz="2400" dirty="0" smtClean="0">
                      <a:latin typeface="Nikosh" pitchFamily="2" charset="0"/>
                      <a:cs typeface="Nikosh" pitchFamily="2" charset="0"/>
                    </a:rPr>
                    <a:t>                                                                                             </a:t>
                  </a:r>
                  <a:endParaRPr lang="en-US" sz="2400" dirty="0">
                    <a:latin typeface="Nikosh" pitchFamily="2" charset="0"/>
                    <a:cs typeface="Nikosh" pitchFamily="2" charset="0"/>
                  </a:endParaRPr>
                </a:p>
              </p:txBody>
            </p:sp>
          </p:grpSp>
          <p:sp>
            <p:nvSpPr>
              <p:cNvPr id="12" name="TextBox 11"/>
              <p:cNvSpPr txBox="1"/>
              <p:nvPr/>
            </p:nvSpPr>
            <p:spPr>
              <a:xfrm>
                <a:off x="4572000" y="4953000"/>
                <a:ext cx="4267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sz="2400" dirty="0" smtClean="0">
                    <a:latin typeface="Nikosh" pitchFamily="2" charset="0"/>
                    <a:cs typeface="Nikosh" pitchFamily="2" charset="0"/>
                  </a:rPr>
                  <a:t>এর মান নির্ণয় কর।   </a:t>
                </a:r>
                <a:endParaRPr lang="en-US" sz="2400" dirty="0">
                  <a:latin typeface="Nikosh" pitchFamily="2" charset="0"/>
                  <a:cs typeface="Nikosh" pitchFamily="2" charset="0"/>
                </a:endParaRPr>
              </a:p>
            </p:txBody>
          </p:sp>
        </p:grpSp>
      </p:grpSp>
      <p:pic>
        <p:nvPicPr>
          <p:cNvPr id="13" name="Picture 12" descr="photo-1533889047878-f68872f7ffef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2600" y="457200"/>
            <a:ext cx="6172200" cy="27429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276600" y="457200"/>
            <a:ext cx="2667000" cy="9144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bn-IN" sz="3200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বাড়ির কাজ </a:t>
            </a:r>
            <a:endParaRPr lang="en-US" sz="3200" dirty="0">
              <a:solidFill>
                <a:schemeClr val="tx1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914400"/>
            <a:ext cx="5943600" cy="1752600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IN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প্রতিটি কাজে সময় মেনে চলব।  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4267200"/>
            <a:ext cx="6096000" cy="1676400"/>
          </a:xfrm>
          <a:prstGeom prst="rect">
            <a:avLst/>
          </a:prstGeom>
          <a:scene3d>
            <a:camera prst="orthographicFront"/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accent2">
                <a:shade val="60000"/>
                <a:satMod val="11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prstTxWarp prst="textWave4">
              <a:avLst/>
            </a:prstTxWarp>
            <a:spAutoFit/>
          </a:bodyPr>
          <a:lstStyle/>
          <a:p>
            <a:pPr algn="ctr"/>
            <a:r>
              <a:rPr lang="bn-IN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Nikosh" pitchFamily="2" charset="0"/>
                <a:cs typeface="Nikosh" pitchFamily="2" charset="0"/>
              </a:rPr>
              <a:t>ধন্যবাদ</a:t>
            </a:r>
            <a:r>
              <a:rPr lang="bn-IN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971800" y="228600"/>
            <a:ext cx="3810000" cy="14478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পরিচিতি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819400"/>
            <a:ext cx="4191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/>
              <a:t>দেলওয়ারা বেগম </a:t>
            </a:r>
          </a:p>
          <a:p>
            <a:r>
              <a:rPr lang="bn-IN" sz="2400" dirty="0" smtClean="0"/>
              <a:t>সহকারি শিক্ষক (গণিত) </a:t>
            </a:r>
          </a:p>
          <a:p>
            <a:r>
              <a:rPr lang="bn-IN" sz="2400" dirty="0" smtClean="0"/>
              <a:t>আলতাদীঘি স্নাতক মাদরাসা, শেরপুর, বগুড়া। </a:t>
            </a:r>
          </a:p>
          <a:p>
            <a:r>
              <a:rPr lang="bn-IN" sz="2400" dirty="0" smtClean="0"/>
              <a:t>মোবাইলঃ </a:t>
            </a:r>
            <a:r>
              <a:rPr lang="en-US" sz="2400" dirty="0" smtClean="0"/>
              <a:t>01728247910</a:t>
            </a:r>
          </a:p>
          <a:p>
            <a:r>
              <a:rPr lang="bn-IN" sz="2400" dirty="0" smtClean="0"/>
              <a:t>ই-মেইলঃ </a:t>
            </a:r>
            <a:r>
              <a:rPr lang="en-US" sz="2400" dirty="0" smtClean="0"/>
              <a:t>delwara1979gmail.com</a:t>
            </a:r>
            <a:endParaRPr lang="en-US" sz="2400" dirty="0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2820194" y="4190206"/>
            <a:ext cx="35052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953000" y="2743200"/>
            <a:ext cx="3810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" pitchFamily="2" charset="0"/>
                <a:cs typeface="Nikosh" pitchFamily="2" charset="0"/>
              </a:rPr>
              <a:t>শ্রেণীঃষষ্ঠ </a:t>
            </a:r>
          </a:p>
          <a:p>
            <a:r>
              <a:rPr lang="bn-IN" sz="2800" dirty="0" smtClean="0">
                <a:latin typeface="Nikosh" pitchFamily="2" charset="0"/>
                <a:cs typeface="Nikosh" pitchFamily="2" charset="0"/>
              </a:rPr>
              <a:t>বিষয়ঃ গণিত </a:t>
            </a:r>
          </a:p>
          <a:p>
            <a:r>
              <a:rPr lang="bn-IN" sz="2800" dirty="0" smtClean="0">
                <a:latin typeface="Nikosh" pitchFamily="2" charset="0"/>
                <a:cs typeface="Nikosh" pitchFamily="2" charset="0"/>
              </a:rPr>
              <a:t>অধ্যায়ঃ ৪(বীজগণিতীয় রাশি) </a:t>
            </a:r>
          </a:p>
          <a:p>
            <a:r>
              <a:rPr lang="bn-IN" sz="2800" dirty="0" smtClean="0">
                <a:latin typeface="Nikosh" pitchFamily="2" charset="0"/>
                <a:cs typeface="Nikosh" pitchFamily="2" charset="0"/>
              </a:rPr>
              <a:t>সময়ঃ  ৪৫ মিনিট। </a:t>
            </a:r>
          </a:p>
          <a:p>
            <a:r>
              <a:rPr lang="bn-IN" sz="2800" dirty="0" smtClean="0">
                <a:latin typeface="Nikosh" pitchFamily="2" charset="0"/>
                <a:cs typeface="Nikosh" pitchFamily="2" charset="0"/>
              </a:rPr>
              <a:t>তাং-  ১৬/০৯/১৯ ইং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27650" name="Picture 2" descr="C:\Users\i\Desktop\69841349_394064228211885_6162029995213455360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990600"/>
            <a:ext cx="2190751" cy="16430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433"/>
            </a:avLst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400" y="5334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b="1" dirty="0" smtClean="0">
                <a:latin typeface="Nikosh" pitchFamily="2" charset="0"/>
                <a:cs typeface="Nikosh" pitchFamily="2" charset="0"/>
              </a:rPr>
              <a:t>লক্ষ্য করি </a:t>
            </a:r>
            <a:endParaRPr lang="en-US" sz="3200" b="1" dirty="0">
              <a:latin typeface="Nikosh" pitchFamily="2" charset="0"/>
              <a:cs typeface="Nikosh" pitchFamily="2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Equation" r:id="rId4" imgW="114120" imgH="215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30" name="Equation" r:id="rId5" imgW="114120" imgH="215640" progId="Equation.3">
              <p:embed/>
            </p:oleObj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1905000" y="1447800"/>
            <a:ext cx="4724400" cy="523220"/>
            <a:chOff x="1905000" y="1752600"/>
            <a:chExt cx="4724400" cy="523220"/>
          </a:xfrm>
        </p:grpSpPr>
        <p:sp>
          <p:nvSpPr>
            <p:cNvPr id="7" name="TextBox 6"/>
            <p:cNvSpPr txBox="1"/>
            <p:nvPr/>
          </p:nvSpPr>
          <p:spPr>
            <a:xfrm>
              <a:off x="1905000" y="1752600"/>
              <a:ext cx="4724400" cy="523220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latin typeface="Nikosh" pitchFamily="2" charset="0"/>
                  <a:cs typeface="Nikosh" pitchFamily="2" charset="0"/>
                </a:rPr>
                <a:t>বীজগণিতে প্রক্রিয়া চিহ্ন কী কী?   </a:t>
              </a:r>
              <a:endParaRPr lang="en-US" sz="2800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10" name="Down Arrow 9"/>
            <p:cNvSpPr/>
            <p:nvPr/>
          </p:nvSpPr>
          <p:spPr>
            <a:xfrm rot="16200000">
              <a:off x="2136442" y="1749758"/>
              <a:ext cx="304801" cy="46288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219200" y="2667000"/>
            <a:ext cx="1066800" cy="685800"/>
          </a:xfrm>
          <a:prstGeom prst="round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+</a:t>
            </a:r>
            <a:endParaRPr lang="en-US" sz="2800" dirty="0"/>
          </a:p>
        </p:txBody>
      </p:sp>
      <p:sp>
        <p:nvSpPr>
          <p:cNvPr id="16" name="Rounded Rectangle 15"/>
          <p:cNvSpPr/>
          <p:nvPr/>
        </p:nvSpPr>
        <p:spPr>
          <a:xfrm>
            <a:off x="2514600" y="2667000"/>
            <a:ext cx="1066800" cy="685800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-</a:t>
            </a:r>
            <a:endParaRPr lang="en-US" sz="3600" b="1" dirty="0">
              <a:solidFill>
                <a:schemeClr val="tx1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038600" y="2667000"/>
            <a:ext cx="1066800" cy="685800"/>
            <a:chOff x="4038600" y="2667000"/>
            <a:chExt cx="1066800" cy="685800"/>
          </a:xfrm>
        </p:grpSpPr>
        <p:sp>
          <p:nvSpPr>
            <p:cNvPr id="17" name="Rounded Rectangle 16"/>
            <p:cNvSpPr/>
            <p:nvPr/>
          </p:nvSpPr>
          <p:spPr>
            <a:xfrm>
              <a:off x="4038600" y="2667000"/>
              <a:ext cx="1066800" cy="685800"/>
            </a:xfrm>
            <a:prstGeom prst="roundRect">
              <a:avLst/>
            </a:prstGeom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2"/>
                </a:solidFill>
              </a:endParaRPr>
            </a:p>
          </p:txBody>
        </p:sp>
        <p:graphicFrame>
          <p:nvGraphicFramePr>
            <p:cNvPr id="13" name="Object 12"/>
            <p:cNvGraphicFramePr>
              <a:graphicFrameLocks noChangeAspect="1"/>
            </p:cNvGraphicFramePr>
            <p:nvPr/>
          </p:nvGraphicFramePr>
          <p:xfrm>
            <a:off x="4419600" y="2819400"/>
            <a:ext cx="228600" cy="304800"/>
          </p:xfrm>
          <a:graphic>
            <a:graphicData uri="http://schemas.openxmlformats.org/presentationml/2006/ole">
              <p:oleObj spid="_x0000_s1031" name="Equation" r:id="rId6" imgW="114120" imgH="126720" progId="Equation.3">
                <p:embed/>
              </p:oleObj>
            </a:graphicData>
          </a:graphic>
        </p:graphicFrame>
      </p:grpSp>
      <p:grpSp>
        <p:nvGrpSpPr>
          <p:cNvPr id="27" name="Group 26"/>
          <p:cNvGrpSpPr/>
          <p:nvPr/>
        </p:nvGrpSpPr>
        <p:grpSpPr>
          <a:xfrm>
            <a:off x="5562600" y="2667000"/>
            <a:ext cx="914400" cy="685800"/>
            <a:chOff x="5562600" y="2667000"/>
            <a:chExt cx="914400" cy="685800"/>
          </a:xfrm>
        </p:grpSpPr>
        <p:sp>
          <p:nvSpPr>
            <p:cNvPr id="15" name="Rounded Rectangle 14"/>
            <p:cNvSpPr/>
            <p:nvPr/>
          </p:nvSpPr>
          <p:spPr>
            <a:xfrm>
              <a:off x="5562600" y="2667000"/>
              <a:ext cx="914400" cy="685800"/>
            </a:xfrm>
            <a:prstGeom prst="roundRect">
              <a:avLst/>
            </a:prstGeom>
            <a:solidFill>
              <a:srgbClr val="0070C0"/>
            </a:solidFill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24" name="Object 23"/>
            <p:cNvGraphicFramePr>
              <a:graphicFrameLocks noChangeAspect="1"/>
            </p:cNvGraphicFramePr>
            <p:nvPr/>
          </p:nvGraphicFramePr>
          <p:xfrm>
            <a:off x="5867400" y="2819400"/>
            <a:ext cx="304800" cy="304800"/>
          </p:xfrm>
          <a:graphic>
            <a:graphicData uri="http://schemas.openxmlformats.org/presentationml/2006/ole">
              <p:oleObj spid="_x0000_s1036" name="Equation" r:id="rId7" imgW="126720" imgH="126720" progId="Equation.3">
                <p:embed/>
              </p:oleObj>
            </a:graphicData>
          </a:graphic>
        </p:graphicFrame>
      </p:grpSp>
      <p:sp>
        <p:nvSpPr>
          <p:cNvPr id="25" name="TextBox 24"/>
          <p:cNvSpPr txBox="1"/>
          <p:nvPr/>
        </p:nvSpPr>
        <p:spPr>
          <a:xfrm>
            <a:off x="1295400" y="4038600"/>
            <a:ext cx="764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X+</a:t>
            </a:r>
            <a:r>
              <a:rPr lang="en-US" sz="2400" dirty="0" err="1" smtClean="0"/>
              <a:t>x</a:t>
            </a:r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 rot="10800000" flipV="1">
            <a:off x="9372600" y="4114800"/>
            <a:ext cx="670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Nikosh" pitchFamily="2" charset="0"/>
                <a:cs typeface="Nikosh" pitchFamily="2" charset="0"/>
              </a:rPr>
              <a:t>2x</a:t>
            </a:r>
            <a:endParaRPr lang="en-US" sz="2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81200" y="4114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?</a:t>
            </a:r>
            <a:endParaRPr lang="en-US" b="1" dirty="0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37" name="Equation" r:id="rId8" imgW="114120" imgH="215640" progId="Equation.3">
              <p:embed/>
            </p:oleObj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38" name="Equation" r:id="rId9" imgW="114120" imgH="215640" progId="Equation.3">
              <p:embed/>
            </p:oleObj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1027113" y="5257800"/>
          <a:ext cx="2619375" cy="635000"/>
        </p:xfrm>
        <a:graphic>
          <a:graphicData uri="http://schemas.openxmlformats.org/presentationml/2006/ole">
            <p:oleObj spid="_x0000_s1039" name="Equation" r:id="rId10" imgW="8380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34 0.00416 L -0.80834 0.0041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 animBg="1"/>
      <p:bldP spid="16" grpId="0" animBg="1"/>
      <p:bldP spid="25" grpId="0"/>
      <p:bldP spid="18" grpId="0"/>
      <p:bldP spid="19" grpId="0"/>
      <p:bldP spid="1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057400" y="1066800"/>
            <a:ext cx="5257800" cy="990600"/>
          </a:xfrm>
          <a:prstGeom prst="ellipse">
            <a:avLst/>
          </a:prstGeom>
          <a:solidFill>
            <a:srgbClr val="00B050"/>
          </a:solidFill>
          <a:ln w="76200"/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আজকের পাঠ </a:t>
            </a:r>
            <a:endParaRPr lang="en-US" sz="3600" dirty="0">
              <a:solidFill>
                <a:schemeClr val="tx1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7800" y="3810000"/>
            <a:ext cx="64008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" pitchFamily="2" charset="0"/>
                <a:cs typeface="Nikosh" pitchFamily="2" charset="0"/>
              </a:rPr>
              <a:t>সূচক ব্যবহার করে বীজগণিতীয় সমস্যা সমাধান  </a:t>
            </a:r>
            <a:endParaRPr lang="en-US" sz="2800" dirty="0">
              <a:solidFill>
                <a:schemeClr val="tx1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ame 2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4124"/>
            </a:avLst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1828800"/>
            <a:ext cx="30139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800" dirty="0" smtClean="0">
                <a:latin typeface="Nikosh" pitchFamily="2" charset="0"/>
                <a:cs typeface="Nikosh" pitchFamily="2" charset="0"/>
              </a:rPr>
              <a:t>পাঠ শেষে শিক্ষার্থীরা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…</a:t>
            </a:r>
            <a:r>
              <a:rPr lang="bn-IN" sz="28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2743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6386" name="Equation" r:id="rId3" imgW="114120" imgH="2156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24000" y="2819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286000" y="2590800"/>
            <a:ext cx="579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বীজগণিতীয় প্রতীক,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চলক,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সহগ,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সূচক ব্যবহার করে গাণিতিক সমস্যা সমাধান করতে পারবে। 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3581400"/>
            <a:ext cx="25298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800" dirty="0" smtClean="0">
                <a:latin typeface="Nikosh" pitchFamily="2" charset="0"/>
                <a:cs typeface="Nikosh" pitchFamily="2" charset="0"/>
              </a:rPr>
              <a:t>বিভাজিত শিখনফলঃ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3810000"/>
            <a:ext cx="640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4">
              <a:buFont typeface="Wingdings" pitchFamily="2" charset="2"/>
              <a:buChar char="Ø"/>
            </a:pPr>
            <a:endParaRPr lang="bn-IN" dirty="0" smtClean="0"/>
          </a:p>
          <a:p>
            <a:pPr lvl="4"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সূচকের ধারণা ব্যাখ্যা করতে পারবে</a:t>
            </a:r>
            <a:r>
              <a:rPr lang="bn-IN" dirty="0" smtClean="0"/>
              <a:t>।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0" y="4572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সূচক সম্পর্কিত বীজগণিতীয় সমস্যা সমাধান করতে পারবে।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19400" y="1219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200400" y="609600"/>
            <a:ext cx="2590800" cy="584775"/>
          </a:xfrm>
          <a:prstGeom prst="rect">
            <a:avLst/>
          </a:prstGeom>
          <a:solidFill>
            <a:srgbClr val="0070C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লক্ষ্য করি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1981200"/>
            <a:ext cx="594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 কোন রাশিতে একই উৎপাদক যতবার গুন আকারে থাকে, সেই সংখ্যাকে উৎপাদকটির সুচক এবং উৎপাদকটিকে ভিত্তি বলা হয়।   যেমনঃ-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438400" y="4038600"/>
          <a:ext cx="804861" cy="404961"/>
        </p:xfrm>
        <a:graphic>
          <a:graphicData uri="http://schemas.openxmlformats.org/presentationml/2006/ole">
            <p:oleObj spid="_x0000_s18436" name="Equation" r:id="rId3" imgW="406080" imgH="203040" progId="Equation.3">
              <p:embed/>
            </p:oleObj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1600200" y="3276600"/>
            <a:ext cx="7315200" cy="461665"/>
            <a:chOff x="1600200" y="3276600"/>
            <a:chExt cx="7315200" cy="461665"/>
          </a:xfrm>
        </p:grpSpPr>
        <p:graphicFrame>
          <p:nvGraphicFramePr>
            <p:cNvPr id="11" name="Object 10"/>
            <p:cNvGraphicFramePr>
              <a:graphicFrameLocks noChangeAspect="1"/>
            </p:cNvGraphicFramePr>
            <p:nvPr/>
          </p:nvGraphicFramePr>
          <p:xfrm>
            <a:off x="1600200" y="3276600"/>
            <a:ext cx="2286000" cy="381000"/>
          </p:xfrm>
          <a:graphic>
            <a:graphicData uri="http://schemas.openxmlformats.org/presentationml/2006/ole">
              <p:oleObj spid="_x0000_s18437" name="Equation" r:id="rId4" imgW="965160" imgH="177480" progId="Equation.3">
                <p:embed/>
              </p:oleObj>
            </a:graphicData>
          </a:graphic>
        </p:graphicFrame>
        <p:sp>
          <p:nvSpPr>
            <p:cNvPr id="12" name="TextBox 11"/>
            <p:cNvSpPr txBox="1"/>
            <p:nvPr/>
          </p:nvSpPr>
          <p:spPr>
            <a:xfrm>
              <a:off x="3962400" y="3276600"/>
              <a:ext cx="4953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2400" dirty="0" smtClean="0">
                  <a:latin typeface="Nikosh" pitchFamily="2" charset="0"/>
                  <a:cs typeface="Nikosh" pitchFamily="2" charset="0"/>
                </a:rPr>
                <a:t>এখানে </a:t>
              </a:r>
              <a:r>
                <a:rPr lang="en-US" sz="2400" dirty="0" smtClean="0">
                  <a:latin typeface="Nikosh" pitchFamily="2" charset="0"/>
                  <a:cs typeface="Nikosh" pitchFamily="2" charset="0"/>
                </a:rPr>
                <a:t>2 </a:t>
              </a:r>
              <a:r>
                <a:rPr lang="bn-IN" sz="2400" dirty="0" smtClean="0">
                  <a:latin typeface="Nikosh" pitchFamily="2" charset="0"/>
                  <a:cs typeface="Nikosh" pitchFamily="2" charset="0"/>
                </a:rPr>
                <a:t>গুণ আকারে আছে </a:t>
              </a:r>
              <a:r>
                <a:rPr lang="en-US" sz="2400" dirty="0" smtClean="0">
                  <a:latin typeface="Nikosh" pitchFamily="2" charset="0"/>
                  <a:cs typeface="Nikosh" pitchFamily="2" charset="0"/>
                </a:rPr>
                <a:t>3 </a:t>
              </a:r>
              <a:r>
                <a:rPr lang="bn-IN" sz="2400" dirty="0" smtClean="0">
                  <a:latin typeface="Nikosh" pitchFamily="2" charset="0"/>
                  <a:cs typeface="Nikosh" pitchFamily="2" charset="0"/>
                </a:rPr>
                <a:t>বার ।</a:t>
              </a:r>
              <a:endParaRPr lang="en-US" sz="2400" dirty="0">
                <a:latin typeface="Nikosh" pitchFamily="2" charset="0"/>
                <a:cs typeface="Nikosh" pitchFamily="2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209800" y="4876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 </a:t>
            </a:r>
            <a:endParaRPr lang="en-US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8438" name="Equation" r:id="rId5" imgW="114120" imgH="21564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8439" name="Equation" r:id="rId6" imgW="114120" imgH="215640" progId="Equation.3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8441" name="Equation" r:id="rId7" imgW="114120" imgH="215640" progId="Equation.3">
              <p:embed/>
            </p:oleObj>
          </a:graphicData>
        </a:graphic>
      </p:graphicFrame>
      <p:cxnSp>
        <p:nvCxnSpPr>
          <p:cNvPr id="19" name="Straight Arrow Connector 18"/>
          <p:cNvCxnSpPr/>
          <p:nvPr/>
        </p:nvCxnSpPr>
        <p:spPr>
          <a:xfrm>
            <a:off x="3200400" y="4114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2858294" y="46093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57600" y="3886200"/>
            <a:ext cx="788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সূচক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819400" y="4800600"/>
            <a:ext cx="652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ভিত্তি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00200" y="4114800"/>
            <a:ext cx="965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অর্থাৎ</a:t>
            </a:r>
            <a:r>
              <a:rPr lang="bn-IN" sz="2000" dirty="0" smtClean="0">
                <a:latin typeface="Nikosh" pitchFamily="2" charset="0"/>
                <a:cs typeface="Nikosh" pitchFamily="2" charset="0"/>
              </a:rPr>
              <a:t>, </a:t>
            </a:r>
            <a:r>
              <a:rPr lang="bn-IN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24" grpId="0"/>
      <p:bldP spid="25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9000" y="533400"/>
            <a:ext cx="2133600" cy="584775"/>
          </a:xfrm>
          <a:prstGeom prst="rect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লক্ষ্য করি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1828800"/>
            <a:ext cx="563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সংখ্যার ক্ষেত্রে সূচক থেকে একটি সূচকমুক্ত ফলাফল পাওয়া যায়, কিন্তু অক্ষরের ক্ষেত্রে সূচক থেকে ফলাফল সূচক   আকারেই থাকে।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যেমনঃ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1752600" y="3810000"/>
          <a:ext cx="5329237" cy="468313"/>
        </p:xfrm>
        <a:graphic>
          <a:graphicData uri="http://schemas.openxmlformats.org/presentationml/2006/ole">
            <p:oleObj spid="_x0000_s21505" name="Equation" r:id="rId3" imgW="2273040" imgH="203040" progId="Equation.3">
              <p:embed/>
            </p:oleObj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600200" y="4419600"/>
          <a:ext cx="7213600" cy="508000"/>
        </p:xfrm>
        <a:graphic>
          <a:graphicData uri="http://schemas.openxmlformats.org/presentationml/2006/ole">
            <p:oleObj spid="_x0000_s21507" name="Equation" r:id="rId4" imgW="28447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5200" y="457200"/>
            <a:ext cx="2286000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লক্ষ্য করি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59" name="Equation" r:id="rId3" imgW="114120" imgH="215640" progId="Equation.3">
              <p:embed/>
            </p:oleObj>
          </a:graphicData>
        </a:graphic>
      </p:graphicFrame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362200" y="1676400"/>
          <a:ext cx="4343400" cy="533400"/>
        </p:xfrm>
        <a:graphic>
          <a:graphicData uri="http://schemas.openxmlformats.org/presentationml/2006/ole">
            <p:oleObj spid="_x0000_s19461" name="Equation" r:id="rId4" imgW="1625600" imgH="203200" progId="Equation.3">
              <p:embed/>
            </p:oleObj>
          </a:graphicData>
        </a:graphic>
      </p:graphicFrame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1981200" y="3124200"/>
          <a:ext cx="2336800" cy="533400"/>
        </p:xfrm>
        <a:graphic>
          <a:graphicData uri="http://schemas.openxmlformats.org/presentationml/2006/ole">
            <p:oleObj spid="_x0000_s19465" name="Equation" r:id="rId5" imgW="901309" imgH="203112" progId="Equation.3">
              <p:embed/>
            </p:oleObj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2344615" y="2209800"/>
            <a:ext cx="4018948" cy="533400"/>
            <a:chOff x="2344615" y="2209800"/>
            <a:chExt cx="4018948" cy="533400"/>
          </a:xfrm>
        </p:grpSpPr>
        <p:graphicFrame>
          <p:nvGraphicFramePr>
            <p:cNvPr id="19463" name="Object 7"/>
            <p:cNvGraphicFramePr>
              <a:graphicFrameLocks noChangeAspect="1"/>
            </p:cNvGraphicFramePr>
            <p:nvPr/>
          </p:nvGraphicFramePr>
          <p:xfrm>
            <a:off x="2344615" y="2209800"/>
            <a:ext cx="3073400" cy="533400"/>
          </p:xfrm>
          <a:graphic>
            <a:graphicData uri="http://schemas.openxmlformats.org/presentationml/2006/ole">
              <p:oleObj spid="_x0000_s19463" name="Equation" r:id="rId6" imgW="1155700" imgH="203200" progId="Equation.3">
                <p:embed/>
              </p:oleObj>
            </a:graphicData>
          </a:graphic>
        </p:graphicFrame>
        <p:sp>
          <p:nvSpPr>
            <p:cNvPr id="10" name="TextBox 9"/>
            <p:cNvSpPr txBox="1"/>
            <p:nvPr/>
          </p:nvSpPr>
          <p:spPr>
            <a:xfrm>
              <a:off x="5486400" y="2286000"/>
              <a:ext cx="8771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IN" sz="2000" dirty="0" smtClean="0">
                  <a:latin typeface="Nikosh" pitchFamily="2" charset="0"/>
                  <a:cs typeface="Nikosh" pitchFamily="2" charset="0"/>
                </a:rPr>
                <a:t>ইত্যাদি</a:t>
              </a:r>
              <a:r>
                <a:rPr lang="bn-IN" dirty="0" smtClean="0"/>
                <a:t> 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648200" y="3276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এখানে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m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n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স্বাভাবিক সংখ্যা।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1200" y="39624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 গুণনের এই প্রক্রিয়াকে  বলা হয় সূচকের গুণনবিধি। 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33600" y="45720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গুণনের ক্ষেত্রে সূচক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যোগ  হয়।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66" name="Equation" r:id="rId7" imgW="114120" imgH="215640" progId="Equation.3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9467" name="Equation" r:id="rId8" imgW="114120" imgH="215640" progId="Equation.3">
              <p:embed/>
            </p:oleObj>
          </a:graphicData>
        </a:graphic>
      </p:graphicFrame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2057400" y="5181600"/>
            <a:ext cx="2362200" cy="457200"/>
            <a:chOff x="2057400" y="5181600"/>
            <a:chExt cx="2362200" cy="457200"/>
          </a:xfrm>
        </p:grpSpPr>
        <p:sp>
          <p:nvSpPr>
            <p:cNvPr id="16" name="TextBox 15"/>
            <p:cNvSpPr txBox="1"/>
            <p:nvPr/>
          </p:nvSpPr>
          <p:spPr>
            <a:xfrm>
              <a:off x="2057400" y="5257800"/>
              <a:ext cx="8931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IN" dirty="0" smtClean="0"/>
                <a:t>যেমনঃ </a:t>
              </a:r>
              <a:endParaRPr lang="en-US" dirty="0"/>
            </a:p>
          </p:txBody>
        </p:sp>
        <p:pic>
          <p:nvPicPr>
            <p:cNvPr id="19470" name="Picture 14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895600" y="5181600"/>
              <a:ext cx="1524000" cy="4572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590800" y="457200"/>
            <a:ext cx="3505200" cy="1143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লক্ষ্য করি 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1905000" y="2209800"/>
          <a:ext cx="2235200" cy="609600"/>
        </p:xfrm>
        <a:graphic>
          <a:graphicData uri="http://schemas.openxmlformats.org/presentationml/2006/ole">
            <p:oleObj spid="_x0000_s23553" name="Equation" r:id="rId3" imgW="736600" imgH="203200" progId="Equation.3">
              <p:embed/>
            </p:oleObj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905000" y="3150870"/>
            <a:ext cx="2438400" cy="587395"/>
            <a:chOff x="1905000" y="3150870"/>
            <a:chExt cx="2438400" cy="587395"/>
          </a:xfrm>
        </p:grpSpPr>
        <p:sp>
          <p:nvSpPr>
            <p:cNvPr id="5" name="TextBox 4"/>
            <p:cNvSpPr txBox="1"/>
            <p:nvPr/>
          </p:nvSpPr>
          <p:spPr>
            <a:xfrm>
              <a:off x="1905000" y="3276600"/>
              <a:ext cx="93166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IN" sz="2400" dirty="0" smtClean="0">
                  <a:latin typeface="Nikosh" pitchFamily="2" charset="0"/>
                  <a:cs typeface="Nikosh" pitchFamily="2" charset="0"/>
                </a:rPr>
                <a:t>এখানে, </a:t>
              </a:r>
              <a:endParaRPr lang="en-US" sz="2400" dirty="0">
                <a:latin typeface="Nikosh" pitchFamily="2" charset="0"/>
                <a:cs typeface="Nikosh" pitchFamily="2" charset="0"/>
              </a:endParaRPr>
            </a:p>
          </p:txBody>
        </p:sp>
        <p:graphicFrame>
          <p:nvGraphicFramePr>
            <p:cNvPr id="23555" name="Object 3"/>
            <p:cNvGraphicFramePr>
              <a:graphicFrameLocks noChangeAspect="1"/>
            </p:cNvGraphicFramePr>
            <p:nvPr/>
          </p:nvGraphicFramePr>
          <p:xfrm>
            <a:off x="2819400" y="3150870"/>
            <a:ext cx="1524000" cy="533400"/>
          </p:xfrm>
          <a:graphic>
            <a:graphicData uri="http://schemas.openxmlformats.org/presentationml/2006/ole">
              <p:oleObj spid="_x0000_s23555" name="Equation" r:id="rId4" imgW="571252" imgH="203112" progId="Equation.3">
                <p:embed/>
              </p:oleObj>
            </a:graphicData>
          </a:graphic>
        </p:graphicFrame>
      </p:grp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3557" name="Equation" r:id="rId5" imgW="114120" imgH="215640" progId="Equation.3">
              <p:embed/>
            </p:oleObj>
          </a:graphicData>
        </a:graphic>
      </p:graphicFrame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892</TotalTime>
  <Words>325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Trek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</dc:creator>
  <cp:lastModifiedBy>i</cp:lastModifiedBy>
  <cp:revision>173</cp:revision>
  <dcterms:created xsi:type="dcterms:W3CDTF">2006-08-16T00:00:00Z</dcterms:created>
  <dcterms:modified xsi:type="dcterms:W3CDTF">2019-11-08T14:20:28Z</dcterms:modified>
</cp:coreProperties>
</file>