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59" r:id="rId3"/>
    <p:sldId id="331" r:id="rId4"/>
    <p:sldId id="355" r:id="rId5"/>
    <p:sldId id="341" r:id="rId6"/>
    <p:sldId id="332" r:id="rId7"/>
    <p:sldId id="356" r:id="rId8"/>
    <p:sldId id="357" r:id="rId9"/>
    <p:sldId id="358" r:id="rId10"/>
    <p:sldId id="359" r:id="rId11"/>
    <p:sldId id="361" r:id="rId12"/>
    <p:sldId id="362" r:id="rId13"/>
    <p:sldId id="363" r:id="rId14"/>
    <p:sldId id="364" r:id="rId15"/>
    <p:sldId id="360" r:id="rId16"/>
    <p:sldId id="365" r:id="rId17"/>
    <p:sldId id="366" r:id="rId18"/>
    <p:sldId id="367" r:id="rId19"/>
    <p:sldId id="368" r:id="rId20"/>
    <p:sldId id="351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aaaaaaaaaaaaaaaaaa" initials="a" lastIdx="4" clrIdx="0">
    <p:extLst>
      <p:ext uri="{19B8F6BF-5375-455C-9EA6-DF929625EA0E}">
        <p15:presenceInfo xmlns:p15="http://schemas.microsoft.com/office/powerpoint/2012/main" userId="aaaaaaaaaaaaaaaaaaa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1" autoAdjust="0"/>
    <p:restoredTop sz="94660"/>
  </p:normalViewPr>
  <p:slideViewPr>
    <p:cSldViewPr snapToGrid="0">
      <p:cViewPr>
        <p:scale>
          <a:sx n="50" d="100"/>
          <a:sy n="50" d="100"/>
        </p:scale>
        <p:origin x="88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1EBA4-9CE3-4B36-A447-47D6A07BC03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4512F-BD35-4EBF-96E8-E6E18E00C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শ</a:t>
            </a:r>
            <a:r>
              <a:rPr lang="bn-IN" dirty="0"/>
              <a:t>ু</a:t>
            </a:r>
            <a:r>
              <a:rPr lang="en-US" dirty="0"/>
              <a:t>ভ</a:t>
            </a:r>
            <a:r>
              <a:rPr lang="bn-IN" dirty="0"/>
              <a:t>ে</a:t>
            </a:r>
            <a:r>
              <a:rPr lang="en-US" dirty="0"/>
              <a:t>চ</a:t>
            </a:r>
            <a:r>
              <a:rPr lang="bn-IN" dirty="0"/>
              <a:t>্</a:t>
            </a:r>
            <a:r>
              <a:rPr lang="en-US" dirty="0"/>
              <a:t>ছ</a:t>
            </a:r>
            <a:r>
              <a:rPr lang="bn-IN" dirty="0"/>
              <a:t>া</a:t>
            </a:r>
            <a:r>
              <a:rPr lang="en-US" dirty="0"/>
              <a:t> </a:t>
            </a:r>
            <a:r>
              <a:rPr lang="bn-IN" dirty="0"/>
              <a:t>স</a:t>
            </a:r>
            <a:r>
              <a:rPr lang="en-US" dirty="0"/>
              <a:t>্</a:t>
            </a:r>
            <a:r>
              <a:rPr lang="bn-IN" dirty="0"/>
              <a:t>ল</a:t>
            </a:r>
            <a:r>
              <a:rPr lang="en-US" dirty="0"/>
              <a:t>া</a:t>
            </a:r>
            <a:r>
              <a:rPr lang="bn-IN" dirty="0"/>
              <a:t>ই</a:t>
            </a:r>
            <a:r>
              <a:rPr lang="en-US" dirty="0"/>
              <a:t>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22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শিক্ষক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dirty="0"/>
              <a:t> </a:t>
            </a:r>
            <a:r>
              <a:rPr lang="en-US" dirty="0" err="1"/>
              <a:t>প্রশ্ন</a:t>
            </a:r>
            <a:r>
              <a:rPr lang="en-US" dirty="0"/>
              <a:t> </a:t>
            </a:r>
            <a:r>
              <a:rPr lang="en-US" dirty="0" err="1"/>
              <a:t>করবেন</a:t>
            </a:r>
            <a:r>
              <a:rPr lang="en-US" dirty="0"/>
              <a:t> </a:t>
            </a:r>
            <a:r>
              <a:rPr lang="bn-BD" dirty="0"/>
              <a:t>তোমারা</a:t>
            </a:r>
            <a:r>
              <a:rPr lang="bn-BD" baseline="0" dirty="0"/>
              <a:t> এই পাঠ থেকে নতুন কি</a:t>
            </a:r>
            <a:r>
              <a:rPr lang="en-US" baseline="0" dirty="0"/>
              <a:t> </a:t>
            </a:r>
            <a:r>
              <a:rPr lang="bn-BD" baseline="0" dirty="0"/>
              <a:t>কি শব্দ শিখলে</a:t>
            </a:r>
            <a:r>
              <a:rPr lang="en-US" baseline="0" dirty="0"/>
              <a:t> </a:t>
            </a:r>
            <a:r>
              <a:rPr lang="bn-BD" baseline="0" dirty="0"/>
              <a:t>? </a:t>
            </a:r>
            <a:r>
              <a:rPr lang="en-US" baseline="0" dirty="0" err="1"/>
              <a:t>তারপর</a:t>
            </a:r>
            <a:r>
              <a:rPr lang="bn-BD" baseline="0" dirty="0"/>
              <a:t> স্লাইডটি দেখাতে </a:t>
            </a:r>
            <a:r>
              <a:rPr lang="en-US" baseline="0" dirty="0" err="1"/>
              <a:t>পারেন</a:t>
            </a:r>
            <a:r>
              <a:rPr lang="bn-BD" baseline="0" dirty="0"/>
              <a:t>।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512F-BD35-4EBF-96E8-E6E18E00C2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91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 ।  </a:t>
            </a:r>
            <a:r>
              <a:rPr lang="en-US" dirty="0" err="1"/>
              <a:t>সম্ভাব্য</a:t>
            </a:r>
            <a:r>
              <a:rPr lang="en-US" dirty="0"/>
              <a:t> </a:t>
            </a:r>
            <a:r>
              <a:rPr lang="bn-BD" dirty="0"/>
              <a:t>উত্তর গুলোর উপরে ক্লিক করলে সঠিক</a:t>
            </a:r>
            <a:r>
              <a:rPr lang="bn-BD" baseline="0" dirty="0"/>
              <a:t> উত্তর পাওয়া যাবে।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512F-BD35-4EBF-96E8-E6E18E00C2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63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ট্রিগার</a:t>
            </a:r>
            <a:r>
              <a:rPr lang="en-US" baseline="0" dirty="0"/>
              <a:t> </a:t>
            </a:r>
            <a:r>
              <a:rPr lang="en-US" baseline="0" dirty="0" err="1"/>
              <a:t>এর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হয়েছে</a:t>
            </a:r>
            <a:r>
              <a:rPr lang="en-US" baseline="0" dirty="0"/>
              <a:t> ।  </a:t>
            </a:r>
            <a:r>
              <a:rPr lang="en-US" dirty="0" err="1"/>
              <a:t>সম্ভাব্য</a:t>
            </a:r>
            <a:r>
              <a:rPr lang="en-US" dirty="0"/>
              <a:t> </a:t>
            </a:r>
            <a:r>
              <a:rPr lang="bn-BD" dirty="0"/>
              <a:t>উত্তর গুলোর উপরে ক্লিক করলে সঠিক</a:t>
            </a:r>
            <a:r>
              <a:rPr lang="bn-BD" baseline="0" dirty="0"/>
              <a:t> উত্তর পাওয়া যাবে।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512F-BD35-4EBF-96E8-E6E18E00C2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ধন্যবাদ</a:t>
            </a:r>
            <a:r>
              <a:rPr lang="bn-BD" baseline="0" dirty="0"/>
              <a:t> জানিযে পাঠ সমাপ্তি ঘোষনা করব।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0903-77C2-4461-9715-AED823D021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8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bn-IN" sz="2400" dirty="0"/>
              <a:t>ই</a:t>
            </a:r>
            <a:r>
              <a:rPr lang="en-US" sz="2400" dirty="0"/>
              <a:t> </a:t>
            </a:r>
            <a:r>
              <a:rPr lang="bn-IN" sz="2400" dirty="0"/>
              <a:t>স</a:t>
            </a:r>
            <a:r>
              <a:rPr lang="en-US" sz="2400" dirty="0"/>
              <a:t>্</a:t>
            </a:r>
            <a:r>
              <a:rPr lang="bn-IN" sz="2400" dirty="0"/>
              <a:t>ল</a:t>
            </a:r>
            <a:r>
              <a:rPr lang="en-US" sz="2400" dirty="0" err="1"/>
              <a:t>াই</a:t>
            </a:r>
            <a:r>
              <a:rPr lang="bn-IN" sz="2400" dirty="0"/>
              <a:t>ড</a:t>
            </a:r>
            <a:r>
              <a:rPr lang="en-US" sz="2400" dirty="0"/>
              <a:t>ে </a:t>
            </a:r>
            <a:r>
              <a:rPr lang="bn-IN" sz="2400" dirty="0"/>
              <a:t>শ</a:t>
            </a:r>
            <a:r>
              <a:rPr lang="en-US" sz="2400" dirty="0"/>
              <a:t>ি</a:t>
            </a:r>
            <a:r>
              <a:rPr lang="bn-IN" sz="2400" dirty="0"/>
              <a:t>ক</a:t>
            </a:r>
            <a:r>
              <a:rPr lang="en-US" sz="2400" dirty="0"/>
              <a:t>্</a:t>
            </a:r>
            <a:r>
              <a:rPr lang="bn-IN" sz="2400" dirty="0"/>
              <a:t>ষ</a:t>
            </a:r>
            <a:r>
              <a:rPr lang="en-US" sz="2400" dirty="0"/>
              <a:t>ক </a:t>
            </a:r>
            <a:r>
              <a:rPr lang="bn-IN" sz="2400" dirty="0"/>
              <a:t>প</a:t>
            </a:r>
            <a:r>
              <a:rPr lang="en-US" sz="2400" dirty="0"/>
              <a:t>র</a:t>
            </a:r>
            <a:r>
              <a:rPr lang="bn-IN" sz="2400" dirty="0"/>
              <a:t>ি</a:t>
            </a:r>
            <a:r>
              <a:rPr lang="en-US" sz="2400" dirty="0"/>
              <a:t>চ</a:t>
            </a:r>
            <a:r>
              <a:rPr lang="bn-IN" sz="2400" dirty="0"/>
              <a:t>ি</a:t>
            </a:r>
            <a:r>
              <a:rPr lang="en-US" sz="2400" dirty="0"/>
              <a:t>ত</a:t>
            </a:r>
            <a:r>
              <a:rPr lang="bn-IN" sz="2400" dirty="0"/>
              <a:t>ি</a:t>
            </a:r>
            <a:r>
              <a:rPr lang="en-US" sz="2400" dirty="0"/>
              <a:t> </a:t>
            </a:r>
            <a:r>
              <a:rPr lang="bn-IN" sz="2400" dirty="0"/>
              <a:t>ও</a:t>
            </a:r>
            <a:r>
              <a:rPr lang="en-US" sz="2400" dirty="0"/>
              <a:t> </a:t>
            </a:r>
            <a:r>
              <a:rPr lang="bn-IN" sz="2400" dirty="0"/>
              <a:t>প</a:t>
            </a:r>
            <a:r>
              <a:rPr lang="en-US" sz="2400" dirty="0"/>
              <a:t>া</a:t>
            </a:r>
            <a:r>
              <a:rPr lang="bn-IN" sz="2400" dirty="0"/>
              <a:t>ঠ</a:t>
            </a:r>
            <a:r>
              <a:rPr lang="en-US" sz="2400" dirty="0"/>
              <a:t> </a:t>
            </a:r>
            <a:r>
              <a:rPr lang="bn-IN" sz="2400" dirty="0"/>
              <a:t>প</a:t>
            </a:r>
            <a:r>
              <a:rPr lang="en-US" sz="2400" dirty="0"/>
              <a:t>র</a:t>
            </a:r>
            <a:r>
              <a:rPr lang="bn-IN" sz="2400" dirty="0"/>
              <a:t>ি</a:t>
            </a:r>
            <a:r>
              <a:rPr lang="en-US" sz="2400" dirty="0"/>
              <a:t>চ</a:t>
            </a:r>
            <a:r>
              <a:rPr lang="bn-IN" sz="2400" dirty="0"/>
              <a:t>ি</a:t>
            </a:r>
            <a:r>
              <a:rPr lang="en-US" sz="2400" dirty="0"/>
              <a:t>ত</a:t>
            </a:r>
            <a:r>
              <a:rPr lang="bn-IN" sz="2400" dirty="0"/>
              <a:t>ি</a:t>
            </a:r>
            <a:r>
              <a:rPr lang="en-US" sz="2400" dirty="0"/>
              <a:t> </a:t>
            </a:r>
            <a:r>
              <a:rPr lang="bn-IN" sz="2400" dirty="0"/>
              <a:t>থ</a:t>
            </a:r>
            <a:r>
              <a:rPr lang="en-US" sz="2400" dirty="0"/>
              <a:t>া</a:t>
            </a:r>
            <a:r>
              <a:rPr lang="bn-IN" sz="2400" dirty="0"/>
              <a:t>ক</a:t>
            </a:r>
            <a:r>
              <a:rPr lang="en-US" sz="2400" dirty="0"/>
              <a:t>ব</a:t>
            </a:r>
            <a:r>
              <a:rPr lang="bn-IN" sz="2400" dirty="0"/>
              <a:t>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8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বিভিন্ন</a:t>
            </a:r>
            <a:r>
              <a:rPr lang="en-US" baseline="0" dirty="0"/>
              <a:t> </a:t>
            </a:r>
            <a:r>
              <a:rPr lang="en-US" baseline="0" dirty="0" err="1"/>
              <a:t>প্রশ্নের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</a:t>
            </a:r>
            <a:r>
              <a:rPr lang="en-US" baseline="0" dirty="0" err="1"/>
              <a:t>অথবা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তাঁর</a:t>
            </a:r>
            <a:r>
              <a:rPr lang="en-US" baseline="0" dirty="0"/>
              <a:t> </a:t>
            </a:r>
            <a:r>
              <a:rPr lang="en-US" baseline="0" dirty="0" err="1"/>
              <a:t>নিজস্ব</a:t>
            </a:r>
            <a:r>
              <a:rPr lang="en-US" baseline="0" dirty="0"/>
              <a:t> </a:t>
            </a:r>
            <a:r>
              <a:rPr lang="en-US" baseline="0" dirty="0" err="1"/>
              <a:t>কৌশল</a:t>
            </a:r>
            <a:r>
              <a:rPr lang="en-US" baseline="0" dirty="0"/>
              <a:t> </a:t>
            </a:r>
            <a:r>
              <a:rPr lang="en-US" baseline="0" dirty="0" err="1"/>
              <a:t>গ্রহণের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পাঠের</a:t>
            </a:r>
            <a:r>
              <a:rPr lang="en-US" baseline="0" dirty="0"/>
              <a:t> </a:t>
            </a:r>
            <a:r>
              <a:rPr lang="en-US" baseline="0" dirty="0" err="1"/>
              <a:t>বিষয়</a:t>
            </a:r>
            <a:r>
              <a:rPr lang="en-US" baseline="0" dirty="0"/>
              <a:t> </a:t>
            </a:r>
            <a:r>
              <a:rPr lang="en-US" baseline="0" dirty="0" err="1"/>
              <a:t>ছাত্রছাত্রীদের</a:t>
            </a:r>
            <a:r>
              <a:rPr lang="en-US" baseline="0" dirty="0"/>
              <a:t> </a:t>
            </a:r>
            <a:r>
              <a:rPr lang="en-US" baseline="0" dirty="0" err="1"/>
              <a:t>মুখ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512F-BD35-4EBF-96E8-E6E18E00C2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1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লেখে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512F-BD35-4EBF-96E8-E6E18E00C2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8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শিখবে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 </a:t>
            </a:r>
            <a:r>
              <a:rPr lang="en-US" baseline="0" dirty="0" err="1"/>
              <a:t>জানা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66E0-AF7F-4C6F-AC86-4939F7F89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6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মোবাইল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ডিজিটাল</a:t>
            </a:r>
            <a:r>
              <a:rPr lang="en-US" baseline="0" dirty="0"/>
              <a:t> </a:t>
            </a:r>
            <a:r>
              <a:rPr lang="en-US" baseline="0" dirty="0" err="1"/>
              <a:t>ক্যামেরা</a:t>
            </a:r>
            <a:r>
              <a:rPr lang="en-US" baseline="0" dirty="0"/>
              <a:t>, </a:t>
            </a:r>
            <a:r>
              <a:rPr lang="en-US" baseline="0" dirty="0" err="1"/>
              <a:t>টেলিভিশন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কম্পিউটারের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সম্বন্ধে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512F-BD35-4EBF-96E8-E6E18E00C2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81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শ্রেণী</a:t>
            </a:r>
            <a:r>
              <a:rPr lang="en-US" baseline="0" dirty="0"/>
              <a:t> </a:t>
            </a:r>
            <a:r>
              <a:rPr lang="en-US" baseline="0" dirty="0" err="1"/>
              <a:t>কক্ষে</a:t>
            </a:r>
            <a:r>
              <a:rPr lang="en-US" baseline="0" dirty="0"/>
              <a:t> </a:t>
            </a:r>
            <a:r>
              <a:rPr lang="en-US" baseline="0" dirty="0" err="1"/>
              <a:t>এটিএম</a:t>
            </a:r>
            <a:r>
              <a:rPr lang="en-US" baseline="0" dirty="0"/>
              <a:t>, </a:t>
            </a:r>
            <a:r>
              <a:rPr lang="en-US" baseline="0" dirty="0" err="1"/>
              <a:t>ওয়াশিং</a:t>
            </a:r>
            <a:r>
              <a:rPr lang="en-US" baseline="0" dirty="0"/>
              <a:t> </a:t>
            </a:r>
            <a:r>
              <a:rPr lang="en-US" baseline="0" dirty="0" err="1"/>
              <a:t>মেশিন</a:t>
            </a:r>
            <a:r>
              <a:rPr lang="en-US" baseline="0" dirty="0"/>
              <a:t>, </a:t>
            </a:r>
            <a:r>
              <a:rPr lang="en-US" baseline="0" dirty="0" err="1"/>
              <a:t>মাইক্রোওয়েভ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ই-</a:t>
            </a:r>
            <a:r>
              <a:rPr lang="en-US" baseline="0" dirty="0" err="1"/>
              <a:t>বুকের</a:t>
            </a:r>
            <a:r>
              <a:rPr lang="en-US" baseline="0" dirty="0"/>
              <a:t> </a:t>
            </a:r>
            <a:r>
              <a:rPr lang="en-US" baseline="0" dirty="0" err="1"/>
              <a:t>ব্যবহার</a:t>
            </a:r>
            <a:r>
              <a:rPr lang="en-US" baseline="0" dirty="0"/>
              <a:t> </a:t>
            </a:r>
            <a:r>
              <a:rPr lang="en-US" baseline="0" dirty="0" err="1"/>
              <a:t>আলোচনা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512F-BD35-4EBF-96E8-E6E18E00C2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73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জি পি এস ও সিটি স্ক্যান</a:t>
            </a:r>
            <a:r>
              <a:rPr lang="bn-IN" baseline="0" dirty="0"/>
              <a:t> সম্পর্কে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প্রয়োজনীয়</a:t>
            </a:r>
            <a:r>
              <a:rPr lang="en-US" baseline="0" dirty="0"/>
              <a:t> </a:t>
            </a:r>
            <a:r>
              <a:rPr lang="en-US" baseline="0" dirty="0" err="1"/>
              <a:t>ধারণা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bn-IN" baseline="0" dirty="0"/>
              <a:t>।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512F-BD35-4EBF-96E8-E6E18E00C2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50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শিক্ষার্থিদের</a:t>
            </a:r>
            <a:r>
              <a:rPr lang="bn-BD" baseline="0" dirty="0"/>
              <a:t> দলে বিভক্ত করে দিয়ে দলগত কাজ দিতে হবে।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512F-BD35-4EBF-96E8-E6E18E00C2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6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E509-B24B-47C5-B448-3FA70EACE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327DA-B834-4907-978F-AEF799DAC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6B465-6710-4ED0-AD64-A7842275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DB961-62E4-42A7-B5B2-BC13871F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41EE4-5AD5-4A88-88E1-2E80EFDE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2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94A6-85F6-443F-9297-8F6922C2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7C95A-52B5-4ECB-BE41-709AF9F98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2178-FA7E-4753-B2F9-79744D4E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AAE9-500F-46AE-A7F1-6A4A4C87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D47C4-2D97-42ED-AAA0-66FB8372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1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EB49F-83C2-4E96-BED2-B1EEE841A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8E475-808F-43D2-BCF3-EABADF5B7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F78F1-0B7D-4FA4-9899-CDAB6AAE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62DD6-A5BB-4FAA-9815-A1098BA7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A3B75-D928-445B-B906-A966355B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860F-3176-41FB-8C26-AB360F06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88D5-7938-49E5-9E6D-4B56C0CCE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38033-E395-49EE-A30A-7CCF7B2F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E867E-1BB4-4D9E-A805-D12EEB71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13379-5207-4B0C-A8B4-9876B8DE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4AE7-5712-4536-9C0C-170AB86E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FCB56-1175-4AFC-AC9F-77C95D5D4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C626A-26B7-4055-9CED-8C2DF805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DD221-DFEC-40D8-A10C-7F0C4B8C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60D09-70DA-4E80-BB62-8E402687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1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7A5A-6150-4512-93D7-7737A6F4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888D-31C5-436D-93DE-3BEDF3D6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BCB54-083F-4C9F-97DD-456B3D4B9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F8E5F-DBF3-4CE1-9795-F2C5A8A4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41C49-107B-4FF2-9D24-3A133400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9D6E4-E9B2-4621-BD14-D3E8D137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5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62DD-DE83-4B1C-878D-3FCD1472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7F1F-4BAF-4090-BFF0-3458606A9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3415D-D459-4D64-8571-C490646BB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C3A5F-4BC5-4000-9371-72465629C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72C0F-6159-4430-A873-5BF57E041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A9BB9-13D3-4B36-839D-9704C914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27770-4FE3-49D0-BAA7-DE7F4E0F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EB3FD3-8846-460C-8FFD-C4E7EE52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2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9189-C35F-4C9D-8950-2CE0A8B1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93C79-3591-456B-82D3-E101C791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AA95B-03F0-4E29-AE30-674AC3BE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A3DE0-FD10-4141-A07D-496AC42C8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2022F-0474-4289-B759-A9144D70E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C8B09-4E64-4464-9D56-9D3B5986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7E906-6A53-462B-A9DD-ED03DD2E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8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2786-F403-4E78-931C-EB5927D7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AB61A-4DB3-454F-A166-4C402FDAE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7C134-440B-4772-8BDB-069A644AB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62FA2-42DA-4186-BE2D-265C4108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12D9B-315A-4D06-9730-F7FD19B7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F3E9E-853E-4D39-ADC1-E7AB0FD4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3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31F4-731A-4FD9-ADBE-367D46EF9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6F5EC5-35F9-43D5-939D-8C6501EB2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10238-49DE-4010-8109-F252C216A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ECB13-4662-44EB-8454-7DE38DBA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E2E2-B735-438B-AE02-22AFEC98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E840-8419-446B-A131-F13C2533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5B02E-9651-4488-8620-561C77B8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96695-58F6-43E0-96C9-91F3AAD67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C1370-FC59-4B3E-B068-5563738D2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0E19-F1E4-44A6-8BEF-CEA397B85BB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EAD39-24AA-4953-9489-C0932E035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5C30E-4F3B-4DBA-B8E7-4FB525941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628D-3CA0-4276-ADA0-295B5BA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0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4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41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8248EE-10B0-46D5-A5D9-4DE3195A5CCA}"/>
              </a:ext>
            </a:extLst>
          </p:cNvPr>
          <p:cNvGrpSpPr/>
          <p:nvPr/>
        </p:nvGrpSpPr>
        <p:grpSpPr>
          <a:xfrm>
            <a:off x="4351607" y="2503498"/>
            <a:ext cx="3822848" cy="3631706"/>
            <a:chOff x="4488949" y="2695684"/>
            <a:chExt cx="3822848" cy="363170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1D07C2-40B3-4CB8-9000-307DF3D0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949" y="2695684"/>
              <a:ext cx="3822848" cy="3631706"/>
            </a:xfrm>
            <a:prstGeom prst="rect">
              <a:avLst/>
            </a:prstGeom>
          </p:spPr>
        </p:pic>
        <p:pic>
          <p:nvPicPr>
            <p:cNvPr id="19" name="Picture 18" descr="butterfly-animated-gif-28.gif">
              <a:extLst>
                <a:ext uri="{FF2B5EF4-FFF2-40B4-BE49-F238E27FC236}">
                  <a16:creationId xmlns:a16="http://schemas.microsoft.com/office/drawing/2014/main" id="{19509C02-67D3-4F0E-8649-B972A66B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7710" y="4173847"/>
              <a:ext cx="1072000" cy="6854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0F29DA-9840-4D79-B295-96D217C37152}"/>
              </a:ext>
            </a:extLst>
          </p:cNvPr>
          <p:cNvGrpSpPr/>
          <p:nvPr/>
        </p:nvGrpSpPr>
        <p:grpSpPr>
          <a:xfrm>
            <a:off x="-4419" y="0"/>
            <a:ext cx="12192000" cy="6858000"/>
            <a:chOff x="-4419" y="0"/>
            <a:chExt cx="12192000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F896A7-7BFF-4BBC-80F0-C7592DDDF97A}"/>
                </a:ext>
              </a:extLst>
            </p:cNvPr>
            <p:cNvGrpSpPr/>
            <p:nvPr/>
          </p:nvGrpSpPr>
          <p:grpSpPr>
            <a:xfrm>
              <a:off x="-4419" y="0"/>
              <a:ext cx="12192000" cy="6858000"/>
              <a:chOff x="-4419" y="0"/>
              <a:chExt cx="12192000" cy="6858000"/>
            </a:xfrm>
          </p:grpSpPr>
          <p:sp>
            <p:nvSpPr>
              <p:cNvPr id="4" name="Frame 3">
                <a:extLst>
                  <a:ext uri="{FF2B5EF4-FFF2-40B4-BE49-F238E27FC236}">
                    <a16:creationId xmlns:a16="http://schemas.microsoft.com/office/drawing/2014/main" id="{39B48C72-93FF-404E-A588-8C3455904C5F}"/>
                  </a:ext>
                </a:extLst>
              </p:cNvPr>
              <p:cNvSpPr/>
              <p:nvPr/>
            </p:nvSpPr>
            <p:spPr>
              <a:xfrm>
                <a:off x="-4419" y="0"/>
                <a:ext cx="12192000" cy="6858000"/>
              </a:xfrm>
              <a:prstGeom prst="frame">
                <a:avLst>
                  <a:gd name="adj1" fmla="val 19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6C191F1-7354-4003-B104-65AA11307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849" y="5538304"/>
                <a:ext cx="11988800" cy="1193800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707403-96ED-4B0D-BD7C-5E4F585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03D1F5-74E6-41D2-BB3C-6F6D7A1DDB8E}"/>
              </a:ext>
            </a:extLst>
          </p:cNvPr>
          <p:cNvSpPr txBox="1"/>
          <p:nvPr/>
        </p:nvSpPr>
        <p:spPr>
          <a:xfrm>
            <a:off x="394249" y="1066341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0EFB21-C31E-4ED8-8D27-68281EB71E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41" y="123625"/>
            <a:ext cx="1043702" cy="9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4.44444E-6 L -1.66667E-6 -0.07223 " pathEditMode="relative" rAng="0" ptsTypes="AA">
                                      <p:cBhvr>
                                        <p:cTn id="1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F0E146-AF0D-48CC-ADF6-86AB3C623801}"/>
              </a:ext>
            </a:extLst>
          </p:cNvPr>
          <p:cNvCxnSpPr>
            <a:cxnSpLocks/>
          </p:cNvCxnSpPr>
          <p:nvPr/>
        </p:nvCxnSpPr>
        <p:spPr>
          <a:xfrm>
            <a:off x="1221453" y="863836"/>
            <a:ext cx="10351350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E0D4D3A-4CF2-49B8-8110-D9F22C50EA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/>
          <a:stretch/>
        </p:blipFill>
        <p:spPr>
          <a:xfrm>
            <a:off x="1843314" y="1117252"/>
            <a:ext cx="8969829" cy="4580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365B87-732E-4F3E-8EB8-A0ACB8257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47" y="1117251"/>
            <a:ext cx="9648842" cy="4617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3D559E-F534-4313-95A0-814B87868919}"/>
              </a:ext>
            </a:extLst>
          </p:cNvPr>
          <p:cNvSpPr txBox="1"/>
          <p:nvPr/>
        </p:nvSpPr>
        <p:spPr>
          <a:xfrm>
            <a:off x="1515046" y="6165893"/>
            <a:ext cx="9849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ধোপাকে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কাপড়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ধোলাইয়ের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79B0D-9FFE-489D-B8B4-AD08D499D76D}"/>
              </a:ext>
            </a:extLst>
          </p:cNvPr>
          <p:cNvSpPr/>
          <p:nvPr/>
        </p:nvSpPr>
        <p:spPr>
          <a:xfrm>
            <a:off x="3917349" y="273979"/>
            <a:ext cx="5088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A9D95-F8EF-40F9-BDA7-53800C7E5EF0}"/>
              </a:ext>
            </a:extLst>
          </p:cNvPr>
          <p:cNvSpPr txBox="1"/>
          <p:nvPr/>
        </p:nvSpPr>
        <p:spPr>
          <a:xfrm>
            <a:off x="1727201" y="5792409"/>
            <a:ext cx="9436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বর্তমানে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সহজেই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ওয়াশিং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মেশিনে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কাপড়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ধোলাই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556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BA4E42-7A21-4212-A5A8-95A4BFA9F039}"/>
              </a:ext>
            </a:extLst>
          </p:cNvPr>
          <p:cNvCxnSpPr>
            <a:cxnSpLocks/>
          </p:cNvCxnSpPr>
          <p:nvPr/>
        </p:nvCxnSpPr>
        <p:spPr>
          <a:xfrm>
            <a:off x="1016341" y="880741"/>
            <a:ext cx="10961319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29A05A0-B460-4CD3-81C6-DE36EB46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02" y="1424185"/>
            <a:ext cx="5978023" cy="3584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E96397-A130-4E45-AE0C-4BF4420B1FB6}"/>
              </a:ext>
            </a:extLst>
          </p:cNvPr>
          <p:cNvSpPr/>
          <p:nvPr/>
        </p:nvSpPr>
        <p:spPr>
          <a:xfrm>
            <a:off x="3952266" y="101736"/>
            <a:ext cx="5301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B9F9D-8A81-499E-AB35-54A5C9F5396C}"/>
              </a:ext>
            </a:extLst>
          </p:cNvPr>
          <p:cNvSpPr txBox="1"/>
          <p:nvPr/>
        </p:nvSpPr>
        <p:spPr>
          <a:xfrm>
            <a:off x="1414972" y="5584871"/>
            <a:ext cx="974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আগের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দিনে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ব্যাংকে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লেনদেন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লম্বা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লাইনে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দাড়িয়ে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3519BA-3A0C-4D59-A460-121F17C72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04" y="1399160"/>
            <a:ext cx="5481621" cy="3654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974022-84BA-4CBB-848A-F5549731A034}"/>
              </a:ext>
            </a:extLst>
          </p:cNvPr>
          <p:cNvSpPr txBox="1"/>
          <p:nvPr/>
        </p:nvSpPr>
        <p:spPr>
          <a:xfrm>
            <a:off x="1131501" y="5571993"/>
            <a:ext cx="10268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বর্তমানে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সাচ্ছন্দে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এটিএম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বুথে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এটিএম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কার্ডের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টাকা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উত্তোলন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২৪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ঘন্টা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883D77-0DCD-49B3-9993-185C390C64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36" y="1356762"/>
            <a:ext cx="5730528" cy="3668091"/>
          </a:xfrm>
          <a:prstGeom prst="roundRect">
            <a:avLst>
              <a:gd name="adj" fmla="val 10698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F45DFB-746B-44B9-86DC-1E1F68DEA493}"/>
              </a:ext>
            </a:extLst>
          </p:cNvPr>
          <p:cNvSpPr txBox="1"/>
          <p:nvPr/>
        </p:nvSpPr>
        <p:spPr>
          <a:xfrm>
            <a:off x="1016341" y="5906848"/>
            <a:ext cx="1047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ক্যামেরায়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তুলতে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ফ্লিম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উঠাতে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D4DC016-023F-492A-98B0-9687C706DA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 b="2689"/>
          <a:stretch/>
        </p:blipFill>
        <p:spPr>
          <a:xfrm>
            <a:off x="2893769" y="1325839"/>
            <a:ext cx="6271487" cy="3921846"/>
          </a:xfrm>
          <a:prstGeom prst="roundRect">
            <a:avLst>
              <a:gd name="adj" fmla="val 8786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5228230-85E4-455B-8C38-3BCB48F9666E}"/>
              </a:ext>
            </a:extLst>
          </p:cNvPr>
          <p:cNvSpPr txBox="1"/>
          <p:nvPr/>
        </p:nvSpPr>
        <p:spPr>
          <a:xfrm>
            <a:off x="1273237" y="5958362"/>
            <a:ext cx="10008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বর্তমানে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ডিজিটাল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ক্যামেরায়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ফ্লিম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লাগেনা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737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17" grpId="0"/>
      <p:bldP spid="17" grpId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2C4E3A-3BA1-4F85-ADC9-284DDFB37B80}"/>
              </a:ext>
            </a:extLst>
          </p:cNvPr>
          <p:cNvCxnSpPr/>
          <p:nvPr/>
        </p:nvCxnSpPr>
        <p:spPr>
          <a:xfrm>
            <a:off x="1963186" y="1245112"/>
            <a:ext cx="8716465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3BB775-F05F-480D-B739-A4E4A0D3D6B4}"/>
              </a:ext>
            </a:extLst>
          </p:cNvPr>
          <p:cNvSpPr txBox="1"/>
          <p:nvPr/>
        </p:nvSpPr>
        <p:spPr>
          <a:xfrm>
            <a:off x="4571015" y="473205"/>
            <a:ext cx="350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885516-0571-42A6-B9FA-81780311E96E}"/>
              </a:ext>
            </a:extLst>
          </p:cNvPr>
          <p:cNvSpPr/>
          <p:nvPr/>
        </p:nvSpPr>
        <p:spPr>
          <a:xfrm>
            <a:off x="2431882" y="5558848"/>
            <a:ext cx="7763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 ব্যাখ্যা কর।</a:t>
            </a:r>
            <a:endParaRPr lang="en-US" sz="4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5C74AF-4CD6-43C5-9500-97B319E71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29" y="1400045"/>
            <a:ext cx="4990563" cy="4158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783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51716F-8058-44DF-8E03-DF78FF81308D}"/>
              </a:ext>
            </a:extLst>
          </p:cNvPr>
          <p:cNvCxnSpPr>
            <a:cxnSpLocks/>
          </p:cNvCxnSpPr>
          <p:nvPr/>
        </p:nvCxnSpPr>
        <p:spPr>
          <a:xfrm>
            <a:off x="1649367" y="894840"/>
            <a:ext cx="10462398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2C3BAF-FBBB-4960-B59A-BA953AFA23BB}"/>
              </a:ext>
            </a:extLst>
          </p:cNvPr>
          <p:cNvSpPr txBox="1"/>
          <p:nvPr/>
        </p:nvSpPr>
        <p:spPr>
          <a:xfrm>
            <a:off x="3516956" y="188301"/>
            <a:ext cx="496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8C27FD-6A32-4293-AD94-4D9047CD84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r="14637"/>
          <a:stretch/>
        </p:blipFill>
        <p:spPr>
          <a:xfrm>
            <a:off x="681327" y="955049"/>
            <a:ext cx="4983717" cy="24739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C78230-B7D1-4B2F-AF41-D500F75F5A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4" t="9944" b="12572"/>
          <a:stretch/>
        </p:blipFill>
        <p:spPr>
          <a:xfrm>
            <a:off x="6154442" y="955049"/>
            <a:ext cx="5369902" cy="25242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88A766-11DB-4072-9760-6EDD6B111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r="6773"/>
          <a:stretch/>
        </p:blipFill>
        <p:spPr>
          <a:xfrm>
            <a:off x="681327" y="3856682"/>
            <a:ext cx="4983717" cy="2318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B19331-C970-47E3-A8CD-1AA920DBCE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/>
          <a:stretch/>
        </p:blipFill>
        <p:spPr>
          <a:xfrm>
            <a:off x="6140772" y="4030125"/>
            <a:ext cx="5369901" cy="2362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7165B8-70C1-4CC8-AD0B-B20CA33375A0}"/>
              </a:ext>
            </a:extLst>
          </p:cNvPr>
          <p:cNvSpPr txBox="1"/>
          <p:nvPr/>
        </p:nvSpPr>
        <p:spPr>
          <a:xfrm>
            <a:off x="681327" y="3414915"/>
            <a:ext cx="498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মোবাইলে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কথা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515158-C75E-442B-93F1-5FDAD57AA89E}"/>
              </a:ext>
            </a:extLst>
          </p:cNvPr>
          <p:cNvSpPr txBox="1"/>
          <p:nvPr/>
        </p:nvSpPr>
        <p:spPr>
          <a:xfrm>
            <a:off x="7022449" y="3455089"/>
            <a:ext cx="381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ক্যামেরার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দ্বারা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তোলা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59C1B6-101E-4EFB-B7F6-7C3452F39D21}"/>
              </a:ext>
            </a:extLst>
          </p:cNvPr>
          <p:cNvSpPr txBox="1"/>
          <p:nvPr/>
        </p:nvSpPr>
        <p:spPr>
          <a:xfrm>
            <a:off x="6252770" y="6349805"/>
            <a:ext cx="5747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ব্যাক্তিগত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5C8FB5-A642-4778-B8B3-8A96209B4F62}"/>
              </a:ext>
            </a:extLst>
          </p:cNvPr>
          <p:cNvSpPr txBox="1"/>
          <p:nvPr/>
        </p:nvSpPr>
        <p:spPr>
          <a:xfrm>
            <a:off x="681327" y="6269589"/>
            <a:ext cx="4575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টেলিভিশনে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দেশ-বিদেশের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খবর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607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C0AEFF-8190-4B8D-B8DA-794C1FF8A581}"/>
              </a:ext>
            </a:extLst>
          </p:cNvPr>
          <p:cNvCxnSpPr/>
          <p:nvPr/>
        </p:nvCxnSpPr>
        <p:spPr>
          <a:xfrm>
            <a:off x="2192603" y="917164"/>
            <a:ext cx="8716465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EA50D36-A073-4C4B-94B8-C287F2B20335}"/>
              </a:ext>
            </a:extLst>
          </p:cNvPr>
          <p:cNvSpPr txBox="1"/>
          <p:nvPr/>
        </p:nvSpPr>
        <p:spPr>
          <a:xfrm>
            <a:off x="4060192" y="210625"/>
            <a:ext cx="496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C90A6-9B00-4DBC-B6E2-DA7B66030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995668"/>
            <a:ext cx="5039108" cy="207940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8553B-9315-453D-A07F-20DAEA3AF7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t="3347" r="14169"/>
          <a:stretch/>
        </p:blipFill>
        <p:spPr>
          <a:xfrm>
            <a:off x="619803" y="1061565"/>
            <a:ext cx="5127521" cy="23674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0B3E22-A875-4624-92E2-9E4E0EED0E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1" b="23922"/>
          <a:stretch/>
        </p:blipFill>
        <p:spPr>
          <a:xfrm>
            <a:off x="6591692" y="1152641"/>
            <a:ext cx="4755940" cy="2367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EDD0D4-0887-4BBD-807D-227BFBD4F5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7"/>
          <a:stretch/>
        </p:blipFill>
        <p:spPr>
          <a:xfrm>
            <a:off x="6651633" y="4019610"/>
            <a:ext cx="4748875" cy="205545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4AC30E-4DB8-4028-AE60-2D281E98BC3B}"/>
              </a:ext>
            </a:extLst>
          </p:cNvPr>
          <p:cNvSpPr txBox="1"/>
          <p:nvPr/>
        </p:nvSpPr>
        <p:spPr>
          <a:xfrm>
            <a:off x="493808" y="3429000"/>
            <a:ext cx="531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এটিএম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মেশিন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টাকা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তোলা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0E933D-BCB1-4E31-B074-54C384DCED51}"/>
              </a:ext>
            </a:extLst>
          </p:cNvPr>
          <p:cNvSpPr txBox="1"/>
          <p:nvPr/>
        </p:nvSpPr>
        <p:spPr>
          <a:xfrm>
            <a:off x="6591692" y="3520075"/>
            <a:ext cx="510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ওয়াশিং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মেশিন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ব্যবাহার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কাপড়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ধোয়া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EDD210-9863-4370-9907-EE355EBD26D0}"/>
              </a:ext>
            </a:extLst>
          </p:cNvPr>
          <p:cNvSpPr txBox="1"/>
          <p:nvPr/>
        </p:nvSpPr>
        <p:spPr>
          <a:xfrm>
            <a:off x="493808" y="6075069"/>
            <a:ext cx="531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মাইক্রোওয়েভ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রান্না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C38C7-CCFD-42DE-AEB1-556851A48DCC}"/>
              </a:ext>
            </a:extLst>
          </p:cNvPr>
          <p:cNvSpPr txBox="1"/>
          <p:nvPr/>
        </p:nvSpPr>
        <p:spPr>
          <a:xfrm>
            <a:off x="6791240" y="6166145"/>
            <a:ext cx="433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ই-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515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EDF55-6AB3-461F-B111-4E0142C94053}"/>
              </a:ext>
            </a:extLst>
          </p:cNvPr>
          <p:cNvSpPr txBox="1"/>
          <p:nvPr/>
        </p:nvSpPr>
        <p:spPr>
          <a:xfrm>
            <a:off x="2835129" y="435172"/>
            <a:ext cx="6521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030854-7013-4C95-9129-F086D2D437B5}"/>
              </a:ext>
            </a:extLst>
          </p:cNvPr>
          <p:cNvCxnSpPr>
            <a:cxnSpLocks/>
          </p:cNvCxnSpPr>
          <p:nvPr/>
        </p:nvCxnSpPr>
        <p:spPr>
          <a:xfrm>
            <a:off x="908723" y="1297583"/>
            <a:ext cx="10441448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7620838-A354-4A87-8B36-4526DDFD45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 b="3749"/>
          <a:stretch/>
        </p:blipFill>
        <p:spPr>
          <a:xfrm>
            <a:off x="507663" y="1828418"/>
            <a:ext cx="5798164" cy="3667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89A13-47CE-455F-81E9-4747A7E416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53" y="1861612"/>
            <a:ext cx="5175672" cy="369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8E2E73-D745-433B-A37F-11CE14874511}"/>
              </a:ext>
            </a:extLst>
          </p:cNvPr>
          <p:cNvSpPr txBox="1"/>
          <p:nvPr/>
        </p:nvSpPr>
        <p:spPr>
          <a:xfrm>
            <a:off x="449576" y="5795995"/>
            <a:ext cx="5798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সিটিস্ক্যান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রোগ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নির্ণয়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91CE13-2789-457E-8B1A-933B75D11EE7}"/>
              </a:ext>
            </a:extLst>
          </p:cNvPr>
          <p:cNvSpPr txBox="1"/>
          <p:nvPr/>
        </p:nvSpPr>
        <p:spPr>
          <a:xfrm>
            <a:off x="6305485" y="5854858"/>
            <a:ext cx="5798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গাড়ী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চালানো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77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2BCE2D-6347-4D3B-8A69-44845EE879DD}"/>
              </a:ext>
            </a:extLst>
          </p:cNvPr>
          <p:cNvSpPr txBox="1"/>
          <p:nvPr/>
        </p:nvSpPr>
        <p:spPr>
          <a:xfrm>
            <a:off x="4545207" y="323553"/>
            <a:ext cx="314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দলগত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4001D-E541-46F8-B0DD-7A59E6D078DB}"/>
              </a:ext>
            </a:extLst>
          </p:cNvPr>
          <p:cNvSpPr txBox="1"/>
          <p:nvPr/>
        </p:nvSpPr>
        <p:spPr>
          <a:xfrm>
            <a:off x="836828" y="1048554"/>
            <a:ext cx="10558460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তোমাদের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বিদ্যালয়ের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কার্যক্রমকে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আকর্ষণীয়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ক্ষেত্রগুলো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খুঁজে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ক্ষেত্রগুলোতে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আইসিটি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ব্যাখ্যা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পোস্টার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তৈরি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শ্রেণীকক্ষে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উপস্থাপন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4897C-0D48-4D84-9653-44D93093F7AD}"/>
              </a:ext>
            </a:extLst>
          </p:cNvPr>
          <p:cNvSpPr txBox="1"/>
          <p:nvPr/>
        </p:nvSpPr>
        <p:spPr>
          <a:xfrm>
            <a:off x="3425986" y="2970432"/>
            <a:ext cx="640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সমাধানের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এখানে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00AA50B-E0A2-4672-B3A5-5DB1BD3F7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119153"/>
              </p:ext>
            </p:extLst>
          </p:nvPr>
        </p:nvGraphicFramePr>
        <p:xfrm>
          <a:off x="740870" y="1768422"/>
          <a:ext cx="10710259" cy="4811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0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/>
                        </a:rPr>
                        <a:t>ক্ষেত্র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/>
                        </a:rPr>
                        <a:t>ব্যবহার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/>
                        </a:rPr>
                        <a:t>মাল্টিমিডিয়া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</a:rPr>
                        <a:t>বর্তমান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শিক্ষা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ব্যবস্থাকে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আরো</a:t>
                      </a:r>
                      <a:r>
                        <a:rPr lang="en-US" sz="1800" b="1" baseline="0" dirty="0"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effectLst/>
                        </a:rPr>
                        <a:t>আকর্ষণীয়</a:t>
                      </a:r>
                      <a:r>
                        <a:rPr lang="en-US" sz="1800" b="1" baseline="0" dirty="0">
                          <a:effectLst/>
                        </a:rPr>
                        <a:t> ও </a:t>
                      </a:r>
                      <a:r>
                        <a:rPr lang="en-US" sz="1800" b="1" baseline="0" dirty="0" err="1">
                          <a:effectLst/>
                        </a:rPr>
                        <a:t>চমকপ্রদ</a:t>
                      </a:r>
                      <a:r>
                        <a:rPr lang="en-US" sz="1800" b="1" baseline="0" dirty="0"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effectLst/>
                        </a:rPr>
                        <a:t>করার</a:t>
                      </a:r>
                      <a:r>
                        <a:rPr lang="en-US" sz="1800" b="1" baseline="0" dirty="0"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effectLst/>
                        </a:rPr>
                        <a:t>জন্য</a:t>
                      </a:r>
                      <a:r>
                        <a:rPr lang="en-US" sz="1800" b="1" baseline="0" dirty="0"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effectLst/>
                        </a:rPr>
                        <a:t>মাল্টিমিডিয়া</a:t>
                      </a:r>
                      <a:r>
                        <a:rPr lang="en-US" sz="1800" b="1" baseline="0" dirty="0"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effectLst/>
                        </a:rPr>
                        <a:t>প্রযুক্তি</a:t>
                      </a:r>
                      <a:r>
                        <a:rPr lang="en-US" sz="1800" b="1" baseline="0" dirty="0"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effectLst/>
                        </a:rPr>
                        <a:t>ব্যবহার</a:t>
                      </a:r>
                      <a:r>
                        <a:rPr lang="en-US" sz="1800" b="1" baseline="0" dirty="0"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effectLst/>
                        </a:rPr>
                        <a:t>করা</a:t>
                      </a:r>
                      <a:r>
                        <a:rPr lang="en-US" sz="1800" b="1" baseline="0" dirty="0">
                          <a:effectLst/>
                        </a:rPr>
                        <a:t> </a:t>
                      </a:r>
                      <a:r>
                        <a:rPr lang="en-US" sz="1800" b="1" baseline="0" dirty="0" err="1">
                          <a:effectLst/>
                        </a:rPr>
                        <a:t>হয়</a:t>
                      </a:r>
                      <a:r>
                        <a:rPr lang="en-US" sz="1800" b="1" baseline="0" dirty="0">
                          <a:effectLst/>
                        </a:rPr>
                        <a:t>।</a:t>
                      </a:r>
                      <a:endParaRPr lang="en-US" sz="18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/>
                        </a:rPr>
                        <a:t>প্রজেক্টর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effectLst/>
                        </a:rPr>
                        <a:t>প্রজেক্টরের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মাধ্যমে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সরাসরি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প্রতিবেদন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উপস্থাপন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করা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যায়</a:t>
                      </a:r>
                      <a:r>
                        <a:rPr lang="en-US" sz="2000" b="1" baseline="0" dirty="0">
                          <a:effectLst/>
                        </a:rPr>
                        <a:t>।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/>
                        </a:rPr>
                        <a:t>কম্পিউটার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effectLst/>
                        </a:rPr>
                        <a:t>কম্পিউটার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ল্যাবে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শিক্ষার্থীরা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হাতে-কলমে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জ্ঞান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লাভ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করে</a:t>
                      </a:r>
                      <a:r>
                        <a:rPr lang="en-US" sz="2000" b="1" baseline="0" dirty="0">
                          <a:effectLst/>
                        </a:rPr>
                        <a:t>।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26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effectLst/>
                        </a:rPr>
                        <a:t>সিডি,ডিভিডি</a:t>
                      </a:r>
                      <a:endParaRPr lang="en-US" sz="18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effectLst/>
                        </a:rPr>
                        <a:t>শিক্ষামূলক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সিডি</a:t>
                      </a:r>
                      <a:r>
                        <a:rPr lang="en-US" sz="2000" b="1" dirty="0">
                          <a:effectLst/>
                        </a:rPr>
                        <a:t>, </a:t>
                      </a:r>
                      <a:r>
                        <a:rPr lang="en-US" sz="2000" b="1" dirty="0" err="1">
                          <a:effectLst/>
                        </a:rPr>
                        <a:t>ডিভিডির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মাধ্যমে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সহজে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পড়াশোনা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করা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যায়</a:t>
                      </a:r>
                      <a:r>
                        <a:rPr lang="en-US" sz="2000" b="1" baseline="0" dirty="0">
                          <a:effectLst/>
                        </a:rPr>
                        <a:t>।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ই-</a:t>
                      </a:r>
                      <a:r>
                        <a:rPr lang="en-US" sz="2000" b="1" dirty="0" err="1">
                          <a:effectLst/>
                        </a:rPr>
                        <a:t>বুক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</a:rPr>
                        <a:t>ই-</a:t>
                      </a:r>
                      <a:r>
                        <a:rPr lang="en-US" sz="2000" b="1" dirty="0" err="1">
                          <a:effectLst/>
                        </a:rPr>
                        <a:t>বুকের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মাধ্যমে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পড়া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সহজ</a:t>
                      </a:r>
                      <a:r>
                        <a:rPr lang="en-US" sz="2000" b="1" baseline="0" dirty="0">
                          <a:effectLst/>
                        </a:rPr>
                        <a:t> ও </a:t>
                      </a:r>
                      <a:r>
                        <a:rPr lang="en-US" sz="2000" b="1" baseline="0" dirty="0" err="1">
                          <a:effectLst/>
                        </a:rPr>
                        <a:t>গতিশীল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করা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যায়</a:t>
                      </a:r>
                      <a:r>
                        <a:rPr lang="en-US" sz="2000" b="1" baseline="0" dirty="0">
                          <a:effectLst/>
                        </a:rPr>
                        <a:t>।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1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/>
                        </a:rPr>
                        <a:t>ইন্টারনেট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effectLst/>
                        </a:rPr>
                        <a:t>কোনো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বিষয়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সম্পর্কে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ইন্টারনেটে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ওয়েব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সাইট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তৈরি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করা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যেতে</a:t>
                      </a:r>
                      <a:r>
                        <a:rPr lang="en-US" sz="2000" b="1" baseline="0" dirty="0">
                          <a:effectLst/>
                        </a:rPr>
                        <a:t> </a:t>
                      </a:r>
                      <a:r>
                        <a:rPr lang="en-US" sz="2000" b="1" baseline="0" dirty="0" err="1">
                          <a:effectLst/>
                        </a:rPr>
                        <a:t>পারে</a:t>
                      </a:r>
                      <a:r>
                        <a:rPr lang="en-US" sz="2000" b="1" baseline="0" dirty="0">
                          <a:effectLst/>
                        </a:rPr>
                        <a:t>।</a:t>
                      </a:r>
                      <a:endParaRPr lang="en-US" sz="2000" b="1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36F520-BB57-4AB8-A8D6-19D4815CEC7E}"/>
              </a:ext>
            </a:extLst>
          </p:cNvPr>
          <p:cNvCxnSpPr>
            <a:cxnSpLocks/>
          </p:cNvCxnSpPr>
          <p:nvPr/>
        </p:nvCxnSpPr>
        <p:spPr>
          <a:xfrm>
            <a:off x="1598107" y="-276498"/>
            <a:ext cx="8716465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518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8E13A9F-6272-49E6-AD37-F72F7ED75A43}"/>
              </a:ext>
            </a:extLst>
          </p:cNvPr>
          <p:cNvGrpSpPr/>
          <p:nvPr/>
        </p:nvGrpSpPr>
        <p:grpSpPr>
          <a:xfrm>
            <a:off x="1865756" y="2677740"/>
            <a:ext cx="3307937" cy="1567061"/>
            <a:chOff x="185814" y="1611263"/>
            <a:chExt cx="1806788" cy="139913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90D903F-67A5-4EE4-8F25-AC7616807C41}"/>
                </a:ext>
              </a:extLst>
            </p:cNvPr>
            <p:cNvSpPr/>
            <p:nvPr/>
          </p:nvSpPr>
          <p:spPr>
            <a:xfrm>
              <a:off x="185814" y="1611263"/>
              <a:ext cx="1806788" cy="13991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8C662F78-C9CE-41F8-B1A9-1B8929DDE4AA}"/>
                </a:ext>
              </a:extLst>
            </p:cNvPr>
            <p:cNvSpPr txBox="1"/>
            <p:nvPr/>
          </p:nvSpPr>
          <p:spPr>
            <a:xfrm>
              <a:off x="226793" y="1652242"/>
              <a:ext cx="1724830" cy="131717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6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নতুন</a:t>
              </a:r>
              <a:r>
                <a:rPr lang="en-US" sz="4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600" b="1" kern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শিখলাম</a:t>
              </a:r>
              <a:endParaRPr lang="en-US" sz="4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E85916-7BF7-435E-8D8E-C3D0796B6A56}"/>
              </a:ext>
            </a:extLst>
          </p:cNvPr>
          <p:cNvGrpSpPr/>
          <p:nvPr/>
        </p:nvGrpSpPr>
        <p:grpSpPr>
          <a:xfrm>
            <a:off x="5551258" y="1644477"/>
            <a:ext cx="115850" cy="2195284"/>
            <a:chOff x="2503257" y="526308"/>
            <a:chExt cx="98001" cy="1960039"/>
          </a:xfrm>
        </p:grpSpPr>
        <p:sp>
          <p:nvSpPr>
            <p:cNvPr id="27" name="Straight Connector 5">
              <a:extLst>
                <a:ext uri="{FF2B5EF4-FFF2-40B4-BE49-F238E27FC236}">
                  <a16:creationId xmlns:a16="http://schemas.microsoft.com/office/drawing/2014/main" id="{DB6D8C1F-10C3-4C29-9087-C37A5FE4A3C3}"/>
                </a:ext>
              </a:extLst>
            </p:cNvPr>
            <p:cNvSpPr/>
            <p:nvPr/>
          </p:nvSpPr>
          <p:spPr>
            <a:xfrm rot="18289469">
              <a:off x="1572238" y="1479082"/>
              <a:ext cx="1960039" cy="544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246"/>
                  </a:moveTo>
                  <a:lnTo>
                    <a:pt x="1960039" y="272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Straight Connector 6">
              <a:extLst>
                <a:ext uri="{FF2B5EF4-FFF2-40B4-BE49-F238E27FC236}">
                  <a16:creationId xmlns:a16="http://schemas.microsoft.com/office/drawing/2014/main" id="{F15DA240-B80F-455B-BFE4-CC744A7B3D24}"/>
                </a:ext>
              </a:extLst>
            </p:cNvPr>
            <p:cNvSpPr txBox="1"/>
            <p:nvPr/>
          </p:nvSpPr>
          <p:spPr>
            <a:xfrm rot="18289469">
              <a:off x="2503257" y="1457327"/>
              <a:ext cx="98001" cy="98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700" kern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5A68009-AE29-4E00-A3D1-9C3B8E0EB092}"/>
              </a:ext>
            </a:extLst>
          </p:cNvPr>
          <p:cNvGrpSpPr/>
          <p:nvPr/>
        </p:nvGrpSpPr>
        <p:grpSpPr>
          <a:xfrm>
            <a:off x="6159912" y="1120424"/>
            <a:ext cx="4508088" cy="1567061"/>
            <a:chOff x="3111912" y="2256"/>
            <a:chExt cx="2798272" cy="139913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59B813C-1BF1-493E-8F52-28BAD6D9E4AC}"/>
                </a:ext>
              </a:extLst>
            </p:cNvPr>
            <p:cNvSpPr/>
            <p:nvPr/>
          </p:nvSpPr>
          <p:spPr>
            <a:xfrm>
              <a:off x="3111912" y="2256"/>
              <a:ext cx="2798272" cy="1399136"/>
            </a:xfrm>
            <a:prstGeom prst="roundRect">
              <a:avLst>
                <a:gd name="adj" fmla="val 10000"/>
              </a:avLst>
            </a:prstGeom>
            <a:blipFill dpi="0"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8">
              <a:extLst>
                <a:ext uri="{FF2B5EF4-FFF2-40B4-BE49-F238E27FC236}">
                  <a16:creationId xmlns:a16="http://schemas.microsoft.com/office/drawing/2014/main" id="{1727DEE1-9459-4A53-8611-405895CA91FD}"/>
                </a:ext>
              </a:extLst>
            </p:cNvPr>
            <p:cNvSpPr txBox="1"/>
            <p:nvPr/>
          </p:nvSpPr>
          <p:spPr>
            <a:xfrm>
              <a:off x="3152891" y="43235"/>
              <a:ext cx="2716314" cy="1317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6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BC7E9A1-AFD0-4E78-9B3A-85E885895BCB}"/>
              </a:ext>
            </a:extLst>
          </p:cNvPr>
          <p:cNvGrpSpPr/>
          <p:nvPr/>
        </p:nvGrpSpPr>
        <p:grpSpPr>
          <a:xfrm>
            <a:off x="5098666" y="3343828"/>
            <a:ext cx="2672577" cy="119871"/>
            <a:chOff x="1854435" y="2282848"/>
            <a:chExt cx="1496584" cy="55965"/>
          </a:xfrm>
        </p:grpSpPr>
        <p:sp>
          <p:nvSpPr>
            <p:cNvPr id="23" name="Straight Connector 9">
              <a:extLst>
                <a:ext uri="{FF2B5EF4-FFF2-40B4-BE49-F238E27FC236}">
                  <a16:creationId xmlns:a16="http://schemas.microsoft.com/office/drawing/2014/main" id="{9BC39A99-8C7B-4373-8677-24E543F3802F}"/>
                </a:ext>
              </a:extLst>
            </p:cNvPr>
            <p:cNvSpPr/>
            <p:nvPr/>
          </p:nvSpPr>
          <p:spPr>
            <a:xfrm>
              <a:off x="1854435" y="2300020"/>
              <a:ext cx="1496584" cy="2134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246"/>
                  </a:moveTo>
                  <a:lnTo>
                    <a:pt x="1119309" y="272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Straight Connector 10">
              <a:extLst>
                <a:ext uri="{FF2B5EF4-FFF2-40B4-BE49-F238E27FC236}">
                  <a16:creationId xmlns:a16="http://schemas.microsoft.com/office/drawing/2014/main" id="{31DE424B-2F10-4CBA-A341-63BB4BD2BD9A}"/>
                </a:ext>
              </a:extLst>
            </p:cNvPr>
            <p:cNvSpPr txBox="1"/>
            <p:nvPr/>
          </p:nvSpPr>
          <p:spPr>
            <a:xfrm>
              <a:off x="2524275" y="2282848"/>
              <a:ext cx="55965" cy="55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87E519-73A4-4963-BEE0-B32E15F60796}"/>
              </a:ext>
            </a:extLst>
          </p:cNvPr>
          <p:cNvGrpSpPr/>
          <p:nvPr/>
        </p:nvGrpSpPr>
        <p:grpSpPr>
          <a:xfrm>
            <a:off x="6159912" y="2729431"/>
            <a:ext cx="4508088" cy="1567061"/>
            <a:chOff x="3111912" y="1611263"/>
            <a:chExt cx="2798272" cy="139913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261F689-2660-4F2B-A342-97E9CB1B91B8}"/>
                </a:ext>
              </a:extLst>
            </p:cNvPr>
            <p:cNvSpPr/>
            <p:nvPr/>
          </p:nvSpPr>
          <p:spPr>
            <a:xfrm>
              <a:off x="3111912" y="1611263"/>
              <a:ext cx="2798272" cy="1399136"/>
            </a:xfrm>
            <a:prstGeom prst="roundRect">
              <a:avLst>
                <a:gd name="adj" fmla="val 10000"/>
              </a:avLst>
            </a:prstGeom>
            <a:blipFill dpi="0" rotWithShape="0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12">
              <a:extLst>
                <a:ext uri="{FF2B5EF4-FFF2-40B4-BE49-F238E27FC236}">
                  <a16:creationId xmlns:a16="http://schemas.microsoft.com/office/drawing/2014/main" id="{A62946C4-36E5-4D1F-BFDD-8690CD854FC0}"/>
                </a:ext>
              </a:extLst>
            </p:cNvPr>
            <p:cNvSpPr txBox="1"/>
            <p:nvPr/>
          </p:nvSpPr>
          <p:spPr>
            <a:xfrm>
              <a:off x="3152891" y="1652242"/>
              <a:ext cx="2716314" cy="1317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600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3C2080-20E6-4A09-A7B6-1222C8C474CD}"/>
              </a:ext>
            </a:extLst>
          </p:cNvPr>
          <p:cNvGrpSpPr/>
          <p:nvPr/>
        </p:nvGrpSpPr>
        <p:grpSpPr>
          <a:xfrm>
            <a:off x="5551258" y="3253483"/>
            <a:ext cx="115850" cy="2195284"/>
            <a:chOff x="2503257" y="2135314"/>
            <a:chExt cx="98001" cy="1960039"/>
          </a:xfrm>
        </p:grpSpPr>
        <p:sp>
          <p:nvSpPr>
            <p:cNvPr id="19" name="Straight Connector 13">
              <a:extLst>
                <a:ext uri="{FF2B5EF4-FFF2-40B4-BE49-F238E27FC236}">
                  <a16:creationId xmlns:a16="http://schemas.microsoft.com/office/drawing/2014/main" id="{F8FE50D7-221C-4B85-A8E5-3B23C514033F}"/>
                </a:ext>
              </a:extLst>
            </p:cNvPr>
            <p:cNvSpPr/>
            <p:nvPr/>
          </p:nvSpPr>
          <p:spPr>
            <a:xfrm rot="3310531">
              <a:off x="1572238" y="3088088"/>
              <a:ext cx="1960039" cy="544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7246"/>
                  </a:moveTo>
                  <a:lnTo>
                    <a:pt x="1960039" y="272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Straight Connector 14">
              <a:extLst>
                <a:ext uri="{FF2B5EF4-FFF2-40B4-BE49-F238E27FC236}">
                  <a16:creationId xmlns:a16="http://schemas.microsoft.com/office/drawing/2014/main" id="{0506B37E-028A-4871-A2B3-F8AC9687B3EA}"/>
                </a:ext>
              </a:extLst>
            </p:cNvPr>
            <p:cNvSpPr txBox="1"/>
            <p:nvPr/>
          </p:nvSpPr>
          <p:spPr>
            <a:xfrm rot="3310531">
              <a:off x="2503257" y="3066333"/>
              <a:ext cx="98001" cy="98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700" kern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10553F-6F79-486C-B506-B6B981598834}"/>
              </a:ext>
            </a:extLst>
          </p:cNvPr>
          <p:cNvGrpSpPr/>
          <p:nvPr/>
        </p:nvGrpSpPr>
        <p:grpSpPr>
          <a:xfrm>
            <a:off x="6159912" y="4338438"/>
            <a:ext cx="4508088" cy="1567061"/>
            <a:chOff x="3111912" y="3220270"/>
            <a:chExt cx="2798272" cy="139913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FDB0810-86F8-49FB-AB72-6F44F837E12F}"/>
                </a:ext>
              </a:extLst>
            </p:cNvPr>
            <p:cNvSpPr/>
            <p:nvPr/>
          </p:nvSpPr>
          <p:spPr>
            <a:xfrm>
              <a:off x="3111912" y="3220270"/>
              <a:ext cx="2798272" cy="1399136"/>
            </a:xfrm>
            <a:prstGeom prst="roundRect">
              <a:avLst>
                <a:gd name="adj" fmla="val 10000"/>
              </a:avLst>
            </a:prstGeom>
            <a:blipFill dpi="0" rotWithShape="0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16">
              <a:extLst>
                <a:ext uri="{FF2B5EF4-FFF2-40B4-BE49-F238E27FC236}">
                  <a16:creationId xmlns:a16="http://schemas.microsoft.com/office/drawing/2014/main" id="{A3A76F61-D13C-4FD3-8D24-A8F45796D1B2}"/>
                </a:ext>
              </a:extLst>
            </p:cNvPr>
            <p:cNvSpPr txBox="1"/>
            <p:nvPr/>
          </p:nvSpPr>
          <p:spPr>
            <a:xfrm>
              <a:off x="3152891" y="3261249"/>
              <a:ext cx="2716314" cy="1317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857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88B3B-C133-4757-8298-78D2A2DC2624}"/>
              </a:ext>
            </a:extLst>
          </p:cNvPr>
          <p:cNvCxnSpPr>
            <a:cxnSpLocks/>
          </p:cNvCxnSpPr>
          <p:nvPr/>
        </p:nvCxnSpPr>
        <p:spPr>
          <a:xfrm>
            <a:off x="1313163" y="1118157"/>
            <a:ext cx="9812943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61C901-359F-4FCC-9AD5-7A8BF1103593}"/>
              </a:ext>
            </a:extLst>
          </p:cNvPr>
          <p:cNvSpPr txBox="1"/>
          <p:nvPr/>
        </p:nvSpPr>
        <p:spPr>
          <a:xfrm>
            <a:off x="4549728" y="338610"/>
            <a:ext cx="212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36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47A8D-9D31-4F3E-864E-4EDAC9219E73}"/>
              </a:ext>
            </a:extLst>
          </p:cNvPr>
          <p:cNvSpPr txBox="1"/>
          <p:nvPr/>
        </p:nvSpPr>
        <p:spPr>
          <a:xfrm>
            <a:off x="1488298" y="1450824"/>
            <a:ext cx="9227626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২৪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ঘন্টা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ব্যাংকিং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সুবিধা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পাওয়া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35937-BC75-4BD6-8FD8-1B249585C5CD}"/>
              </a:ext>
            </a:extLst>
          </p:cNvPr>
          <p:cNvSpPr txBox="1"/>
          <p:nvPr/>
        </p:nvSpPr>
        <p:spPr>
          <a:xfrm>
            <a:off x="1488298" y="3785415"/>
            <a:ext cx="922762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পাঠ্যবই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ছাড়া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লাইব্রেরির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হাজার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হাজার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পাওয়া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মাধ্যমে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303CA-84C2-4525-9E1B-295F6EFB8C9F}"/>
              </a:ext>
            </a:extLst>
          </p:cNvPr>
          <p:cNvSpPr txBox="1"/>
          <p:nvPr/>
        </p:nvSpPr>
        <p:spPr>
          <a:xfrm>
            <a:off x="1917956" y="2210988"/>
            <a:ext cx="413010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B8F70E-CAFD-48BB-955D-B07B0FD29429}"/>
              </a:ext>
            </a:extLst>
          </p:cNvPr>
          <p:cNvSpPr txBox="1"/>
          <p:nvPr/>
        </p:nvSpPr>
        <p:spPr>
          <a:xfrm>
            <a:off x="6016231" y="2210988"/>
            <a:ext cx="413010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খ)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6F6A0-A2A5-4FFD-AB1D-8C7DE518AD26}"/>
              </a:ext>
            </a:extLst>
          </p:cNvPr>
          <p:cNvSpPr txBox="1"/>
          <p:nvPr/>
        </p:nvSpPr>
        <p:spPr>
          <a:xfrm>
            <a:off x="1917956" y="2967335"/>
            <a:ext cx="413010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59C0F1-6283-4C4E-87C7-2EDA70F5DB30}"/>
              </a:ext>
            </a:extLst>
          </p:cNvPr>
          <p:cNvSpPr txBox="1"/>
          <p:nvPr/>
        </p:nvSpPr>
        <p:spPr>
          <a:xfrm>
            <a:off x="6016231" y="2967335"/>
            <a:ext cx="413010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ঘ)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362B92-2654-42B9-9C70-AB8741BA86A4}"/>
              </a:ext>
            </a:extLst>
          </p:cNvPr>
          <p:cNvSpPr txBox="1"/>
          <p:nvPr/>
        </p:nvSpPr>
        <p:spPr>
          <a:xfrm>
            <a:off x="1917956" y="5177977"/>
            <a:ext cx="413010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পত্রিকায়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FDA0D-C0A3-4FFB-B23D-6BD30529A78C}"/>
              </a:ext>
            </a:extLst>
          </p:cNvPr>
          <p:cNvSpPr txBox="1"/>
          <p:nvPr/>
        </p:nvSpPr>
        <p:spPr>
          <a:xfrm>
            <a:off x="6016231" y="5177977"/>
            <a:ext cx="413010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খ)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মোবাইলে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1E63D0-2587-4897-B90C-8FC551C11EE7}"/>
              </a:ext>
            </a:extLst>
          </p:cNvPr>
          <p:cNvSpPr txBox="1"/>
          <p:nvPr/>
        </p:nvSpPr>
        <p:spPr>
          <a:xfrm>
            <a:off x="1917956" y="5934324"/>
            <a:ext cx="413010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 ই-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বুকে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1C0061-FD00-43C8-8BEC-805CDAEF1208}"/>
              </a:ext>
            </a:extLst>
          </p:cNvPr>
          <p:cNvSpPr txBox="1"/>
          <p:nvPr/>
        </p:nvSpPr>
        <p:spPr>
          <a:xfrm>
            <a:off x="6016231" y="5934324"/>
            <a:ext cx="413010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ঘ)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8B82B8-0073-4836-A48B-9374EB05C57B}"/>
              </a:ext>
            </a:extLst>
          </p:cNvPr>
          <p:cNvSpPr txBox="1"/>
          <p:nvPr/>
        </p:nvSpPr>
        <p:spPr>
          <a:xfrm>
            <a:off x="6507796" y="400165"/>
            <a:ext cx="365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∙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হয়েছে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E1773F-F1D9-43B4-B467-6AF8F95D7CC5}"/>
              </a:ext>
            </a:extLst>
          </p:cNvPr>
          <p:cNvSpPr txBox="1"/>
          <p:nvPr/>
        </p:nvSpPr>
        <p:spPr>
          <a:xfrm>
            <a:off x="6578091" y="412770"/>
            <a:ext cx="349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আবার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চেষ্টা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0CD129-F190-4A0E-A45A-3B087E470717}"/>
              </a:ext>
            </a:extLst>
          </p:cNvPr>
          <p:cNvSpPr txBox="1"/>
          <p:nvPr/>
        </p:nvSpPr>
        <p:spPr>
          <a:xfrm rot="16200000">
            <a:off x="-1086622" y="2976290"/>
            <a:ext cx="391632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অপশনে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হবে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525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3" grpId="4"/>
      <p:bldP spid="23" grpId="5"/>
      <p:bldP spid="23" grpId="6"/>
      <p:bldP spid="23" grpId="7"/>
      <p:bldP spid="23" grpId="8"/>
      <p:bldP spid="23" grpId="9"/>
      <p:bldP spid="23" grpId="10"/>
      <p:bldP spid="23" grpId="1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F009A5-5F91-4AE8-8563-3E7D6F232A9C}"/>
              </a:ext>
            </a:extLst>
          </p:cNvPr>
          <p:cNvCxnSpPr/>
          <p:nvPr/>
        </p:nvCxnSpPr>
        <p:spPr>
          <a:xfrm>
            <a:off x="1512173" y="1130740"/>
            <a:ext cx="8716465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AF6E14-7515-4CFF-851B-FC90C0E8733F}"/>
              </a:ext>
            </a:extLst>
          </p:cNvPr>
          <p:cNvSpPr txBox="1"/>
          <p:nvPr/>
        </p:nvSpPr>
        <p:spPr>
          <a:xfrm>
            <a:off x="3409345" y="235835"/>
            <a:ext cx="2805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40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68258-654D-4A13-93E4-9AB96C15E5F2}"/>
              </a:ext>
            </a:extLst>
          </p:cNvPr>
          <p:cNvSpPr txBox="1"/>
          <p:nvPr/>
        </p:nvSpPr>
        <p:spPr>
          <a:xfrm>
            <a:off x="1687308" y="1463407"/>
            <a:ext cx="819655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ই-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রাখা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B3B28-4C08-4AD3-92A0-44FF59B4E6A5}"/>
              </a:ext>
            </a:extLst>
          </p:cNvPr>
          <p:cNvSpPr txBox="1"/>
          <p:nvPr/>
        </p:nvSpPr>
        <p:spPr>
          <a:xfrm>
            <a:off x="1687308" y="4057310"/>
            <a:ext cx="871646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বর্তমান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পৃথিবীর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সবচেয়ে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মূল্যবান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40258-EEE0-43A3-9523-922B24155B36}"/>
              </a:ext>
            </a:extLst>
          </p:cNvPr>
          <p:cNvSpPr txBox="1"/>
          <p:nvPr/>
        </p:nvSpPr>
        <p:spPr>
          <a:xfrm>
            <a:off x="2116966" y="2346403"/>
            <a:ext cx="3668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কয়েক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শ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1AE0BD-15AA-4DC6-8493-2E9B71B5FA9D}"/>
              </a:ext>
            </a:extLst>
          </p:cNvPr>
          <p:cNvSpPr txBox="1"/>
          <p:nvPr/>
        </p:nvSpPr>
        <p:spPr>
          <a:xfrm>
            <a:off x="6215241" y="2346403"/>
            <a:ext cx="3668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কয়েক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হাজার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F9B73A-300F-43A0-8AD9-35F7D65412F4}"/>
              </a:ext>
            </a:extLst>
          </p:cNvPr>
          <p:cNvSpPr txBox="1"/>
          <p:nvPr/>
        </p:nvSpPr>
        <p:spPr>
          <a:xfrm>
            <a:off x="2116966" y="3102750"/>
            <a:ext cx="3668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কয়েক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CCABFE-B08D-4BAB-9E17-CBF23D3ED7DA}"/>
              </a:ext>
            </a:extLst>
          </p:cNvPr>
          <p:cNvSpPr txBox="1"/>
          <p:nvPr/>
        </p:nvSpPr>
        <p:spPr>
          <a:xfrm>
            <a:off x="6215241" y="3102750"/>
            <a:ext cx="3668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কয়েক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কোটি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7C96EB-46CB-4F80-BEE6-5E3EA5FE542C}"/>
              </a:ext>
            </a:extLst>
          </p:cNvPr>
          <p:cNvSpPr txBox="1"/>
          <p:nvPr/>
        </p:nvSpPr>
        <p:spPr>
          <a:xfrm>
            <a:off x="2116966" y="5026784"/>
            <a:ext cx="3668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সোনার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F7FC5E-06B5-4FD8-97A0-E73B976827AB}"/>
              </a:ext>
            </a:extLst>
          </p:cNvPr>
          <p:cNvSpPr txBox="1"/>
          <p:nvPr/>
        </p:nvSpPr>
        <p:spPr>
          <a:xfrm>
            <a:off x="6215241" y="5026784"/>
            <a:ext cx="3668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রূপার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FE804-6FA1-4F7D-81D5-E4C6920FBCC9}"/>
              </a:ext>
            </a:extLst>
          </p:cNvPr>
          <p:cNvSpPr txBox="1"/>
          <p:nvPr/>
        </p:nvSpPr>
        <p:spPr>
          <a:xfrm>
            <a:off x="2116966" y="5783131"/>
            <a:ext cx="3668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তেলের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খনি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8D2F68-D86C-4F8B-BE27-783CAB59A72A}"/>
              </a:ext>
            </a:extLst>
          </p:cNvPr>
          <p:cNvSpPr txBox="1"/>
          <p:nvPr/>
        </p:nvSpPr>
        <p:spPr>
          <a:xfrm>
            <a:off x="6215241" y="5783131"/>
            <a:ext cx="366861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ঘ)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জ্ঞান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20EFB4-C742-4405-9308-E113C2EBA180}"/>
              </a:ext>
            </a:extLst>
          </p:cNvPr>
          <p:cNvSpPr txBox="1"/>
          <p:nvPr/>
        </p:nvSpPr>
        <p:spPr>
          <a:xfrm>
            <a:off x="6611848" y="405786"/>
            <a:ext cx="324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∙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হয়েছে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596D70-7810-4D7A-9D10-43DA15F9DC42}"/>
              </a:ext>
            </a:extLst>
          </p:cNvPr>
          <p:cNvSpPr txBox="1"/>
          <p:nvPr/>
        </p:nvSpPr>
        <p:spPr>
          <a:xfrm>
            <a:off x="6777101" y="425353"/>
            <a:ext cx="310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আবার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চেষ্টা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01128-E2BA-4225-800C-05FA19B7487F}"/>
              </a:ext>
            </a:extLst>
          </p:cNvPr>
          <p:cNvSpPr txBox="1"/>
          <p:nvPr/>
        </p:nvSpPr>
        <p:spPr>
          <a:xfrm rot="16200000">
            <a:off x="-1086622" y="2976290"/>
            <a:ext cx="391632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সঠিক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অপশনে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হবে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878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3" grpId="4"/>
      <p:bldP spid="23" grpId="5"/>
      <p:bldP spid="23" grpId="6"/>
      <p:bldP spid="23" grpId="7"/>
      <p:bldP spid="23" grpId="8"/>
      <p:bldP spid="23" grpId="9"/>
      <p:bldP spid="23" grpId="10"/>
      <p:bldP spid="23" grpId="1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5940438B-08F6-47FD-A4BE-10E825F95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8" y="123626"/>
            <a:ext cx="11277488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0F29DA-9840-4D79-B295-96D217C37152}"/>
              </a:ext>
            </a:extLst>
          </p:cNvPr>
          <p:cNvGrpSpPr/>
          <p:nvPr/>
        </p:nvGrpSpPr>
        <p:grpSpPr>
          <a:xfrm>
            <a:off x="-4420" y="0"/>
            <a:ext cx="12196420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707403-96ED-4B0D-BD7C-5E4F585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570D2EC9-81AE-4EDD-80D1-2C479885C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41" y="123626"/>
            <a:ext cx="1043702" cy="584776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ADB987D-E5C0-44C0-86DB-F652DF770D9D}"/>
              </a:ext>
            </a:extLst>
          </p:cNvPr>
          <p:cNvSpPr txBox="1">
            <a:spLocks/>
          </p:cNvSpPr>
          <p:nvPr/>
        </p:nvSpPr>
        <p:spPr>
          <a:xfrm>
            <a:off x="893397" y="3882108"/>
            <a:ext cx="5994954" cy="230832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আইয়ুব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আলী</a:t>
            </a:r>
            <a:br>
              <a:rPr lang="en-US" sz="3600" b="1" dirty="0">
                <a:latin typeface="NikoshBAN" pitchFamily="2" charset="0"/>
                <a:cs typeface="NikoshBAN" pitchFamily="2" charset="0"/>
              </a:rPr>
            </a:b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সহঃশিক্ষক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কম্পি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:)</a:t>
            </a:r>
            <a:br>
              <a:rPr lang="en-US" sz="3300" b="1" dirty="0">
                <a:latin typeface="NikoshBAN" pitchFamily="2" charset="0"/>
                <a:cs typeface="NikoshBAN" pitchFamily="2" charset="0"/>
              </a:rPr>
            </a:br>
            <a:r>
              <a:rPr lang="en-US" sz="3100" b="1" dirty="0" err="1">
                <a:latin typeface="NikoshBAN" pitchFamily="2" charset="0"/>
                <a:cs typeface="NikoshBAN" pitchFamily="2" charset="0"/>
              </a:rPr>
              <a:t>জামুরহাট</a:t>
            </a:r>
            <a:r>
              <a:rPr lang="en-US" sz="3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atin typeface="NikoshBAN" pitchFamily="2" charset="0"/>
                <a:cs typeface="NikoshBAN" pitchFamily="2" charset="0"/>
              </a:rPr>
              <a:t>দ্বিমূখী</a:t>
            </a:r>
            <a:r>
              <a:rPr lang="en-US" sz="3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atin typeface="NikoshBAN" pitchFamily="2" charset="0"/>
                <a:cs typeface="NikoshBAN" pitchFamily="2" charset="0"/>
              </a:rPr>
              <a:t>মাদ্রাস</a:t>
            </a:r>
            <a:r>
              <a:rPr lang="bn-BD" sz="31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1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latin typeface="NikoshBAN" pitchFamily="2" charset="0"/>
                <a:cs typeface="NikoshBAN" pitchFamily="2" charset="0"/>
              </a:rPr>
              <a:t>শিবগঞ্জ,বগুড়া</a:t>
            </a:r>
            <a:r>
              <a:rPr lang="en-US" sz="3100" b="1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100" b="1" dirty="0">
                <a:latin typeface="NikoshBAN" pitchFamily="2" charset="0"/>
                <a:cs typeface="NikoshBAN" pitchFamily="2" charset="0"/>
              </a:rPr>
            </a:b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০১৭১৯৪৬৮১২১</a:t>
            </a:r>
            <a:br>
              <a:rPr lang="en-US" sz="3700" b="1" dirty="0">
                <a:latin typeface="NikoshBAN" pitchFamily="2" charset="0"/>
                <a:cs typeface="NikoshBAN" pitchFamily="2" charset="0"/>
              </a:rPr>
            </a:br>
            <a:r>
              <a:rPr lang="en-US" sz="2700" b="1" dirty="0" err="1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 ayoubbogra@gmail.com</a:t>
            </a: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87311-6617-4883-8091-15914F719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09" y="1257608"/>
            <a:ext cx="2045634" cy="2500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A8143CC-8542-474B-B37E-0880C135C89C}"/>
              </a:ext>
            </a:extLst>
          </p:cNvPr>
          <p:cNvSpPr txBox="1"/>
          <p:nvPr/>
        </p:nvSpPr>
        <p:spPr>
          <a:xfrm>
            <a:off x="7216715" y="3801852"/>
            <a:ext cx="446594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SG" sz="2400" dirty="0" err="1"/>
              <a:t>বিষয়:তথ্য</a:t>
            </a:r>
            <a:r>
              <a:rPr lang="en-SG" sz="2400" dirty="0"/>
              <a:t> ও </a:t>
            </a:r>
            <a:r>
              <a:rPr lang="en-SG" sz="2400" dirty="0" err="1"/>
              <a:t>যোগাযোগ</a:t>
            </a:r>
            <a:r>
              <a:rPr lang="en-SG" sz="2400" dirty="0"/>
              <a:t> </a:t>
            </a:r>
            <a:r>
              <a:rPr lang="en-SG" sz="2400" dirty="0" err="1"/>
              <a:t>প্রযুক্তি</a:t>
            </a:r>
            <a:endParaRPr lang="en-SG" sz="2400" dirty="0"/>
          </a:p>
          <a:p>
            <a:pPr algn="ctr"/>
            <a:r>
              <a:rPr lang="en-SG" sz="2400" dirty="0" err="1"/>
              <a:t>দাখিল</a:t>
            </a:r>
            <a:r>
              <a:rPr lang="en-SG" sz="2400" dirty="0"/>
              <a:t> ৬ষ্ঠ </a:t>
            </a:r>
            <a:r>
              <a:rPr lang="en-SG" sz="2400" dirty="0" err="1"/>
              <a:t>শ্রেণি</a:t>
            </a:r>
            <a:endParaRPr lang="en-SG" sz="2400" dirty="0"/>
          </a:p>
          <a:p>
            <a:pPr algn="ctr"/>
            <a:r>
              <a:rPr lang="en-SG" sz="2400" dirty="0" err="1"/>
              <a:t>অধ্যায়</a:t>
            </a:r>
            <a:r>
              <a:rPr lang="en-SG" sz="2400" dirty="0"/>
              <a:t> – ১ম</a:t>
            </a:r>
          </a:p>
          <a:p>
            <a:pPr algn="ctr"/>
            <a:r>
              <a:rPr lang="en-SG" sz="2400" dirty="0"/>
              <a:t>পাঠ-৭ ও ৮</a:t>
            </a:r>
          </a:p>
          <a:p>
            <a:pPr algn="ctr"/>
            <a:r>
              <a:rPr lang="en-SG" sz="2400" dirty="0" err="1"/>
              <a:t>সময়</a:t>
            </a:r>
            <a:r>
              <a:rPr lang="en-SG" sz="2400" dirty="0"/>
              <a:t>- ৪৫ </a:t>
            </a:r>
            <a:r>
              <a:rPr lang="en-SG" sz="2400" dirty="0" err="1"/>
              <a:t>মিনিট</a:t>
            </a:r>
            <a:endParaRPr lang="en-SG" sz="2400" dirty="0"/>
          </a:p>
          <a:p>
            <a:pPr algn="ctr"/>
            <a:r>
              <a:rPr lang="en-SG" sz="2400" dirty="0" err="1"/>
              <a:t>তারিখ</a:t>
            </a:r>
            <a:r>
              <a:rPr lang="en-SG" sz="2400" dirty="0"/>
              <a:t>: ২৫-১০-২০১৯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79060F3-C7D2-4973-B4D3-C8501B0E696C}"/>
              </a:ext>
            </a:extLst>
          </p:cNvPr>
          <p:cNvSpPr txBox="1"/>
          <p:nvPr/>
        </p:nvSpPr>
        <p:spPr>
          <a:xfrm>
            <a:off x="2616526" y="171433"/>
            <a:ext cx="7283669" cy="584775"/>
          </a:xfrm>
          <a:prstGeom prst="rect">
            <a:avLst/>
          </a:prstGeom>
          <a:gradFill>
            <a:gsLst>
              <a:gs pos="100000">
                <a:srgbClr val="564EF4"/>
              </a:gs>
              <a:gs pos="79000">
                <a:schemeClr val="bg1"/>
              </a:gs>
              <a:gs pos="93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3987FE0-57B4-49C4-BDF0-5E32358726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47" y="1177352"/>
            <a:ext cx="1917882" cy="2500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049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622F9E-795A-4A39-8C09-76675AB97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14" y="623174"/>
            <a:ext cx="4330425" cy="3536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64EDFBD-AFFD-4A36-B584-46D2CCA878BD}"/>
              </a:ext>
            </a:extLst>
          </p:cNvPr>
          <p:cNvSpPr txBox="1">
            <a:spLocks/>
          </p:cNvSpPr>
          <p:nvPr/>
        </p:nvSpPr>
        <p:spPr>
          <a:xfrm>
            <a:off x="1887596" y="332831"/>
            <a:ext cx="3385615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83D439-7443-485F-9874-171D47064F08}"/>
              </a:ext>
            </a:extLst>
          </p:cNvPr>
          <p:cNvGrpSpPr/>
          <p:nvPr/>
        </p:nvGrpSpPr>
        <p:grpSpPr>
          <a:xfrm>
            <a:off x="562755" y="1097973"/>
            <a:ext cx="6106390" cy="263837"/>
            <a:chOff x="3946478" y="3668136"/>
            <a:chExt cx="6271142" cy="70891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DFABED6-1DC9-47E2-BAF5-6150EFCF3FEC}"/>
                </a:ext>
              </a:extLst>
            </p:cNvPr>
            <p:cNvSpPr/>
            <p:nvPr/>
          </p:nvSpPr>
          <p:spPr>
            <a:xfrm>
              <a:off x="3946478" y="3668136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7030A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E8FFE4E-4C96-4824-BC48-CDCC508AA179}"/>
                </a:ext>
              </a:extLst>
            </p:cNvPr>
            <p:cNvSpPr/>
            <p:nvPr/>
          </p:nvSpPr>
          <p:spPr>
            <a:xfrm>
              <a:off x="4085230" y="36977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70C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DB6A826-64DE-4379-96BC-979359C79AA8}"/>
                </a:ext>
              </a:extLst>
            </p:cNvPr>
            <p:cNvSpPr/>
            <p:nvPr/>
          </p:nvSpPr>
          <p:spPr>
            <a:xfrm>
              <a:off x="4210334" y="37136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1C159C49-F7E8-409D-A483-762BA617C730}"/>
                </a:ext>
              </a:extLst>
            </p:cNvPr>
            <p:cNvSpPr/>
            <p:nvPr/>
          </p:nvSpPr>
          <p:spPr>
            <a:xfrm>
              <a:off x="4335438" y="37295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3EC7459-679F-46FA-833D-063873CAB0B0}"/>
                </a:ext>
              </a:extLst>
            </p:cNvPr>
            <p:cNvSpPr/>
            <p:nvPr/>
          </p:nvSpPr>
          <p:spPr>
            <a:xfrm>
              <a:off x="4460542" y="37454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0BE636D-FC5F-42CE-8820-1DB330221A91}"/>
                </a:ext>
              </a:extLst>
            </p:cNvPr>
            <p:cNvSpPr/>
            <p:nvPr/>
          </p:nvSpPr>
          <p:spPr>
            <a:xfrm>
              <a:off x="4585646" y="376138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09AE6B8-A46E-4FE5-973A-581E0C5BAF51}"/>
                </a:ext>
              </a:extLst>
            </p:cNvPr>
            <p:cNvSpPr/>
            <p:nvPr/>
          </p:nvSpPr>
          <p:spPr>
            <a:xfrm>
              <a:off x="4710750" y="37773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4610B7D-C481-46A7-B722-21605F7AA4F5}"/>
                </a:ext>
              </a:extLst>
            </p:cNvPr>
            <p:cNvSpPr/>
            <p:nvPr/>
          </p:nvSpPr>
          <p:spPr>
            <a:xfrm>
              <a:off x="4835854" y="37932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54196CF9-0B3C-44B0-A67E-D024F48F28A2}"/>
                </a:ext>
              </a:extLst>
            </p:cNvPr>
            <p:cNvSpPr/>
            <p:nvPr/>
          </p:nvSpPr>
          <p:spPr>
            <a:xfrm>
              <a:off x="4960958" y="38091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4279105-338D-46A7-A237-6D60D6471C0D}"/>
                </a:ext>
              </a:extLst>
            </p:cNvPr>
            <p:cNvSpPr/>
            <p:nvPr/>
          </p:nvSpPr>
          <p:spPr>
            <a:xfrm>
              <a:off x="5086062" y="38250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>
                <a:solidFill>
                  <a:srgbClr val="00B0F0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873C40B-A067-45EA-975E-9935A5ED42EE}"/>
              </a:ext>
            </a:extLst>
          </p:cNvPr>
          <p:cNvSpPr txBox="1"/>
          <p:nvPr/>
        </p:nvSpPr>
        <p:spPr>
          <a:xfrm>
            <a:off x="590379" y="4596231"/>
            <a:ext cx="10528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ই-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?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শিক্ষাক্ষেত্রে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যোগাযোগ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প্রযুক্তির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বর্ণনা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31937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79500"/>
            <a:ext cx="3651250" cy="3357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5328666" y="2423733"/>
            <a:ext cx="4635500" cy="1551643"/>
          </a:xfrm>
          <a:prstGeom prst="rect">
            <a:avLst/>
          </a:prstGeom>
          <a:noFill/>
          <a:ln>
            <a:noFill/>
          </a:ln>
        </p:spPr>
        <p:txBody>
          <a:bodyPr wrap="square" lIns="76200" tIns="38100" rIns="76200" bIns="3810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583" b="1" spc="42" dirty="0">
                <a:ln w="11430">
                  <a:solidFill>
                    <a:srgbClr val="7030A0"/>
                  </a:solidFill>
                </a:ln>
                <a:solidFill>
                  <a:srgbClr val="FF2D2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583" b="1" spc="42" dirty="0">
              <a:ln w="11430">
                <a:solidFill>
                  <a:srgbClr val="7030A0"/>
                </a:solidFill>
              </a:ln>
              <a:solidFill>
                <a:srgbClr val="FF2D2D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D449D-FC63-4219-A566-0FE01B02A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41" y="123625"/>
            <a:ext cx="1043702" cy="987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80AF8E-A181-485A-9C89-D4D350843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" y="169878"/>
            <a:ext cx="563659" cy="630117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56D24AF6-C85C-4D64-ABD5-C811D084F843}"/>
              </a:ext>
            </a:extLst>
          </p:cNvPr>
          <p:cNvSpPr/>
          <p:nvPr/>
        </p:nvSpPr>
        <p:spPr>
          <a:xfrm>
            <a:off x="-29029" y="1"/>
            <a:ext cx="12221029" cy="6871252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2F6443-B1E3-4FD7-A6A1-1DB5C2F88F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1" y="5557899"/>
            <a:ext cx="11993145" cy="11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0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entagon 6">
            <a:extLst>
              <a:ext uri="{FF2B5EF4-FFF2-40B4-BE49-F238E27FC236}">
                <a16:creationId xmlns:a16="http://schemas.microsoft.com/office/drawing/2014/main" id="{4DBE922B-F3D0-42A3-8C86-103564932B2A}"/>
              </a:ext>
            </a:extLst>
          </p:cNvPr>
          <p:cNvSpPr/>
          <p:nvPr/>
        </p:nvSpPr>
        <p:spPr>
          <a:xfrm flipH="1">
            <a:off x="9256760" y="4841131"/>
            <a:ext cx="2617928" cy="545910"/>
          </a:xfrm>
          <a:prstGeom prst="homePlate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আইসিটি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ভিত্তিক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অফিস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D279EA-3676-4C02-B18D-191C625DAEEF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D9402C8-5725-4C38-BE71-4BF534A6610A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BAA439-62C0-4A6E-A041-A395325CE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C57FEEB-46CC-48F0-871E-08A4053E0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5F6A59-616A-4218-A8D0-695787B336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/>
          <a:stretch/>
        </p:blipFill>
        <p:spPr>
          <a:xfrm>
            <a:off x="282356" y="1061436"/>
            <a:ext cx="11453936" cy="35156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D50A01-657C-400C-908D-22281AA21FEF}"/>
              </a:ext>
            </a:extLst>
          </p:cNvPr>
          <p:cNvSpPr txBox="1"/>
          <p:nvPr/>
        </p:nvSpPr>
        <p:spPr>
          <a:xfrm>
            <a:off x="4007508" y="145891"/>
            <a:ext cx="377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পূর্বজ্ঞান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যাচাই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Pentagon 3">
            <a:extLst>
              <a:ext uri="{FF2B5EF4-FFF2-40B4-BE49-F238E27FC236}">
                <a16:creationId xmlns:a16="http://schemas.microsoft.com/office/drawing/2014/main" id="{CF0AA704-7081-4166-B5F9-E3E1206CA4BA}"/>
              </a:ext>
            </a:extLst>
          </p:cNvPr>
          <p:cNvSpPr/>
          <p:nvPr/>
        </p:nvSpPr>
        <p:spPr>
          <a:xfrm flipH="1">
            <a:off x="2381173" y="4798226"/>
            <a:ext cx="2546172" cy="545910"/>
          </a:xfrm>
          <a:prstGeom prst="homePlate">
            <a:avLst>
              <a:gd name="adj" fmla="val 146230"/>
            </a:avLst>
          </a:pr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গতানুগতিক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অফিস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Freeform 4">
            <a:extLst>
              <a:ext uri="{FF2B5EF4-FFF2-40B4-BE49-F238E27FC236}">
                <a16:creationId xmlns:a16="http://schemas.microsoft.com/office/drawing/2014/main" id="{CD43B75A-C305-4503-8CA8-25C06C81782C}"/>
              </a:ext>
            </a:extLst>
          </p:cNvPr>
          <p:cNvSpPr/>
          <p:nvPr/>
        </p:nvSpPr>
        <p:spPr>
          <a:xfrm flipH="1">
            <a:off x="1962364" y="4633143"/>
            <a:ext cx="2995356" cy="803197"/>
          </a:xfrm>
          <a:custGeom>
            <a:avLst/>
            <a:gdLst>
              <a:gd name="connsiteX0" fmla="*/ 2008682 w 2008682"/>
              <a:gd name="connsiteY0" fmla="*/ 479684 h 959368"/>
              <a:gd name="connsiteX1" fmla="*/ 1741338 w 2008682"/>
              <a:gd name="connsiteY1" fmla="*/ 949621 h 959368"/>
              <a:gd name="connsiteX2" fmla="*/ 1676386 w 2008682"/>
              <a:gd name="connsiteY2" fmla="*/ 959000 h 959368"/>
              <a:gd name="connsiteX3" fmla="*/ 1678898 w 2008682"/>
              <a:gd name="connsiteY3" fmla="*/ 959368 h 959368"/>
              <a:gd name="connsiteX4" fmla="*/ 2008682 w 2008682"/>
              <a:gd name="connsiteY4" fmla="*/ 479684 h 959368"/>
              <a:gd name="connsiteX5" fmla="*/ 1673835 w 2008682"/>
              <a:gd name="connsiteY5" fmla="*/ 0 h 959368"/>
              <a:gd name="connsiteX6" fmla="*/ 334847 w 2008682"/>
              <a:gd name="connsiteY6" fmla="*/ 0 h 959368"/>
              <a:gd name="connsiteX7" fmla="*/ 0 w 2008682"/>
              <a:gd name="connsiteY7" fmla="*/ 479684 h 959368"/>
              <a:gd name="connsiteX8" fmla="*/ 334847 w 2008682"/>
              <a:gd name="connsiteY8" fmla="*/ 959368 h 959368"/>
              <a:gd name="connsiteX9" fmla="*/ 1673835 w 2008682"/>
              <a:gd name="connsiteY9" fmla="*/ 959368 h 959368"/>
              <a:gd name="connsiteX10" fmla="*/ 1676386 w 2008682"/>
              <a:gd name="connsiteY10" fmla="*/ 959000 h 959368"/>
              <a:gd name="connsiteX11" fmla="*/ 1612435 w 2008682"/>
              <a:gd name="connsiteY11" fmla="*/ 949623 h 959368"/>
              <a:gd name="connsiteX12" fmla="*/ 1349114 w 2008682"/>
              <a:gd name="connsiteY12" fmla="*/ 479684 h 959368"/>
              <a:gd name="connsiteX13" fmla="*/ 1612435 w 2008682"/>
              <a:gd name="connsiteY13" fmla="*/ 9746 h 959368"/>
              <a:gd name="connsiteX14" fmla="*/ 1676386 w 2008682"/>
              <a:gd name="connsiteY14" fmla="*/ 368 h 959368"/>
              <a:gd name="connsiteX15" fmla="*/ 1678898 w 2008682"/>
              <a:gd name="connsiteY15" fmla="*/ 0 h 959368"/>
              <a:gd name="connsiteX16" fmla="*/ 1676386 w 2008682"/>
              <a:gd name="connsiteY16" fmla="*/ 368 h 959368"/>
              <a:gd name="connsiteX17" fmla="*/ 1741338 w 2008682"/>
              <a:gd name="connsiteY17" fmla="*/ 9747 h 959368"/>
              <a:gd name="connsiteX18" fmla="*/ 2008682 w 2008682"/>
              <a:gd name="connsiteY18" fmla="*/ 479684 h 959368"/>
              <a:gd name="connsiteX19" fmla="*/ 1678898 w 2008682"/>
              <a:gd name="connsiteY19" fmla="*/ 0 h 95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8682" h="959368">
                <a:moveTo>
                  <a:pt x="2008682" y="479684"/>
                </a:moveTo>
                <a:cubicBezTo>
                  <a:pt x="2008682" y="711455"/>
                  <a:pt x="1893955" y="904885"/>
                  <a:pt x="1741338" y="949621"/>
                </a:cubicBezTo>
                <a:lnTo>
                  <a:pt x="1676386" y="959000"/>
                </a:lnTo>
                <a:lnTo>
                  <a:pt x="1678898" y="959368"/>
                </a:lnTo>
                <a:cubicBezTo>
                  <a:pt x="1861033" y="959368"/>
                  <a:pt x="2008682" y="744606"/>
                  <a:pt x="2008682" y="479684"/>
                </a:cubicBezTo>
                <a:close/>
                <a:moveTo>
                  <a:pt x="1673835" y="0"/>
                </a:moveTo>
                <a:lnTo>
                  <a:pt x="334847" y="0"/>
                </a:lnTo>
                <a:cubicBezTo>
                  <a:pt x="149848" y="0"/>
                  <a:pt x="0" y="214803"/>
                  <a:pt x="0" y="479684"/>
                </a:cubicBezTo>
                <a:cubicBezTo>
                  <a:pt x="0" y="744566"/>
                  <a:pt x="149848" y="959368"/>
                  <a:pt x="334847" y="959368"/>
                </a:cubicBezTo>
                <a:lnTo>
                  <a:pt x="1673835" y="959368"/>
                </a:lnTo>
                <a:lnTo>
                  <a:pt x="1676386" y="959000"/>
                </a:lnTo>
                <a:lnTo>
                  <a:pt x="1612435" y="949623"/>
                </a:lnTo>
                <a:cubicBezTo>
                  <a:pt x="1462158" y="904894"/>
                  <a:pt x="1349114" y="711491"/>
                  <a:pt x="1349114" y="479684"/>
                </a:cubicBezTo>
                <a:cubicBezTo>
                  <a:pt x="1349114" y="247877"/>
                  <a:pt x="1462158" y="54474"/>
                  <a:pt x="1612435" y="9746"/>
                </a:cubicBezTo>
                <a:lnTo>
                  <a:pt x="1676386" y="368"/>
                </a:lnTo>
                <a:close/>
                <a:moveTo>
                  <a:pt x="1678898" y="0"/>
                </a:moveTo>
                <a:lnTo>
                  <a:pt x="1676386" y="368"/>
                </a:lnTo>
                <a:lnTo>
                  <a:pt x="1741338" y="9747"/>
                </a:lnTo>
                <a:cubicBezTo>
                  <a:pt x="1893955" y="54483"/>
                  <a:pt x="2008682" y="247913"/>
                  <a:pt x="2008682" y="479684"/>
                </a:cubicBezTo>
                <a:cubicBezTo>
                  <a:pt x="2008682" y="214762"/>
                  <a:pt x="1861033" y="0"/>
                  <a:pt x="1678898" y="0"/>
                </a:cubicBezTo>
                <a:close/>
              </a:path>
            </a:pathLst>
          </a:cu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0">
                <a:schemeClr val="bg2">
                  <a:lumMod val="75000"/>
                </a:schemeClr>
              </a:gs>
              <a:gs pos="94000">
                <a:schemeClr val="bg1">
                  <a:lumMod val="65000"/>
                </a:schemeClr>
              </a:gs>
              <a:gs pos="62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13DB91-3100-4B0D-B961-EF2887D0770D}"/>
              </a:ext>
            </a:extLst>
          </p:cNvPr>
          <p:cNvSpPr/>
          <p:nvPr/>
        </p:nvSpPr>
        <p:spPr>
          <a:xfrm>
            <a:off x="2176350" y="4633143"/>
            <a:ext cx="763883" cy="803197"/>
          </a:xfrm>
          <a:prstGeom prst="ellipse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28000">
                <a:schemeClr val="bg1">
                  <a:lumMod val="85000"/>
                </a:schemeClr>
              </a:gs>
              <a:gs pos="58000">
                <a:schemeClr val="bg2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3DA51C-7926-4BE8-8CC0-CC406AE879D4}"/>
              </a:ext>
            </a:extLst>
          </p:cNvPr>
          <p:cNvSpPr/>
          <p:nvPr/>
        </p:nvSpPr>
        <p:spPr>
          <a:xfrm>
            <a:off x="9355305" y="4633472"/>
            <a:ext cx="975649" cy="803197"/>
          </a:xfrm>
          <a:prstGeom prst="ellipse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28000">
                <a:schemeClr val="bg1">
                  <a:lumMod val="85000"/>
                </a:schemeClr>
              </a:gs>
              <a:gs pos="58000">
                <a:schemeClr val="bg2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69F53446-6D75-4274-BA50-A7712CF42C1D}"/>
              </a:ext>
            </a:extLst>
          </p:cNvPr>
          <p:cNvSpPr/>
          <p:nvPr/>
        </p:nvSpPr>
        <p:spPr>
          <a:xfrm flipH="1">
            <a:off x="9396111" y="4669582"/>
            <a:ext cx="2536920" cy="803197"/>
          </a:xfrm>
          <a:custGeom>
            <a:avLst/>
            <a:gdLst>
              <a:gd name="connsiteX0" fmla="*/ 2008682 w 2008682"/>
              <a:gd name="connsiteY0" fmla="*/ 479684 h 959368"/>
              <a:gd name="connsiteX1" fmla="*/ 1741338 w 2008682"/>
              <a:gd name="connsiteY1" fmla="*/ 949621 h 959368"/>
              <a:gd name="connsiteX2" fmla="*/ 1676386 w 2008682"/>
              <a:gd name="connsiteY2" fmla="*/ 959000 h 959368"/>
              <a:gd name="connsiteX3" fmla="*/ 1678898 w 2008682"/>
              <a:gd name="connsiteY3" fmla="*/ 959368 h 959368"/>
              <a:gd name="connsiteX4" fmla="*/ 2008682 w 2008682"/>
              <a:gd name="connsiteY4" fmla="*/ 479684 h 959368"/>
              <a:gd name="connsiteX5" fmla="*/ 1673835 w 2008682"/>
              <a:gd name="connsiteY5" fmla="*/ 0 h 959368"/>
              <a:gd name="connsiteX6" fmla="*/ 334847 w 2008682"/>
              <a:gd name="connsiteY6" fmla="*/ 0 h 959368"/>
              <a:gd name="connsiteX7" fmla="*/ 0 w 2008682"/>
              <a:gd name="connsiteY7" fmla="*/ 479684 h 959368"/>
              <a:gd name="connsiteX8" fmla="*/ 334847 w 2008682"/>
              <a:gd name="connsiteY8" fmla="*/ 959368 h 959368"/>
              <a:gd name="connsiteX9" fmla="*/ 1673835 w 2008682"/>
              <a:gd name="connsiteY9" fmla="*/ 959368 h 959368"/>
              <a:gd name="connsiteX10" fmla="*/ 1676386 w 2008682"/>
              <a:gd name="connsiteY10" fmla="*/ 959000 h 959368"/>
              <a:gd name="connsiteX11" fmla="*/ 1612435 w 2008682"/>
              <a:gd name="connsiteY11" fmla="*/ 949623 h 959368"/>
              <a:gd name="connsiteX12" fmla="*/ 1349114 w 2008682"/>
              <a:gd name="connsiteY12" fmla="*/ 479684 h 959368"/>
              <a:gd name="connsiteX13" fmla="*/ 1612435 w 2008682"/>
              <a:gd name="connsiteY13" fmla="*/ 9746 h 959368"/>
              <a:gd name="connsiteX14" fmla="*/ 1676386 w 2008682"/>
              <a:gd name="connsiteY14" fmla="*/ 368 h 959368"/>
              <a:gd name="connsiteX15" fmla="*/ 1678898 w 2008682"/>
              <a:gd name="connsiteY15" fmla="*/ 0 h 959368"/>
              <a:gd name="connsiteX16" fmla="*/ 1676386 w 2008682"/>
              <a:gd name="connsiteY16" fmla="*/ 368 h 959368"/>
              <a:gd name="connsiteX17" fmla="*/ 1741338 w 2008682"/>
              <a:gd name="connsiteY17" fmla="*/ 9747 h 959368"/>
              <a:gd name="connsiteX18" fmla="*/ 2008682 w 2008682"/>
              <a:gd name="connsiteY18" fmla="*/ 479684 h 959368"/>
              <a:gd name="connsiteX19" fmla="*/ 1678898 w 2008682"/>
              <a:gd name="connsiteY19" fmla="*/ 0 h 95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8682" h="959368">
                <a:moveTo>
                  <a:pt x="2008682" y="479684"/>
                </a:moveTo>
                <a:cubicBezTo>
                  <a:pt x="2008682" y="711455"/>
                  <a:pt x="1893955" y="904885"/>
                  <a:pt x="1741338" y="949621"/>
                </a:cubicBezTo>
                <a:lnTo>
                  <a:pt x="1676386" y="959000"/>
                </a:lnTo>
                <a:lnTo>
                  <a:pt x="1678898" y="959368"/>
                </a:lnTo>
                <a:cubicBezTo>
                  <a:pt x="1861033" y="959368"/>
                  <a:pt x="2008682" y="744606"/>
                  <a:pt x="2008682" y="479684"/>
                </a:cubicBezTo>
                <a:close/>
                <a:moveTo>
                  <a:pt x="1673835" y="0"/>
                </a:moveTo>
                <a:lnTo>
                  <a:pt x="334847" y="0"/>
                </a:lnTo>
                <a:cubicBezTo>
                  <a:pt x="149848" y="0"/>
                  <a:pt x="0" y="214803"/>
                  <a:pt x="0" y="479684"/>
                </a:cubicBezTo>
                <a:cubicBezTo>
                  <a:pt x="0" y="744566"/>
                  <a:pt x="149848" y="959368"/>
                  <a:pt x="334847" y="959368"/>
                </a:cubicBezTo>
                <a:lnTo>
                  <a:pt x="1673835" y="959368"/>
                </a:lnTo>
                <a:lnTo>
                  <a:pt x="1676386" y="959000"/>
                </a:lnTo>
                <a:lnTo>
                  <a:pt x="1612435" y="949623"/>
                </a:lnTo>
                <a:cubicBezTo>
                  <a:pt x="1462158" y="904894"/>
                  <a:pt x="1349114" y="711491"/>
                  <a:pt x="1349114" y="479684"/>
                </a:cubicBezTo>
                <a:cubicBezTo>
                  <a:pt x="1349114" y="247877"/>
                  <a:pt x="1462158" y="54474"/>
                  <a:pt x="1612435" y="9746"/>
                </a:cubicBezTo>
                <a:lnTo>
                  <a:pt x="1676386" y="368"/>
                </a:lnTo>
                <a:close/>
                <a:moveTo>
                  <a:pt x="1678898" y="0"/>
                </a:moveTo>
                <a:lnTo>
                  <a:pt x="1676386" y="368"/>
                </a:lnTo>
                <a:lnTo>
                  <a:pt x="1741338" y="9747"/>
                </a:lnTo>
                <a:cubicBezTo>
                  <a:pt x="1893955" y="54483"/>
                  <a:pt x="2008682" y="247913"/>
                  <a:pt x="2008682" y="479684"/>
                </a:cubicBezTo>
                <a:cubicBezTo>
                  <a:pt x="2008682" y="214762"/>
                  <a:pt x="1861033" y="0"/>
                  <a:pt x="1678898" y="0"/>
                </a:cubicBezTo>
                <a:close/>
              </a:path>
            </a:pathLst>
          </a:custGeom>
          <a:gradFill>
            <a:gsLst>
              <a:gs pos="35000">
                <a:schemeClr val="accent1">
                  <a:lumMod val="5000"/>
                  <a:lumOff val="95000"/>
                </a:schemeClr>
              </a:gs>
              <a:gs pos="0">
                <a:schemeClr val="bg2">
                  <a:lumMod val="75000"/>
                </a:schemeClr>
              </a:gs>
              <a:gs pos="94000">
                <a:schemeClr val="bg1">
                  <a:lumMod val="65000"/>
                </a:schemeClr>
              </a:gs>
              <a:gs pos="62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52">
            <a:extLst>
              <a:ext uri="{FF2B5EF4-FFF2-40B4-BE49-F238E27FC236}">
                <a16:creationId xmlns:a16="http://schemas.microsoft.com/office/drawing/2014/main" id="{2CDB9A40-D950-4B91-A9AE-0FEB2666CD60}"/>
              </a:ext>
            </a:extLst>
          </p:cNvPr>
          <p:cNvSpPr/>
          <p:nvPr/>
        </p:nvSpPr>
        <p:spPr>
          <a:xfrm flipH="1">
            <a:off x="4584645" y="5628742"/>
            <a:ext cx="55273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70000">
                <a:schemeClr val="bg1"/>
              </a:gs>
              <a:gs pos="18000">
                <a:schemeClr val="bg1">
                  <a:lumMod val="85000"/>
                </a:schemeClr>
              </a:gs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  <a:gs pos="9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54">
            <a:extLst>
              <a:ext uri="{FF2B5EF4-FFF2-40B4-BE49-F238E27FC236}">
                <a16:creationId xmlns:a16="http://schemas.microsoft.com/office/drawing/2014/main" id="{24BD0BC3-4D85-4044-9687-41D694D216EA}"/>
              </a:ext>
            </a:extLst>
          </p:cNvPr>
          <p:cNvSpPr/>
          <p:nvPr/>
        </p:nvSpPr>
        <p:spPr>
          <a:xfrm>
            <a:off x="4943195" y="5618975"/>
            <a:ext cx="586397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2000">
                <a:schemeClr val="bg1">
                  <a:lumMod val="75000"/>
                </a:schemeClr>
              </a:gs>
              <a:gs pos="30000">
                <a:schemeClr val="bg1">
                  <a:lumMod val="85000"/>
                </a:schemeClr>
              </a:gs>
              <a:gs pos="45000">
                <a:schemeClr val="accent1">
                  <a:lumMod val="5000"/>
                  <a:lumOff val="95000"/>
                </a:schemeClr>
              </a:gs>
              <a:gs pos="15000">
                <a:schemeClr val="bg1">
                  <a:lumMod val="65000"/>
                </a:schemeClr>
              </a:gs>
              <a:gs pos="94000">
                <a:schemeClr val="bg1">
                  <a:lumMod val="65000"/>
                </a:schemeClr>
              </a:gs>
              <a:gs pos="47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55">
            <a:extLst>
              <a:ext uri="{FF2B5EF4-FFF2-40B4-BE49-F238E27FC236}">
                <a16:creationId xmlns:a16="http://schemas.microsoft.com/office/drawing/2014/main" id="{BF37C266-AF11-4B82-BFD7-60677E976412}"/>
              </a:ext>
            </a:extLst>
          </p:cNvPr>
          <p:cNvSpPr/>
          <p:nvPr/>
        </p:nvSpPr>
        <p:spPr>
          <a:xfrm>
            <a:off x="5457414" y="5762045"/>
            <a:ext cx="5012141" cy="52792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67000"/>
            </a:scheme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দুটিতে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লক্ষ্য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করছ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চিন্তা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32434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4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3.33333E-6 0.07222 L -3.33333E-6 3.7037E-7 " pathEditMode="relative" rAng="0" ptsTypes="AA">
                                          <p:cBhvr>
                                            <p:cTn id="6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7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8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9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1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35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1.85185E-6 L -0.18359 0.00695 " pathEditMode="relative" rAng="0" ptsTypes="AA">
                                          <p:cBhvr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80" y="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8" fill="hold" grpId="1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35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19 -0.01227 L -0.21537 -0.00879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0" y="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5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5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3.7037E-6 L 0.45339 0.00116 " pathEditMode="relative" rAng="0" ptsTypes="AA">
                                          <p:cBhvr>
                                            <p:cTn id="6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63" dur="1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6" grpId="1" animBg="1"/>
          <p:bldP spid="21" grpId="0"/>
          <p:bldP spid="30" grpId="0" animBg="1"/>
          <p:bldP spid="30" grpId="1" animBg="1"/>
          <p:bldP spid="31" grpId="0" animBg="1"/>
          <p:bldP spid="29" grpId="0" animBg="1"/>
          <p:bldP spid="35" grpId="0" animBg="1"/>
          <p:bldP spid="37" grpId="0" animBg="1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3" grpId="2" animBg="1"/>
          <p:bldP spid="43" grpId="3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4" presetClass="emph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3.33333E-6 0.07222 L -3.33333E-6 3.7037E-7 " pathEditMode="relative" rAng="0" ptsTypes="AA">
                                          <p:cBhvr>
                                            <p:cTn id="6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7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8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9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0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35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1.85185E-6 L -0.18359 0.00695 " pathEditMode="relative" rAng="0" ptsTypes="AA">
                                          <p:cBhvr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80" y="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35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819 -0.01227 L -0.21537 -0.00879 " pathEditMode="relative" rAng="0" ptsTypes="AA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80" y="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3.7037E-6 L 0.45339 0.00116 " pathEditMode="relative" rAng="0" ptsTypes="AA">
                                          <p:cBhvr>
                                            <p:cTn id="6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69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63" dur="1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4" presetClass="exit" presetSubtype="1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6" grpId="1" animBg="1"/>
          <p:bldP spid="21" grpId="0"/>
          <p:bldP spid="30" grpId="0" animBg="1"/>
          <p:bldP spid="30" grpId="1" animBg="1"/>
          <p:bldP spid="31" grpId="0" animBg="1"/>
          <p:bldP spid="29" grpId="0" animBg="1"/>
          <p:bldP spid="35" grpId="0" animBg="1"/>
          <p:bldP spid="37" grpId="0" animBg="1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3" grpId="2" animBg="1"/>
          <p:bldP spid="43" grpId="3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AD5E70-3C9D-415B-970F-3BF48A23A23A}"/>
              </a:ext>
            </a:extLst>
          </p:cNvPr>
          <p:cNvGrpSpPr/>
          <p:nvPr/>
        </p:nvGrpSpPr>
        <p:grpSpPr>
          <a:xfrm>
            <a:off x="-4420" y="26402"/>
            <a:ext cx="12196420" cy="6831598"/>
            <a:chOff x="-4419" y="0"/>
            <a:chExt cx="12192000" cy="6858000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90FB4C5B-65E0-4D09-9746-42039256FAE4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435120-A619-4676-B3F3-6104FC336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9FD60670-C590-4700-A296-D74D0FBDD35C}"/>
              </a:ext>
            </a:extLst>
          </p:cNvPr>
          <p:cNvSpPr/>
          <p:nvPr/>
        </p:nvSpPr>
        <p:spPr>
          <a:xfrm>
            <a:off x="2233390" y="3427942"/>
            <a:ext cx="8869275" cy="953635"/>
          </a:xfrm>
          <a:prstGeom prst="roundRect">
            <a:avLst>
              <a:gd name="adj" fmla="val 0"/>
            </a:avLst>
          </a:prstGeom>
          <a:gradFill>
            <a:gsLst>
              <a:gs pos="67000">
                <a:schemeClr val="bg1">
                  <a:lumMod val="85000"/>
                </a:schemeClr>
              </a:gs>
              <a:gs pos="26000">
                <a:schemeClr val="bg1">
                  <a:lumMod val="85000"/>
                </a:schemeClr>
              </a:gs>
              <a:gs pos="49000">
                <a:schemeClr val="bg1"/>
              </a:gs>
              <a:gs pos="6000">
                <a:schemeClr val="bg1">
                  <a:lumMod val="75000"/>
                </a:schemeClr>
              </a:gs>
              <a:gs pos="84000">
                <a:schemeClr val="bg1">
                  <a:lumMod val="6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যোগাযোগ</a:t>
            </a: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প্রযুক্তির</a:t>
            </a: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গুরুত্ব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19C37E-EA55-421E-A30B-D98BD99E351D}"/>
              </a:ext>
            </a:extLst>
          </p:cNvPr>
          <p:cNvGrpSpPr/>
          <p:nvPr/>
        </p:nvGrpSpPr>
        <p:grpSpPr>
          <a:xfrm>
            <a:off x="-936794" y="2909676"/>
            <a:ext cx="3362040" cy="1985560"/>
            <a:chOff x="-1395663" y="3485938"/>
            <a:chExt cx="3814334" cy="235465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E56956-94E4-4A6D-A965-2AF25A00507A}"/>
                </a:ext>
              </a:extLst>
            </p:cNvPr>
            <p:cNvSpPr/>
            <p:nvPr/>
          </p:nvSpPr>
          <p:spPr>
            <a:xfrm>
              <a:off x="-1395663" y="3485938"/>
              <a:ext cx="3286200" cy="2354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122C8FD-FAA1-45C5-B754-E541CEB62893}"/>
                </a:ext>
              </a:extLst>
            </p:cNvPr>
            <p:cNvSpPr/>
            <p:nvPr/>
          </p:nvSpPr>
          <p:spPr>
            <a:xfrm>
              <a:off x="1333633" y="3593205"/>
              <a:ext cx="1085038" cy="2086377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F87AA952-0BF4-4029-B666-D13700FDC9E5}"/>
                </a:ext>
              </a:extLst>
            </p:cNvPr>
            <p:cNvSpPr/>
            <p:nvPr/>
          </p:nvSpPr>
          <p:spPr>
            <a:xfrm>
              <a:off x="449236" y="3737993"/>
              <a:ext cx="1828800" cy="182880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 flip="none" rotWithShape="1">
              <a:gsLst>
                <a:gs pos="67000">
                  <a:schemeClr val="bg1">
                    <a:lumMod val="85000"/>
                  </a:schemeClr>
                </a:gs>
                <a:gs pos="26000">
                  <a:schemeClr val="bg1">
                    <a:lumMod val="95000"/>
                  </a:schemeClr>
                </a:gs>
                <a:gs pos="49000">
                  <a:schemeClr val="accent1">
                    <a:lumMod val="5000"/>
                    <a:lumOff val="95000"/>
                  </a:schemeClr>
                </a:gs>
                <a:gs pos="6000">
                  <a:schemeClr val="bg1">
                    <a:lumMod val="75000"/>
                  </a:schemeClr>
                </a:gs>
                <a:gs pos="84000">
                  <a:schemeClr val="bg1">
                    <a:lumMod val="75000"/>
                  </a:schemeClr>
                </a:gs>
                <a:gs pos="36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0245051-C7E7-4775-A6BA-042BA8535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7189" y="415030"/>
            <a:ext cx="3539992" cy="312113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4F8EC87-EE89-4615-8EA8-30DEFC698424}"/>
              </a:ext>
            </a:extLst>
          </p:cNvPr>
          <p:cNvSpPr txBox="1"/>
          <p:nvPr/>
        </p:nvSpPr>
        <p:spPr>
          <a:xfrm>
            <a:off x="1456583" y="476083"/>
            <a:ext cx="403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1C09C7-9686-4E62-9EFE-6903C8AD6A71}"/>
              </a:ext>
            </a:extLst>
          </p:cNvPr>
          <p:cNvGrpSpPr/>
          <p:nvPr/>
        </p:nvGrpSpPr>
        <p:grpSpPr>
          <a:xfrm>
            <a:off x="581473" y="1358409"/>
            <a:ext cx="6106390" cy="263837"/>
            <a:chOff x="3946478" y="3668136"/>
            <a:chExt cx="6271142" cy="708913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B59FC18B-ACC3-4097-B7DB-45CF9B4768EC}"/>
                </a:ext>
              </a:extLst>
            </p:cNvPr>
            <p:cNvSpPr/>
            <p:nvPr/>
          </p:nvSpPr>
          <p:spPr>
            <a:xfrm>
              <a:off x="3946478" y="3668136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7030A0"/>
                </a:solidFill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4D051893-B7A0-4253-B1A5-0D322D89B2C5}"/>
                </a:ext>
              </a:extLst>
            </p:cNvPr>
            <p:cNvSpPr/>
            <p:nvPr/>
          </p:nvSpPr>
          <p:spPr>
            <a:xfrm>
              <a:off x="4085230" y="36977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70C0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D18A39D3-B16B-47CB-9A87-33D028F5DAAB}"/>
                </a:ext>
              </a:extLst>
            </p:cNvPr>
            <p:cNvSpPr/>
            <p:nvPr/>
          </p:nvSpPr>
          <p:spPr>
            <a:xfrm>
              <a:off x="4210334" y="37136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EB65ECC2-525E-4621-BCD6-5A9CFB737CFE}"/>
                </a:ext>
              </a:extLst>
            </p:cNvPr>
            <p:cNvSpPr/>
            <p:nvPr/>
          </p:nvSpPr>
          <p:spPr>
            <a:xfrm>
              <a:off x="4335438" y="37295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05F25BE-5EF4-4170-813C-C13A9F585DDE}"/>
                </a:ext>
              </a:extLst>
            </p:cNvPr>
            <p:cNvSpPr/>
            <p:nvPr/>
          </p:nvSpPr>
          <p:spPr>
            <a:xfrm>
              <a:off x="4460542" y="37454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182CCCDD-F044-478F-9266-C43845550DFA}"/>
                </a:ext>
              </a:extLst>
            </p:cNvPr>
            <p:cNvSpPr/>
            <p:nvPr/>
          </p:nvSpPr>
          <p:spPr>
            <a:xfrm>
              <a:off x="4585646" y="376138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55940EF3-5B4D-4CA5-B2FA-D07C9CCC2CA8}"/>
                </a:ext>
              </a:extLst>
            </p:cNvPr>
            <p:cNvSpPr/>
            <p:nvPr/>
          </p:nvSpPr>
          <p:spPr>
            <a:xfrm>
              <a:off x="4710750" y="37773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64247BE7-1DEF-416D-A122-06B727CF16D4}"/>
                </a:ext>
              </a:extLst>
            </p:cNvPr>
            <p:cNvSpPr/>
            <p:nvPr/>
          </p:nvSpPr>
          <p:spPr>
            <a:xfrm>
              <a:off x="4835854" y="37932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D1B5FCC6-FB6B-472F-9FA2-BCD1349B8013}"/>
                </a:ext>
              </a:extLst>
            </p:cNvPr>
            <p:cNvSpPr/>
            <p:nvPr/>
          </p:nvSpPr>
          <p:spPr>
            <a:xfrm>
              <a:off x="4960958" y="38091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B5C8F544-7284-403A-ABA1-DE5A3ED15ADB}"/>
                </a:ext>
              </a:extLst>
            </p:cNvPr>
            <p:cNvSpPr/>
            <p:nvPr/>
          </p:nvSpPr>
          <p:spPr>
            <a:xfrm>
              <a:off x="5086062" y="38250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0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10F29DA-9840-4D79-B295-96D217C37152}"/>
              </a:ext>
            </a:extLst>
          </p:cNvPr>
          <p:cNvGrpSpPr/>
          <p:nvPr/>
        </p:nvGrpSpPr>
        <p:grpSpPr>
          <a:xfrm>
            <a:off x="-4420" y="0"/>
            <a:ext cx="12196419" cy="6858000"/>
            <a:chOff x="-4419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9B48C72-93FF-404E-A588-8C3455904C5F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707403-96ED-4B0D-BD7C-5E4F585C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26A5C49-7B6A-4DA8-A549-2737D39DD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41" y="123625"/>
            <a:ext cx="1043702" cy="98718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2BF7269-4C01-477F-8A2B-38FB50A1B528}"/>
              </a:ext>
            </a:extLst>
          </p:cNvPr>
          <p:cNvGrpSpPr/>
          <p:nvPr/>
        </p:nvGrpSpPr>
        <p:grpSpPr>
          <a:xfrm>
            <a:off x="586174" y="801958"/>
            <a:ext cx="5611426" cy="436080"/>
            <a:chOff x="3946478" y="3668136"/>
            <a:chExt cx="6271142" cy="70891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FEA389A9-212E-409D-9C5A-298F6E1FB590}"/>
                </a:ext>
              </a:extLst>
            </p:cNvPr>
            <p:cNvSpPr/>
            <p:nvPr/>
          </p:nvSpPr>
          <p:spPr>
            <a:xfrm>
              <a:off x="3946478" y="3668136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7030A0"/>
                </a:solidFill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25CE1C25-362B-4A23-97F6-4000EE421E5E}"/>
                </a:ext>
              </a:extLst>
            </p:cNvPr>
            <p:cNvSpPr/>
            <p:nvPr/>
          </p:nvSpPr>
          <p:spPr>
            <a:xfrm>
              <a:off x="4085230" y="36977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70C0"/>
                </a:solidFill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71D584C7-D08C-405E-8731-B9612113DA82}"/>
                </a:ext>
              </a:extLst>
            </p:cNvPr>
            <p:cNvSpPr/>
            <p:nvPr/>
          </p:nvSpPr>
          <p:spPr>
            <a:xfrm>
              <a:off x="4210334" y="37136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622EEB2-0FA7-4695-84D9-F86FBC80C470}"/>
                </a:ext>
              </a:extLst>
            </p:cNvPr>
            <p:cNvSpPr/>
            <p:nvPr/>
          </p:nvSpPr>
          <p:spPr>
            <a:xfrm>
              <a:off x="4335438" y="37295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E47D2D75-7B58-42B1-84CC-11D61E0442C1}"/>
                </a:ext>
              </a:extLst>
            </p:cNvPr>
            <p:cNvSpPr/>
            <p:nvPr/>
          </p:nvSpPr>
          <p:spPr>
            <a:xfrm>
              <a:off x="4460542" y="37454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BC818408-710C-4315-B890-B7EAEA677F62}"/>
                </a:ext>
              </a:extLst>
            </p:cNvPr>
            <p:cNvSpPr/>
            <p:nvPr/>
          </p:nvSpPr>
          <p:spPr>
            <a:xfrm>
              <a:off x="4585646" y="376138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9F3624C1-EAD7-48B7-B91E-616AFD9F7EB4}"/>
                </a:ext>
              </a:extLst>
            </p:cNvPr>
            <p:cNvSpPr/>
            <p:nvPr/>
          </p:nvSpPr>
          <p:spPr>
            <a:xfrm>
              <a:off x="4710750" y="377730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9E6A8D87-51A0-4384-B259-599151117BDC}"/>
                </a:ext>
              </a:extLst>
            </p:cNvPr>
            <p:cNvSpPr/>
            <p:nvPr/>
          </p:nvSpPr>
          <p:spPr>
            <a:xfrm>
              <a:off x="4835854" y="379322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>
                <a:solidFill>
                  <a:srgbClr val="00B0F0"/>
                </a:solidFill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A1308C55-4A84-4113-AB81-3ADDAA94799E}"/>
                </a:ext>
              </a:extLst>
            </p:cNvPr>
            <p:cNvSpPr/>
            <p:nvPr/>
          </p:nvSpPr>
          <p:spPr>
            <a:xfrm>
              <a:off x="4960958" y="380914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B0F0"/>
                </a:solidFill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157FF4D6-24AA-4D98-8A1F-85C419E43F26}"/>
                </a:ext>
              </a:extLst>
            </p:cNvPr>
            <p:cNvSpPr/>
            <p:nvPr/>
          </p:nvSpPr>
          <p:spPr>
            <a:xfrm>
              <a:off x="5086062" y="3825064"/>
              <a:ext cx="5131558" cy="551985"/>
            </a:xfrm>
            <a:custGeom>
              <a:avLst/>
              <a:gdLst>
                <a:gd name="connsiteX0" fmla="*/ 0 w 5131558"/>
                <a:gd name="connsiteY0" fmla="*/ 319283 h 551985"/>
                <a:gd name="connsiteX1" fmla="*/ 1310185 w 5131558"/>
                <a:gd name="connsiteY1" fmla="*/ 5385 h 551985"/>
                <a:gd name="connsiteX2" fmla="*/ 2224585 w 5131558"/>
                <a:gd name="connsiteY2" fmla="*/ 551295 h 551985"/>
                <a:gd name="connsiteX3" fmla="*/ 3179928 w 5131558"/>
                <a:gd name="connsiteY3" fmla="*/ 128215 h 551985"/>
                <a:gd name="connsiteX4" fmla="*/ 4121624 w 5131558"/>
                <a:gd name="connsiteY4" fmla="*/ 537648 h 551985"/>
                <a:gd name="connsiteX5" fmla="*/ 5131558 w 5131558"/>
                <a:gd name="connsiteY5" fmla="*/ 32680 h 5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1558" h="551985">
                  <a:moveTo>
                    <a:pt x="0" y="319283"/>
                  </a:moveTo>
                  <a:cubicBezTo>
                    <a:pt x="469710" y="142999"/>
                    <a:pt x="939421" y="-33284"/>
                    <a:pt x="1310185" y="5385"/>
                  </a:cubicBezTo>
                  <a:cubicBezTo>
                    <a:pt x="1680949" y="44054"/>
                    <a:pt x="1912961" y="530823"/>
                    <a:pt x="2224585" y="551295"/>
                  </a:cubicBezTo>
                  <a:cubicBezTo>
                    <a:pt x="2536209" y="571767"/>
                    <a:pt x="2863755" y="130489"/>
                    <a:pt x="3179928" y="128215"/>
                  </a:cubicBezTo>
                  <a:cubicBezTo>
                    <a:pt x="3496101" y="125941"/>
                    <a:pt x="3796352" y="553570"/>
                    <a:pt x="4121624" y="537648"/>
                  </a:cubicBezTo>
                  <a:cubicBezTo>
                    <a:pt x="4446896" y="521726"/>
                    <a:pt x="4789227" y="277203"/>
                    <a:pt x="5131558" y="326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768A30C-59C0-4827-A0B1-B7A035806F8D}"/>
              </a:ext>
            </a:extLst>
          </p:cNvPr>
          <p:cNvSpPr/>
          <p:nvPr/>
        </p:nvSpPr>
        <p:spPr>
          <a:xfrm>
            <a:off x="2477435" y="209892"/>
            <a:ext cx="2719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4C92CB-141A-46C8-BB1D-AB2C9B83169B}"/>
              </a:ext>
            </a:extLst>
          </p:cNvPr>
          <p:cNvGrpSpPr/>
          <p:nvPr/>
        </p:nvGrpSpPr>
        <p:grpSpPr>
          <a:xfrm>
            <a:off x="1046160" y="1927627"/>
            <a:ext cx="9292460" cy="4516715"/>
            <a:chOff x="1338540" y="1927628"/>
            <a:chExt cx="9000079" cy="4073370"/>
          </a:xfrm>
        </p:grpSpPr>
        <p:sp>
          <p:nvSpPr>
            <p:cNvPr id="15" name="Round Same Side Corner Rectangle 4">
              <a:extLst>
                <a:ext uri="{FF2B5EF4-FFF2-40B4-BE49-F238E27FC236}">
                  <a16:creationId xmlns:a16="http://schemas.microsoft.com/office/drawing/2014/main" id="{8AB6F425-690E-46CE-9A49-C906A6A6965D}"/>
                </a:ext>
              </a:extLst>
            </p:cNvPr>
            <p:cNvSpPr/>
            <p:nvPr/>
          </p:nvSpPr>
          <p:spPr>
            <a:xfrm>
              <a:off x="1338540" y="2942772"/>
              <a:ext cx="9000079" cy="3058226"/>
            </a:xfrm>
            <a:prstGeom prst="round2Same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en-US" sz="2400" b="1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A67F9EC-B043-4C90-A114-7BFC1D35DB59}"/>
                </a:ext>
              </a:extLst>
            </p:cNvPr>
            <p:cNvGrpSpPr/>
            <p:nvPr/>
          </p:nvGrpSpPr>
          <p:grpSpPr>
            <a:xfrm>
              <a:off x="1600200" y="1927628"/>
              <a:ext cx="5257800" cy="800100"/>
              <a:chOff x="609600" y="2400300"/>
              <a:chExt cx="5257800" cy="8001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22DF2CE-E836-4D41-A6F2-17A3F64A32D0}"/>
                  </a:ext>
                </a:extLst>
              </p:cNvPr>
              <p:cNvSpPr/>
              <p:nvPr/>
            </p:nvSpPr>
            <p:spPr>
              <a:xfrm>
                <a:off x="1447800" y="2492514"/>
                <a:ext cx="41148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n w="1905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b="1" dirty="0">
                    <a:ln w="1905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 শেষে শিক্ষার্থীরা...</a:t>
                </a:r>
                <a:endParaRPr lang="en-US" sz="40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8D6F0E9-4011-4F1B-8C3F-0BFAAA3BC9D2}"/>
                  </a:ext>
                </a:extLst>
              </p:cNvPr>
              <p:cNvGrpSpPr/>
              <p:nvPr/>
            </p:nvGrpSpPr>
            <p:grpSpPr>
              <a:xfrm>
                <a:off x="609600" y="2400300"/>
                <a:ext cx="5257800" cy="800100"/>
                <a:chOff x="762000" y="2171699"/>
                <a:chExt cx="6934200" cy="800100"/>
              </a:xfrm>
            </p:grpSpPr>
            <p:sp>
              <p:nvSpPr>
                <p:cNvPr id="19" name="Flowchart: Stored Data 18">
                  <a:extLst>
                    <a:ext uri="{FF2B5EF4-FFF2-40B4-BE49-F238E27FC236}">
                      <a16:creationId xmlns:a16="http://schemas.microsoft.com/office/drawing/2014/main" id="{AAD17E29-0BB6-4B3D-91D6-F514ADAB0C30}"/>
                    </a:ext>
                  </a:extLst>
                </p:cNvPr>
                <p:cNvSpPr/>
                <p:nvPr/>
              </p:nvSpPr>
              <p:spPr>
                <a:xfrm rot="10800000">
                  <a:off x="838200" y="2171699"/>
                  <a:ext cx="6858000" cy="800100"/>
                </a:xfrm>
                <a:prstGeom prst="flowChartOnlineStorag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C2ADF55-31D1-4557-81C2-563AAFB79E9C}"/>
                    </a:ext>
                  </a:extLst>
                </p:cNvPr>
                <p:cNvSpPr/>
                <p:nvPr/>
              </p:nvSpPr>
              <p:spPr>
                <a:xfrm>
                  <a:off x="762000" y="2247899"/>
                  <a:ext cx="1219200" cy="680653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87B2B83-A953-4024-ABE3-FFA7ECC87770}"/>
              </a:ext>
            </a:extLst>
          </p:cNvPr>
          <p:cNvSpPr txBox="1"/>
          <p:nvPr/>
        </p:nvSpPr>
        <p:spPr>
          <a:xfrm>
            <a:off x="1400735" y="3166866"/>
            <a:ext cx="847429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১।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তথ্য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যোগাযোগ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প্রযুক্তির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ব্যবহার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সম্বন্ধে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বলতে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পারবে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D013BA-2180-46EB-90E5-97EA3E81B535}"/>
              </a:ext>
            </a:extLst>
          </p:cNvPr>
          <p:cNvSpPr txBox="1"/>
          <p:nvPr/>
        </p:nvSpPr>
        <p:spPr>
          <a:xfrm>
            <a:off x="1338540" y="4253941"/>
            <a:ext cx="847429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২।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পাঠদ্বয়ে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উল্লেখিত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যন্ত্রগুলির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কাজ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বর্ণনা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করতে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পারবে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75F5A0-6F12-47B9-AC6C-2F407B459232}"/>
              </a:ext>
            </a:extLst>
          </p:cNvPr>
          <p:cNvSpPr txBox="1"/>
          <p:nvPr/>
        </p:nvSpPr>
        <p:spPr>
          <a:xfrm>
            <a:off x="1338540" y="5301575"/>
            <a:ext cx="847429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৩।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তথ্য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ও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যোগাযোগ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প্রযুক্তির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গুরুত্ব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ব্যাখ্যা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করতে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পারবে</a:t>
            </a:r>
            <a:r>
              <a:rPr lang="en-US" sz="32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946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C0A278-CBFE-4012-9E5E-B4BEF415C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7" y="1094454"/>
            <a:ext cx="2406509" cy="14380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7730CA-A673-47D0-BD11-CF314F9B5E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09" y="1094454"/>
            <a:ext cx="2406509" cy="14328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B863DA-A61C-4E82-BDCC-F7EF1DDBA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50" y="1079406"/>
            <a:ext cx="2470084" cy="14328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8B0ACD-614C-44A8-B49D-FF1390FA0E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70" y="1109503"/>
            <a:ext cx="2470084" cy="14328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BCECA2-F153-47F3-942D-E5375D9793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16" y="3093062"/>
            <a:ext cx="2391302" cy="17341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974AC5-17B8-4511-9BDB-D540830D72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50" y="3206492"/>
            <a:ext cx="2461647" cy="17341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61B7A0-F591-4C6C-AFA4-81C79E12396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76" y="3121683"/>
            <a:ext cx="2382306" cy="17341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E4C9B6-7535-40D3-9DC5-1E725619C2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" b="14366"/>
          <a:stretch/>
        </p:blipFill>
        <p:spPr>
          <a:xfrm>
            <a:off x="540583" y="3093269"/>
            <a:ext cx="2391303" cy="17341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093EAB8-7B71-4BE1-A76B-B5475488A4D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1" t="4829" r="11972" b="8250"/>
          <a:stretch/>
        </p:blipFill>
        <p:spPr>
          <a:xfrm>
            <a:off x="9245982" y="5439006"/>
            <a:ext cx="2374169" cy="12630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58C15A-BE9A-493B-8BF5-846250F8E8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20" y="5332700"/>
            <a:ext cx="1342852" cy="1282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08D247-476F-418E-BA2A-67CDADBAD751}"/>
              </a:ext>
            </a:extLst>
          </p:cNvPr>
          <p:cNvCxnSpPr/>
          <p:nvPr/>
        </p:nvCxnSpPr>
        <p:spPr>
          <a:xfrm>
            <a:off x="1600329" y="884032"/>
            <a:ext cx="8716465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2EEBAE9-9783-46A5-84E4-FB41D09300DE}"/>
              </a:ext>
            </a:extLst>
          </p:cNvPr>
          <p:cNvSpPr txBox="1"/>
          <p:nvPr/>
        </p:nvSpPr>
        <p:spPr>
          <a:xfrm>
            <a:off x="3075801" y="360812"/>
            <a:ext cx="6605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এসো</a:t>
            </a:r>
            <a:r>
              <a:rPr 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যন্ত্রগুলির</a:t>
            </a:r>
            <a:r>
              <a:rPr 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জেনে</a:t>
            </a:r>
            <a:r>
              <a:rPr lang="en-US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নিই</a:t>
            </a:r>
            <a:endParaRPr lang="en-US" sz="2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F23D83-6D82-44D9-9442-BBCD5AEB9C98}"/>
              </a:ext>
            </a:extLst>
          </p:cNvPr>
          <p:cNvSpPr txBox="1"/>
          <p:nvPr/>
        </p:nvSpPr>
        <p:spPr>
          <a:xfrm>
            <a:off x="540583" y="2631451"/>
            <a:ext cx="240650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মোবাইল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821A75-2B92-42B7-AA9A-C220D4EC65B8}"/>
              </a:ext>
            </a:extLst>
          </p:cNvPr>
          <p:cNvSpPr txBox="1"/>
          <p:nvPr/>
        </p:nvSpPr>
        <p:spPr>
          <a:xfrm>
            <a:off x="3217316" y="2622557"/>
            <a:ext cx="23982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ডিজিটাল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ক্যামেরা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C2CBDE-FA68-48AA-8BA4-DFDD579A69D5}"/>
              </a:ext>
            </a:extLst>
          </p:cNvPr>
          <p:cNvSpPr txBox="1"/>
          <p:nvPr/>
        </p:nvSpPr>
        <p:spPr>
          <a:xfrm>
            <a:off x="6466301" y="2610497"/>
            <a:ext cx="24616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টেলিভিশন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12149C-180E-4B99-8A74-9824ED38B250}"/>
              </a:ext>
            </a:extLst>
          </p:cNvPr>
          <p:cNvSpPr txBox="1"/>
          <p:nvPr/>
        </p:nvSpPr>
        <p:spPr>
          <a:xfrm>
            <a:off x="9204976" y="2625795"/>
            <a:ext cx="24616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এটিএম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মেশিন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8618E6-CB69-459E-A962-BDE529BDC010}"/>
              </a:ext>
            </a:extLst>
          </p:cNvPr>
          <p:cNvSpPr txBox="1"/>
          <p:nvPr/>
        </p:nvSpPr>
        <p:spPr>
          <a:xfrm>
            <a:off x="525377" y="4932590"/>
            <a:ext cx="23913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ওয়াশিং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মেশিন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7BE6B9-6778-4DF6-8EAB-787527B9D994}"/>
              </a:ext>
            </a:extLst>
          </p:cNvPr>
          <p:cNvSpPr txBox="1"/>
          <p:nvPr/>
        </p:nvSpPr>
        <p:spPr>
          <a:xfrm>
            <a:off x="3188406" y="4920625"/>
            <a:ext cx="23913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সিটিস্ক্যান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মেশিন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968977-F8FC-421E-A2A5-1C7EE5C22AB5}"/>
              </a:ext>
            </a:extLst>
          </p:cNvPr>
          <p:cNvSpPr txBox="1"/>
          <p:nvPr/>
        </p:nvSpPr>
        <p:spPr>
          <a:xfrm>
            <a:off x="6475100" y="5003674"/>
            <a:ext cx="23913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মাইক্রোওয়েভ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B0EF9F-B1FA-4B9F-9366-B8B697BF6848}"/>
              </a:ext>
            </a:extLst>
          </p:cNvPr>
          <p:cNvSpPr txBox="1"/>
          <p:nvPr/>
        </p:nvSpPr>
        <p:spPr>
          <a:xfrm>
            <a:off x="9190788" y="4933459"/>
            <a:ext cx="23741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জিপিএস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Pentagon 23">
            <a:extLst>
              <a:ext uri="{FF2B5EF4-FFF2-40B4-BE49-F238E27FC236}">
                <a16:creationId xmlns:a16="http://schemas.microsoft.com/office/drawing/2014/main" id="{0A058947-EFF5-4D76-93FC-42825290C88E}"/>
              </a:ext>
            </a:extLst>
          </p:cNvPr>
          <p:cNvSpPr/>
          <p:nvPr/>
        </p:nvSpPr>
        <p:spPr>
          <a:xfrm>
            <a:off x="590379" y="5855827"/>
            <a:ext cx="1871059" cy="48171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ই-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বুক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Pentagon 24">
            <a:extLst>
              <a:ext uri="{FF2B5EF4-FFF2-40B4-BE49-F238E27FC236}">
                <a16:creationId xmlns:a16="http://schemas.microsoft.com/office/drawing/2014/main" id="{67FBB463-7B58-4BBA-B9BE-97D8642A490D}"/>
              </a:ext>
            </a:extLst>
          </p:cNvPr>
          <p:cNvSpPr/>
          <p:nvPr/>
        </p:nvSpPr>
        <p:spPr>
          <a:xfrm>
            <a:off x="6791301" y="5910599"/>
            <a:ext cx="2398469" cy="48171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474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DE9C4-F219-4F6B-8117-965D60729202}"/>
              </a:ext>
            </a:extLst>
          </p:cNvPr>
          <p:cNvSpPr txBox="1"/>
          <p:nvPr/>
        </p:nvSpPr>
        <p:spPr>
          <a:xfrm>
            <a:off x="4840159" y="282786"/>
            <a:ext cx="284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32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32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AB68C-7AA3-48F2-AE15-76F625C3C4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7" y="930607"/>
            <a:ext cx="2077121" cy="17224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2E2637-4051-4AD5-A4CF-20C8AAA15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19" y="927743"/>
            <a:ext cx="2084240" cy="17162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9AC69E-0B06-44AF-A5AE-CF329AB10A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47" y="986531"/>
            <a:ext cx="2084240" cy="14328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D853D8-46CE-468A-B9FD-9166A2EFA0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60" y="986531"/>
            <a:ext cx="2084240" cy="1432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D4F2EC-9F3C-495E-BADA-7958530614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19" y="2958984"/>
            <a:ext cx="2077121" cy="17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B45CA4-5115-468D-B645-534204C58C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562" y="3004529"/>
            <a:ext cx="2090825" cy="17900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B02019-9D28-4846-A278-E0FB72A5BC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60" y="3004529"/>
            <a:ext cx="2084240" cy="17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77CF42-642C-486A-A4D9-EB1D39BCD2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" b="14366"/>
          <a:stretch/>
        </p:blipFill>
        <p:spPr>
          <a:xfrm>
            <a:off x="496823" y="2958984"/>
            <a:ext cx="2077121" cy="17900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C9A910-E3A3-4163-A82C-3962342FE2A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1" t="4829" r="11972" b="8250"/>
          <a:stretch/>
        </p:blipFill>
        <p:spPr>
          <a:xfrm>
            <a:off x="4981032" y="957137"/>
            <a:ext cx="2084240" cy="16574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0E7743-1F0D-4D32-AD46-9713E47FC2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21" y="2958984"/>
            <a:ext cx="1984437" cy="1835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5BDBF6-9E5D-4BDF-B454-CC86075EE9D7}"/>
              </a:ext>
            </a:extLst>
          </p:cNvPr>
          <p:cNvSpPr txBox="1"/>
          <p:nvPr/>
        </p:nvSpPr>
        <p:spPr>
          <a:xfrm>
            <a:off x="871539" y="5801721"/>
            <a:ext cx="1123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উপরে</a:t>
            </a:r>
            <a:r>
              <a:rPr lang="en-US" sz="36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উল্লেখিত</a:t>
            </a:r>
            <a:r>
              <a:rPr lang="en-US" sz="36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যন্ত্রগুলি</a:t>
            </a:r>
            <a:r>
              <a:rPr lang="en-US" sz="36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36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খাতায়</a:t>
            </a:r>
            <a:r>
              <a:rPr lang="en-US" sz="36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লিপিবদ্ধ</a:t>
            </a:r>
            <a:r>
              <a:rPr lang="en-US" sz="36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36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B99648-643C-4CE8-ACDD-18234E092D44}"/>
              </a:ext>
            </a:extLst>
          </p:cNvPr>
          <p:cNvCxnSpPr/>
          <p:nvPr/>
        </p:nvCxnSpPr>
        <p:spPr>
          <a:xfrm>
            <a:off x="1847072" y="835380"/>
            <a:ext cx="8716465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32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5B0240-76C3-4916-88E6-0AE3ED9C618A}"/>
              </a:ext>
            </a:extLst>
          </p:cNvPr>
          <p:cNvCxnSpPr/>
          <p:nvPr/>
        </p:nvCxnSpPr>
        <p:spPr>
          <a:xfrm>
            <a:off x="1647719" y="991598"/>
            <a:ext cx="8716465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0F2F6D8-70EB-47C5-A488-88E4CA8470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2" b="9113"/>
          <a:stretch/>
        </p:blipFill>
        <p:spPr>
          <a:xfrm>
            <a:off x="3231212" y="1478017"/>
            <a:ext cx="5761030" cy="3725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D420B-F264-4129-9AAF-6ECB30355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22" y="1644996"/>
            <a:ext cx="5496956" cy="3568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2048BF-48D0-4F8F-BC01-2DF89EC1865C}"/>
              </a:ext>
            </a:extLst>
          </p:cNvPr>
          <p:cNvSpPr/>
          <p:nvPr/>
        </p:nvSpPr>
        <p:spPr>
          <a:xfrm>
            <a:off x="3347521" y="273524"/>
            <a:ext cx="5301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F48274-A700-4D70-80D1-9F355EACACDF}"/>
              </a:ext>
            </a:extLst>
          </p:cNvPr>
          <p:cNvSpPr/>
          <p:nvPr/>
        </p:nvSpPr>
        <p:spPr>
          <a:xfrm>
            <a:off x="2181003" y="5493217"/>
            <a:ext cx="7861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বড় কলকারখানাকে পৃথিবীর সম্পদ বলা হত।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F1E1E1-3130-45D1-BCC8-72D4844737C9}"/>
              </a:ext>
            </a:extLst>
          </p:cNvPr>
          <p:cNvSpPr/>
          <p:nvPr/>
        </p:nvSpPr>
        <p:spPr>
          <a:xfrm>
            <a:off x="2852194" y="5597427"/>
            <a:ext cx="6292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 চর্চাকারী দেশেই সম্পদশালী দেশ।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7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4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4BD674-F0EB-46BE-BF6A-D2260CCB29EA}"/>
              </a:ext>
            </a:extLst>
          </p:cNvPr>
          <p:cNvGrpSpPr/>
          <p:nvPr/>
        </p:nvGrpSpPr>
        <p:grpSpPr>
          <a:xfrm>
            <a:off x="0" y="0"/>
            <a:ext cx="12192000" cy="6863286"/>
            <a:chOff x="-4419" y="0"/>
            <a:chExt cx="12192000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796C10D-E3A2-4821-A5C7-2A117B431756}"/>
                </a:ext>
              </a:extLst>
            </p:cNvPr>
            <p:cNvSpPr/>
            <p:nvPr/>
          </p:nvSpPr>
          <p:spPr>
            <a:xfrm>
              <a:off x="-4419" y="0"/>
              <a:ext cx="12192000" cy="6858000"/>
            </a:xfrm>
            <a:prstGeom prst="frame">
              <a:avLst>
                <a:gd name="adj1" fmla="val 19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A0FEBD-1BE9-4676-B19F-10F8851DB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57175"/>
              <a:ext cx="562320" cy="6313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8842-4FA9-4D2C-8D96-DCABEE58F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947" y="101736"/>
            <a:ext cx="1043702" cy="6318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1313A5-6430-4ECB-B604-A1CF0F3EF2F8}"/>
              </a:ext>
            </a:extLst>
          </p:cNvPr>
          <p:cNvCxnSpPr/>
          <p:nvPr/>
        </p:nvCxnSpPr>
        <p:spPr>
          <a:xfrm>
            <a:off x="2021243" y="875370"/>
            <a:ext cx="8716465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2F59CD7-CA4E-4FC0-A5C3-9307CC60B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33" y="1511848"/>
            <a:ext cx="6556016" cy="3614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E3999-4FEC-4E33-AB92-F1A1AFC450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9630" b="10527"/>
          <a:stretch/>
        </p:blipFill>
        <p:spPr>
          <a:xfrm>
            <a:off x="1550704" y="1371661"/>
            <a:ext cx="9187004" cy="3837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75BCF3-435C-48DD-8A63-D5B066E9A13D}"/>
              </a:ext>
            </a:extLst>
          </p:cNvPr>
          <p:cNvSpPr/>
          <p:nvPr/>
        </p:nvSpPr>
        <p:spPr>
          <a:xfrm>
            <a:off x="3721045" y="157296"/>
            <a:ext cx="5301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C42EC6-E2F7-471C-AA5C-BB46E696A370}"/>
              </a:ext>
            </a:extLst>
          </p:cNvPr>
          <p:cNvSpPr txBox="1"/>
          <p:nvPr/>
        </p:nvSpPr>
        <p:spPr>
          <a:xfrm>
            <a:off x="2379320" y="5293276"/>
            <a:ext cx="7984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লাগতো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নথি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পত্র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খুজে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খুজে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F98DD3-FA9C-43EC-BEA9-08B08E55DCA1}"/>
              </a:ext>
            </a:extLst>
          </p:cNvPr>
          <p:cNvSpPr/>
          <p:nvPr/>
        </p:nvSpPr>
        <p:spPr>
          <a:xfrm>
            <a:off x="3406858" y="5665627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তাড়াতাড়ি কাজ শেষ করা যায়।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818</Words>
  <Application>Microsoft Office PowerPoint</Application>
  <PresentationFormat>Widescreen</PresentationFormat>
  <Paragraphs>140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ayoub</dc:creator>
  <cp:lastModifiedBy>aaaaaaaaaaaaaaaaaaaa</cp:lastModifiedBy>
  <cp:revision>451</cp:revision>
  <dcterms:created xsi:type="dcterms:W3CDTF">2018-06-08T19:04:01Z</dcterms:created>
  <dcterms:modified xsi:type="dcterms:W3CDTF">2019-11-08T19:31:05Z</dcterms:modified>
</cp:coreProperties>
</file>