
<file path=[Content_Types].xml><?xml version="1.0" encoding="utf-8"?>
<Types xmlns="http://schemas.openxmlformats.org/package/2006/content-types">
  <Default Extension="png" ContentType="image/png"/>
  <Default Extension="jfif" ContentType="image/jpe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60" r:id="rId3"/>
    <p:sldId id="259" r:id="rId4"/>
    <p:sldId id="261" r:id="rId5"/>
    <p:sldId id="264" r:id="rId6"/>
    <p:sldId id="265" r:id="rId7"/>
    <p:sldId id="266" r:id="rId8"/>
    <p:sldId id="257" r:id="rId9"/>
    <p:sldId id="267" r:id="rId10"/>
    <p:sldId id="262" r:id="rId11"/>
    <p:sldId id="268" r:id="rId12"/>
    <p:sldId id="263" r:id="rId13"/>
    <p:sldId id="269" r:id="rId14"/>
    <p:sldId id="273" r:id="rId15"/>
    <p:sldId id="270" r:id="rId16"/>
    <p:sldId id="271" r:id="rId17"/>
    <p:sldId id="272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53" autoAdjust="0"/>
    <p:restoredTop sz="94660"/>
  </p:normalViewPr>
  <p:slideViewPr>
    <p:cSldViewPr snapToGrid="0">
      <p:cViewPr varScale="1">
        <p:scale>
          <a:sx n="74" d="100"/>
          <a:sy n="74" d="100"/>
        </p:scale>
        <p:origin x="534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9B6A75-F222-47EE-BA91-3C54531E626C}" type="datetimeFigureOut">
              <a:rPr lang="en-US" smtClean="0"/>
              <a:t>11/8/2019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67155-CECB-4EA3-99A3-065BC40F8A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66265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9B6A75-F222-47EE-BA91-3C54531E626C}" type="datetimeFigureOut">
              <a:rPr lang="en-US" smtClean="0"/>
              <a:t>11/8/2019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67155-CECB-4EA3-99A3-065BC40F8A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4602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9B6A75-F222-47EE-BA91-3C54531E626C}" type="datetimeFigureOut">
              <a:rPr lang="en-US" smtClean="0"/>
              <a:t>11/8/2019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67155-CECB-4EA3-99A3-065BC40F8A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38215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9B6A75-F222-47EE-BA91-3C54531E626C}" type="datetimeFigureOut">
              <a:rPr lang="en-US" smtClean="0"/>
              <a:t>11/8/2019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67155-CECB-4EA3-99A3-065BC40F8A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06539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9B6A75-F222-47EE-BA91-3C54531E626C}" type="datetimeFigureOut">
              <a:rPr lang="en-US" smtClean="0"/>
              <a:t>11/8/2019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67155-CECB-4EA3-99A3-065BC40F8A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91977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9B6A75-F222-47EE-BA91-3C54531E626C}" type="datetimeFigureOut">
              <a:rPr lang="en-US" smtClean="0"/>
              <a:t>11/8/2019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67155-CECB-4EA3-99A3-065BC40F8A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74585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9B6A75-F222-47EE-BA91-3C54531E626C}" type="datetimeFigureOut">
              <a:rPr lang="en-US" smtClean="0"/>
              <a:t>11/8/2019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67155-CECB-4EA3-99A3-065BC40F8A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37344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9B6A75-F222-47EE-BA91-3C54531E626C}" type="datetimeFigureOut">
              <a:rPr lang="en-US" smtClean="0"/>
              <a:t>11/8/2019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67155-CECB-4EA3-99A3-065BC40F8A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39317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9B6A75-F222-47EE-BA91-3C54531E626C}" type="datetimeFigureOut">
              <a:rPr lang="en-US" smtClean="0"/>
              <a:t>11/8/2019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67155-CECB-4EA3-99A3-065BC40F8A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08165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9B6A75-F222-47EE-BA91-3C54531E626C}" type="datetimeFigureOut">
              <a:rPr lang="en-US" smtClean="0"/>
              <a:t>11/8/2019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67155-CECB-4EA3-99A3-065BC40F8A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2164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9B6A75-F222-47EE-BA91-3C54531E626C}" type="datetimeFigureOut">
              <a:rPr lang="en-US" smtClean="0"/>
              <a:t>11/8/2019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67155-CECB-4EA3-99A3-065BC40F8A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76401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9B6A75-F222-47EE-BA91-3C54531E626C}" type="datetimeFigureOut">
              <a:rPr lang="en-US" smtClean="0"/>
              <a:t>11/8/2019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567155-CECB-4EA3-99A3-065BC40F8A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1035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fif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fi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1999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4134117" y="283335"/>
            <a:ext cx="3902299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500" dirty="0" err="1" smtClean="0">
                <a:solidFill>
                  <a:schemeClr val="accent2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স্বাগতম</a:t>
            </a:r>
            <a:r>
              <a:rPr lang="en-US" sz="11500" dirty="0" smtClean="0">
                <a:solidFill>
                  <a:schemeClr val="accent2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endParaRPr lang="en-US" sz="11500" dirty="0">
              <a:solidFill>
                <a:schemeClr val="accent2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668633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283336" y="163433"/>
            <a:ext cx="11681137" cy="6559340"/>
          </a:xfrm>
          <a:prstGeom prst="rect">
            <a:avLst/>
          </a:prstGeom>
          <a:solidFill>
            <a:schemeClr val="bg1"/>
          </a:solidFill>
          <a:ln w="76200">
            <a:solidFill>
              <a:schemeClr val="accent2"/>
            </a:solidFill>
          </a:ln>
          <a:effectLst>
            <a:glow rad="1397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81320566"/>
              </p:ext>
            </p:extLst>
          </p:nvPr>
        </p:nvGraphicFramePr>
        <p:xfrm>
          <a:off x="505482" y="2428295"/>
          <a:ext cx="6233377" cy="20171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74211"/>
                <a:gridCol w="893317"/>
                <a:gridCol w="1742316"/>
                <a:gridCol w="2823533"/>
              </a:tblGrid>
              <a:tr h="462672">
                <a:tc>
                  <a:txBody>
                    <a:bodyPr/>
                    <a:lstStyle/>
                    <a:p>
                      <a:pPr algn="ctr"/>
                      <a:endParaRPr lang="en-US" b="0" dirty="0">
                        <a:solidFill>
                          <a:schemeClr val="tx1"/>
                        </a:solidFill>
                        <a:latin typeface="NikoshBAN" panose="02000000000000000000" pitchFamily="2" charset="0"/>
                        <a:cs typeface="NikoshBAN" panose="02000000000000000000" pitchFamily="2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0" dirty="0">
                        <a:solidFill>
                          <a:schemeClr val="tx1"/>
                        </a:solidFill>
                        <a:latin typeface="NikoshBAN" panose="02000000000000000000" pitchFamily="2" charset="0"/>
                        <a:cs typeface="NikoshBAN" panose="02000000000000000000" pitchFamily="2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0" dirty="0">
                        <a:solidFill>
                          <a:schemeClr val="tx1"/>
                        </a:solidFill>
                        <a:latin typeface="NikoshBAN" panose="02000000000000000000" pitchFamily="2" charset="0"/>
                        <a:cs typeface="NikoshBAN" panose="02000000000000000000" pitchFamily="2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n-BD" b="0" dirty="0" smtClean="0">
                          <a:solidFill>
                            <a:schemeClr val="tx1"/>
                          </a:solidFill>
                          <a:latin typeface="NikoshBAN" panose="02000000000000000000" pitchFamily="2" charset="0"/>
                          <a:cs typeface="NikoshBAN" panose="02000000000000000000" pitchFamily="2" charset="0"/>
                        </a:rPr>
                        <a:t> </a:t>
                      </a:r>
                      <a:endParaRPr lang="en-US" b="0" dirty="0">
                        <a:solidFill>
                          <a:schemeClr val="tx1"/>
                        </a:solidFill>
                        <a:latin typeface="NikoshBAN" panose="02000000000000000000" pitchFamily="2" charset="0"/>
                        <a:cs typeface="NikoshBAN" panose="02000000000000000000" pitchFamily="2" charset="0"/>
                      </a:endParaRPr>
                    </a:p>
                  </a:txBody>
                  <a:tcPr>
                    <a:lnL w="12700" cmpd="sng">
                      <a:noFill/>
                    </a:lnL>
                    <a:noFill/>
                  </a:tcPr>
                </a:tc>
              </a:tr>
              <a:tr h="467886">
                <a:tc>
                  <a:txBody>
                    <a:bodyPr/>
                    <a:lstStyle/>
                    <a:p>
                      <a:pPr algn="r"/>
                      <a:r>
                        <a:rPr lang="en-US" sz="28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r>
                        <a:rPr lang="bn-BD" sz="2800" b="1" dirty="0" smtClean="0">
                          <a:latin typeface="Times New Roman" panose="02020603050405020304" pitchFamily="18" charset="0"/>
                        </a:rPr>
                        <a:t> </a:t>
                      </a:r>
                      <a:endParaRPr lang="en-US" sz="2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49</a:t>
                      </a:r>
                      <a:endParaRPr lang="en-US" sz="2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6 1</a:t>
                      </a:r>
                      <a:endParaRPr lang="en-US" sz="2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noFill/>
                  </a:tcPr>
                </a:tc>
              </a:tr>
              <a:tr h="467886">
                <a:tc>
                  <a:txBody>
                    <a:bodyPr/>
                    <a:lstStyle/>
                    <a:p>
                      <a:pPr algn="r"/>
                      <a:r>
                        <a:rPr lang="en-US" sz="28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en-US" sz="2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en-US" sz="2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----------  1</a:t>
                      </a:r>
                      <a:endParaRPr lang="en-US" sz="2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noFill/>
                  </a:tcPr>
                </a:tc>
              </a:tr>
              <a:tr h="467886">
                <a:tc>
                  <a:txBody>
                    <a:bodyPr/>
                    <a:lstStyle/>
                    <a:p>
                      <a:endParaRPr lang="en-US" sz="2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2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----------  6</a:t>
                      </a:r>
                      <a:endParaRPr lang="en-US" sz="2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noFill/>
                  </a:tcPr>
                </a:tc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283336" y="878835"/>
            <a:ext cx="7276562" cy="523220"/>
          </a:xfrm>
          <a:prstGeom prst="rect">
            <a:avLst/>
          </a:prstGeom>
          <a:noFill/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NikoshBAN" panose="02000000000000000000" pitchFamily="2" charset="0"/>
                <a:cs typeface="NikoshBAN" panose="02000000000000000000" pitchFamily="2" charset="0"/>
              </a:rPr>
              <a:t>2</a:t>
            </a:r>
            <a:r>
              <a:rPr lang="en-US" sz="2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।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(49.12)</a:t>
            </a:r>
            <a:r>
              <a:rPr lang="en-US" sz="28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bn-BD" sz="2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দশমিক সংখ্যার সমতুল্য অক্টাল মান বের কর।</a:t>
            </a:r>
            <a:r>
              <a:rPr lang="en-US" sz="2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endParaRPr lang="en-US" sz="28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cxnSp>
        <p:nvCxnSpPr>
          <p:cNvPr id="4" name="Straight Arrow Connector 3"/>
          <p:cNvCxnSpPr/>
          <p:nvPr/>
        </p:nvCxnSpPr>
        <p:spPr>
          <a:xfrm flipV="1">
            <a:off x="4118017" y="3129569"/>
            <a:ext cx="12879" cy="1275007"/>
          </a:xfrm>
          <a:prstGeom prst="straightConnector1">
            <a:avLst/>
          </a:prstGeom>
          <a:ln w="57150"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7714445" y="1671964"/>
            <a:ext cx="3348507" cy="584775"/>
          </a:xfrm>
          <a:prstGeom prst="rect">
            <a:avLst/>
          </a:prstGeom>
          <a:noFill/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bn-BD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অপূর্ণ সংখ্যার ক্ষেত্রে---</a:t>
            </a:r>
            <a:endParaRPr lang="en-US" sz="32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69510" y="1764074"/>
            <a:ext cx="3348507" cy="584775"/>
          </a:xfrm>
          <a:prstGeom prst="rect">
            <a:avLst/>
          </a:prstGeom>
          <a:noFill/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bn-BD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পূর্ণ সংখ্যার ক্ষেত্রে---</a:t>
            </a:r>
            <a:endParaRPr lang="en-US" sz="32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115570" y="2211114"/>
            <a:ext cx="5190196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0.12×8=0.96               0</a:t>
            </a:r>
          </a:p>
          <a:p>
            <a:pPr>
              <a:lnSpc>
                <a:spcPct val="150000"/>
              </a:lnSpc>
            </a:pP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0.96×8=7.68               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endParaRPr lang="en-US" sz="2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0.68×8=5.44               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endParaRPr lang="en-US" sz="2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0.44×8=3.52               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en-US" sz="2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0.0753…..</a:t>
            </a:r>
          </a:p>
          <a:p>
            <a:pPr>
              <a:lnSpc>
                <a:spcPct val="150000"/>
              </a:lnSpc>
            </a:pPr>
            <a:r>
              <a:rPr lang="en-US" sz="2800" dirty="0" smtClean="0">
                <a:latin typeface="Times New Roman" panose="02020603050405020304" pitchFamily="18" charset="0"/>
                <a:ea typeface="Yu Gothic UI" panose="020B0500000000000000" pitchFamily="34" charset="-128"/>
                <a:cs typeface="Times New Roman" panose="02020603050405020304" pitchFamily="18" charset="0"/>
              </a:rPr>
              <a:t>∴ 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(0.12)</a:t>
            </a:r>
            <a:r>
              <a:rPr lang="en-US" sz="2800" b="1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10 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 (0.0753….)</a:t>
            </a:r>
            <a:r>
              <a:rPr lang="en-US" sz="2800" b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931830" y="6043696"/>
            <a:ext cx="6748530" cy="584775"/>
          </a:xfrm>
          <a:prstGeom prst="rect">
            <a:avLst/>
          </a:prstGeom>
          <a:noFill/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Times New Roman" panose="02020603050405020304" pitchFamily="18" charset="0"/>
                <a:ea typeface="Yu Gothic UI" panose="020B0500000000000000" pitchFamily="34" charset="-128"/>
                <a:cs typeface="Times New Roman" panose="02020603050405020304" pitchFamily="18" charset="0"/>
              </a:rPr>
              <a:t>∴ 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(49.12)</a:t>
            </a:r>
            <a:r>
              <a:rPr lang="en-US" sz="32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= (61.0753….)</a:t>
            </a:r>
            <a:r>
              <a:rPr lang="en-US" sz="32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Ans.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0" name="Straight Arrow Connector 9"/>
          <p:cNvCxnSpPr/>
          <p:nvPr/>
        </p:nvCxnSpPr>
        <p:spPr>
          <a:xfrm flipV="1">
            <a:off x="11033972" y="2428295"/>
            <a:ext cx="12879" cy="2266054"/>
          </a:xfrm>
          <a:prstGeom prst="straightConnector1">
            <a:avLst/>
          </a:prstGeom>
          <a:ln w="57150">
            <a:solidFill>
              <a:schemeClr val="accent2"/>
            </a:solidFill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890240" y="4694349"/>
            <a:ext cx="4266129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Times New Roman" panose="02020603050405020304" pitchFamily="18" charset="0"/>
                <a:ea typeface="Yu Gothic UI" panose="020B0500000000000000" pitchFamily="34" charset="-128"/>
                <a:cs typeface="Times New Roman" panose="02020603050405020304" pitchFamily="18" charset="0"/>
              </a:rPr>
              <a:t>∴ 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(49)</a:t>
            </a:r>
            <a:r>
              <a:rPr lang="en-US" sz="2800" b="1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10 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(61)</a:t>
            </a:r>
            <a:r>
              <a:rPr lang="en-US" sz="2800" b="1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  <a:endParaRPr lang="en-US" sz="2800" b="1" baseline="-25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  <p:cxnSp>
        <p:nvCxnSpPr>
          <p:cNvPr id="12" name="Straight Arrow Connector 11"/>
          <p:cNvCxnSpPr/>
          <p:nvPr/>
        </p:nvCxnSpPr>
        <p:spPr>
          <a:xfrm>
            <a:off x="9118243" y="2614416"/>
            <a:ext cx="1159098" cy="12879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>
            <a:off x="9105364" y="3271240"/>
            <a:ext cx="1159098" cy="12879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>
            <a:off x="9118242" y="3902309"/>
            <a:ext cx="1159098" cy="12879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>
            <a:off x="9144001" y="4521994"/>
            <a:ext cx="1159098" cy="12879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6709897" y="1880318"/>
            <a:ext cx="12869" cy="4007095"/>
          </a:xfrm>
          <a:prstGeom prst="line">
            <a:avLst/>
          </a:prstGeom>
          <a:ln w="57150">
            <a:solidFill>
              <a:schemeClr val="accent5">
                <a:lumMod val="40000"/>
                <a:lumOff val="60000"/>
              </a:schemeClr>
            </a:solidFill>
          </a:ln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3728430" y="163433"/>
            <a:ext cx="3586770" cy="523220"/>
          </a:xfrm>
          <a:prstGeom prst="rect">
            <a:avLst/>
          </a:prstGeom>
          <a:noFill/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bn-BD" sz="2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নিচের অঙ্কটি লক্ষ্য কর...... </a:t>
            </a:r>
            <a:r>
              <a:rPr lang="en-US" sz="2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endParaRPr lang="en-US" sz="28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83159915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ageCurlDoubl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376706" y="163433"/>
            <a:ext cx="11681137" cy="6559340"/>
          </a:xfrm>
          <a:prstGeom prst="rect">
            <a:avLst/>
          </a:prstGeom>
          <a:solidFill>
            <a:schemeClr val="bg1"/>
          </a:solidFill>
          <a:ln w="76200">
            <a:solidFill>
              <a:schemeClr val="accent2"/>
            </a:solidFill>
          </a:ln>
          <a:effectLst>
            <a:glow rad="1397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/>
          <p:cNvSpPr txBox="1"/>
          <p:nvPr/>
        </p:nvSpPr>
        <p:spPr>
          <a:xfrm>
            <a:off x="3103808" y="566670"/>
            <a:ext cx="6226935" cy="769441"/>
          </a:xfrm>
          <a:prstGeom prst="rect">
            <a:avLst/>
          </a:prstGeom>
          <a:noFill/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bn-BD" sz="4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জোড়ায় কাজ</a:t>
            </a:r>
            <a:endParaRPr lang="en-US" sz="4400" dirty="0">
              <a:solidFill>
                <a:schemeClr val="tx1">
                  <a:lumMod val="75000"/>
                  <a:lumOff val="25000"/>
                </a:schemeClr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16591" y="1478541"/>
            <a:ext cx="6714152" cy="3535230"/>
          </a:xfrm>
          <a:prstGeom prst="rect">
            <a:avLst/>
          </a:prstGeom>
          <a:ln w="127000" cap="sq">
            <a:solidFill>
              <a:schemeClr val="tx2">
                <a:lumMod val="60000"/>
                <a:lumOff val="40000"/>
              </a:schemeClr>
            </a:solidFill>
            <a:miter lim="800000"/>
          </a:ln>
          <a:effectLst>
            <a:outerShdw blurRad="57150" dist="50800" dir="2700000" algn="tl" rotWithShape="0">
              <a:srgbClr val="000000">
                <a:alpha val="40000"/>
              </a:srgbClr>
            </a:outerShdw>
          </a:effectLst>
        </p:spPr>
      </p:pic>
      <p:sp>
        <p:nvSpPr>
          <p:cNvPr id="6" name="TextBox 5"/>
          <p:cNvSpPr txBox="1"/>
          <p:nvPr/>
        </p:nvSpPr>
        <p:spPr>
          <a:xfrm>
            <a:off x="3202878" y="5443874"/>
            <a:ext cx="5786576" cy="646331"/>
          </a:xfrm>
          <a:prstGeom prst="rect">
            <a:avLst/>
          </a:prstGeom>
          <a:noFill/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marL="457200" indent="-457200">
              <a:buFont typeface="Wingdings" panose="05000000000000000000" pitchFamily="2" charset="2"/>
              <a:buChar char="Ø"/>
            </a:pPr>
            <a:r>
              <a:rPr lang="bn-BD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ভিত বা বেস বলতে কি বুঝ</a:t>
            </a:r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?  </a:t>
            </a:r>
            <a:endParaRPr lang="en-US" sz="36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83588642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fractur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/>
          <p:nvPr/>
        </p:nvSpPr>
        <p:spPr>
          <a:xfrm>
            <a:off x="128789" y="163432"/>
            <a:ext cx="11925836" cy="6465039"/>
          </a:xfrm>
          <a:prstGeom prst="rect">
            <a:avLst/>
          </a:prstGeom>
          <a:solidFill>
            <a:schemeClr val="bg1"/>
          </a:solidFill>
          <a:ln w="76200">
            <a:solidFill>
              <a:schemeClr val="accent2"/>
            </a:solidFill>
          </a:ln>
          <a:effectLst>
            <a:glow rad="1397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31370611"/>
              </p:ext>
            </p:extLst>
          </p:nvPr>
        </p:nvGraphicFramePr>
        <p:xfrm>
          <a:off x="685791" y="2146699"/>
          <a:ext cx="6233377" cy="2133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74211"/>
                <a:gridCol w="893317"/>
                <a:gridCol w="1742316"/>
                <a:gridCol w="2823533"/>
              </a:tblGrid>
              <a:tr h="462672">
                <a:tc gridSpan="3">
                  <a:txBody>
                    <a:bodyPr/>
                    <a:lstStyle/>
                    <a:p>
                      <a:pPr algn="l"/>
                      <a:endParaRPr lang="en-US" sz="3200" b="0" dirty="0">
                        <a:solidFill>
                          <a:schemeClr val="tx1"/>
                        </a:solidFill>
                        <a:latin typeface="NikoshBAN" panose="02000000000000000000" pitchFamily="2" charset="0"/>
                        <a:cs typeface="NikoshBAN" panose="02000000000000000000" pitchFamily="2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0" dirty="0">
                        <a:solidFill>
                          <a:schemeClr val="tx1"/>
                        </a:solidFill>
                        <a:latin typeface="NikoshBAN" panose="02000000000000000000" pitchFamily="2" charset="0"/>
                        <a:cs typeface="NikoshBAN" panose="02000000000000000000" pitchFamily="2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0" dirty="0">
                        <a:solidFill>
                          <a:schemeClr val="tx1"/>
                        </a:solidFill>
                        <a:latin typeface="NikoshBAN" panose="02000000000000000000" pitchFamily="2" charset="0"/>
                        <a:cs typeface="NikoshBAN" panose="02000000000000000000" pitchFamily="2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n-BD" b="0" dirty="0" smtClean="0">
                          <a:solidFill>
                            <a:schemeClr val="tx1"/>
                          </a:solidFill>
                          <a:latin typeface="NikoshBAN" panose="02000000000000000000" pitchFamily="2" charset="0"/>
                          <a:cs typeface="NikoshBAN" panose="02000000000000000000" pitchFamily="2" charset="0"/>
                        </a:rPr>
                        <a:t> </a:t>
                      </a:r>
                      <a:endParaRPr lang="en-US" b="0" dirty="0">
                        <a:solidFill>
                          <a:schemeClr val="tx1"/>
                        </a:solidFill>
                        <a:latin typeface="NikoshBAN" panose="02000000000000000000" pitchFamily="2" charset="0"/>
                        <a:cs typeface="NikoshBAN" panose="02000000000000000000" pitchFamily="2" charset="0"/>
                      </a:endParaRPr>
                    </a:p>
                  </a:txBody>
                  <a:tcPr>
                    <a:lnL w="12700" cmpd="sng">
                      <a:noFill/>
                    </a:lnL>
                    <a:noFill/>
                  </a:tcPr>
                </a:tc>
              </a:tr>
              <a:tr h="467886">
                <a:tc>
                  <a:txBody>
                    <a:bodyPr/>
                    <a:lstStyle/>
                    <a:p>
                      <a:pPr algn="r"/>
                      <a:r>
                        <a:rPr lang="en-US" sz="28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</a:t>
                      </a:r>
                      <a:endParaRPr lang="en-US" sz="2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49</a:t>
                      </a:r>
                      <a:endParaRPr lang="en-US" sz="2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3</a:t>
                      </a:r>
                      <a:r>
                        <a:rPr lang="en-US" sz="2800" b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1</a:t>
                      </a:r>
                      <a:endParaRPr lang="en-US" sz="2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noFill/>
                  </a:tcPr>
                </a:tc>
              </a:tr>
              <a:tr h="467886">
                <a:tc>
                  <a:txBody>
                    <a:bodyPr/>
                    <a:lstStyle/>
                    <a:p>
                      <a:pPr algn="r"/>
                      <a:r>
                        <a:rPr lang="en-US" sz="28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</a:t>
                      </a:r>
                      <a:endParaRPr lang="en-US" sz="2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2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----------  1</a:t>
                      </a:r>
                      <a:endParaRPr lang="en-US" sz="2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noFill/>
                  </a:tcPr>
                </a:tc>
              </a:tr>
              <a:tr h="467886">
                <a:tc>
                  <a:txBody>
                    <a:bodyPr/>
                    <a:lstStyle/>
                    <a:p>
                      <a:endParaRPr lang="en-US" sz="2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2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----------</a:t>
                      </a:r>
                      <a:r>
                        <a:rPr lang="en-US" sz="2800" b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3</a:t>
                      </a:r>
                      <a:endParaRPr lang="en-US" sz="2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noFill/>
                  </a:tcPr>
                </a:tc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128789" y="752630"/>
            <a:ext cx="8075053" cy="523220"/>
          </a:xfrm>
          <a:prstGeom prst="rect">
            <a:avLst/>
          </a:prstGeom>
          <a:noFill/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NikoshBAN" panose="02000000000000000000" pitchFamily="2" charset="0"/>
                <a:cs typeface="NikoshBAN" panose="02000000000000000000" pitchFamily="2" charset="0"/>
              </a:rPr>
              <a:t>3</a:t>
            </a:r>
            <a:r>
              <a:rPr lang="en-US" sz="2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।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(49.12)</a:t>
            </a:r>
            <a:r>
              <a:rPr lang="en-US" sz="28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bn-BD" sz="2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দশমিক সংখ্যার সমতুল্য হেক্সাডেসিমেল মান বের কর।</a:t>
            </a:r>
            <a:r>
              <a:rPr lang="en-US" sz="2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endParaRPr lang="en-US" sz="28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cxnSp>
        <p:nvCxnSpPr>
          <p:cNvPr id="4" name="Straight Arrow Connector 3"/>
          <p:cNvCxnSpPr/>
          <p:nvPr/>
        </p:nvCxnSpPr>
        <p:spPr>
          <a:xfrm flipV="1">
            <a:off x="4340181" y="3022269"/>
            <a:ext cx="12879" cy="1275007"/>
          </a:xfrm>
          <a:prstGeom prst="straightConnector1">
            <a:avLst/>
          </a:prstGeom>
          <a:ln w="57150"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848387" y="1671964"/>
            <a:ext cx="2871988" cy="584775"/>
          </a:xfrm>
          <a:prstGeom prst="rect">
            <a:avLst/>
          </a:prstGeom>
          <a:noFill/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bn-BD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পূর্ণ সংখ্যার ক্ষেত্রে---</a:t>
            </a:r>
            <a:r>
              <a:rPr lang="en-US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endParaRPr lang="en-US" sz="32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714445" y="1671964"/>
            <a:ext cx="3348507" cy="584775"/>
          </a:xfrm>
          <a:prstGeom prst="rect">
            <a:avLst/>
          </a:prstGeom>
          <a:noFill/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bn-BD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অপূর্ণ সংখ্যার ক্ষেত্রে---</a:t>
            </a:r>
            <a:endParaRPr lang="en-US" sz="32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115570" y="2211114"/>
            <a:ext cx="5190196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0.12×16=1.92                        1</a:t>
            </a:r>
          </a:p>
          <a:p>
            <a:pPr>
              <a:lnSpc>
                <a:spcPct val="150000"/>
              </a:lnSpc>
            </a:pP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0.92×16=14.72               14=E</a:t>
            </a:r>
          </a:p>
          <a:p>
            <a:pPr>
              <a:lnSpc>
                <a:spcPct val="150000"/>
              </a:lnSpc>
            </a:pP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0.72×16=11.52               11=B</a:t>
            </a:r>
          </a:p>
          <a:p>
            <a:pPr>
              <a:lnSpc>
                <a:spcPct val="150000"/>
              </a:lnSpc>
            </a:pP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0.52×16=8.32                       8</a:t>
            </a:r>
          </a:p>
          <a:p>
            <a:pPr>
              <a:lnSpc>
                <a:spcPct val="150000"/>
              </a:lnSpc>
            </a:pP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0.1EB8…..</a:t>
            </a:r>
          </a:p>
          <a:p>
            <a:pPr>
              <a:lnSpc>
                <a:spcPct val="150000"/>
              </a:lnSpc>
            </a:pPr>
            <a:r>
              <a:rPr lang="en-US" sz="2800" dirty="0" smtClean="0">
                <a:latin typeface="Times New Roman" panose="02020603050405020304" pitchFamily="18" charset="0"/>
                <a:ea typeface="Yu Gothic UI" panose="020B0500000000000000" pitchFamily="34" charset="-128"/>
                <a:cs typeface="Times New Roman" panose="02020603050405020304" pitchFamily="18" charset="0"/>
              </a:rPr>
              <a:t>∴ 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(0.12)</a:t>
            </a:r>
            <a:r>
              <a:rPr lang="en-US" sz="2800" b="1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10 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 (0.1EB8….)</a:t>
            </a:r>
            <a:r>
              <a:rPr lang="en-US" sz="2800" b="1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16</a:t>
            </a:r>
            <a:endParaRPr lang="en-US" sz="2800" b="1" baseline="-25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931830" y="6043696"/>
            <a:ext cx="6748530" cy="584775"/>
          </a:xfrm>
          <a:prstGeom prst="rect">
            <a:avLst/>
          </a:prstGeom>
          <a:noFill/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Times New Roman" panose="02020603050405020304" pitchFamily="18" charset="0"/>
                <a:ea typeface="Yu Gothic UI" panose="020B0500000000000000" pitchFamily="34" charset="-128"/>
                <a:cs typeface="Times New Roman" panose="02020603050405020304" pitchFamily="18" charset="0"/>
              </a:rPr>
              <a:t>∴ 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(49.12)</a:t>
            </a:r>
            <a:r>
              <a:rPr lang="en-US" sz="32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= (31.1EB8….)</a:t>
            </a:r>
            <a:r>
              <a:rPr lang="en-US" sz="32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16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Ans.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9" name="Straight Arrow Connector 8"/>
          <p:cNvCxnSpPr/>
          <p:nvPr/>
        </p:nvCxnSpPr>
        <p:spPr>
          <a:xfrm flipV="1">
            <a:off x="11703679" y="2431979"/>
            <a:ext cx="12879" cy="2266054"/>
          </a:xfrm>
          <a:prstGeom prst="straightConnector1">
            <a:avLst/>
          </a:prstGeom>
          <a:ln w="57150">
            <a:solidFill>
              <a:schemeClr val="accent2"/>
            </a:solidFill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>
            <a:off x="9453097" y="2614416"/>
            <a:ext cx="1159098" cy="12879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>
            <a:off x="9440218" y="3271240"/>
            <a:ext cx="1159098" cy="12879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>
            <a:off x="9453096" y="3902309"/>
            <a:ext cx="1159098" cy="12879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>
            <a:off x="9478855" y="4521994"/>
            <a:ext cx="1159098" cy="12879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6709897" y="1880318"/>
            <a:ext cx="12869" cy="4007095"/>
          </a:xfrm>
          <a:prstGeom prst="line">
            <a:avLst/>
          </a:prstGeom>
          <a:ln w="57150">
            <a:solidFill>
              <a:schemeClr val="accent5">
                <a:lumMod val="40000"/>
                <a:lumOff val="60000"/>
              </a:schemeClr>
            </a:solidFill>
          </a:ln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890240" y="4694349"/>
            <a:ext cx="4266129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Times New Roman" panose="02020603050405020304" pitchFamily="18" charset="0"/>
                <a:ea typeface="Yu Gothic UI" panose="020B0500000000000000" pitchFamily="34" charset="-128"/>
                <a:cs typeface="Times New Roman" panose="02020603050405020304" pitchFamily="18" charset="0"/>
              </a:rPr>
              <a:t>∴ 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(49)</a:t>
            </a:r>
            <a:r>
              <a:rPr lang="en-US" sz="2800" b="1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10 </a:t>
            </a:r>
            <a:r>
              <a:rPr 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en-US" sz="28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(31)</a:t>
            </a:r>
            <a:r>
              <a:rPr lang="en-US" sz="2800" b="1" baseline="-250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16</a:t>
            </a:r>
            <a:endParaRPr lang="en-US" sz="2800" b="1" baseline="-25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3728430" y="163433"/>
            <a:ext cx="3586770" cy="523220"/>
          </a:xfrm>
          <a:prstGeom prst="rect">
            <a:avLst/>
          </a:prstGeom>
          <a:noFill/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bn-BD" sz="2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নিচের অঙ্কটি লক্ষ্য কর...... </a:t>
            </a:r>
            <a:r>
              <a:rPr lang="en-US" sz="2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endParaRPr lang="en-US" sz="28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494733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ferris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283336" y="163433"/>
            <a:ext cx="11681137" cy="6559340"/>
          </a:xfrm>
          <a:prstGeom prst="rect">
            <a:avLst/>
          </a:prstGeom>
          <a:solidFill>
            <a:schemeClr val="bg1"/>
          </a:solidFill>
          <a:ln w="76200">
            <a:solidFill>
              <a:schemeClr val="accent2"/>
            </a:solidFill>
          </a:ln>
          <a:effectLst>
            <a:glow rad="1397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/>
          <p:cNvSpPr txBox="1"/>
          <p:nvPr/>
        </p:nvSpPr>
        <p:spPr>
          <a:xfrm>
            <a:off x="4251266" y="365052"/>
            <a:ext cx="3161763" cy="769441"/>
          </a:xfrm>
          <a:prstGeom prst="rect">
            <a:avLst/>
          </a:prstGeom>
          <a:noFill/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bn-BD" sz="4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দলগত কাজ</a:t>
            </a:r>
            <a:endParaRPr lang="en-US" sz="4400" dirty="0">
              <a:solidFill>
                <a:schemeClr val="tx1">
                  <a:lumMod val="75000"/>
                  <a:lumOff val="25000"/>
                </a:schemeClr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21823" y="1336111"/>
            <a:ext cx="6820651" cy="3832339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sp>
        <p:nvSpPr>
          <p:cNvPr id="5" name="TextBox 4"/>
          <p:cNvSpPr txBox="1"/>
          <p:nvPr/>
        </p:nvSpPr>
        <p:spPr>
          <a:xfrm>
            <a:off x="3237055" y="5645503"/>
            <a:ext cx="5773697" cy="584775"/>
          </a:xfrm>
          <a:prstGeom prst="rect">
            <a:avLst/>
          </a:prstGeom>
          <a:noFill/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marL="457200" indent="-457200">
              <a:buFont typeface="Wingdings" panose="05000000000000000000" pitchFamily="2" charset="2"/>
              <a:buChar char="v"/>
            </a:pPr>
            <a:r>
              <a:rPr lang="en-US" sz="32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কম্পিউটা</a:t>
            </a:r>
            <a:r>
              <a:rPr lang="bn-BD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র</a:t>
            </a:r>
            <a:r>
              <a:rPr lang="en-US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BD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কোডের গুরুত্ব ব্যাখ্যা কর। </a:t>
            </a:r>
            <a:r>
              <a:rPr lang="en-US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 </a:t>
            </a:r>
            <a:endParaRPr lang="en-US" sz="32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3031007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900">
        <p14:glitter pattern="hexagon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271225" y="202071"/>
            <a:ext cx="11681137" cy="6494944"/>
          </a:xfrm>
          <a:prstGeom prst="rect">
            <a:avLst/>
          </a:prstGeom>
          <a:solidFill>
            <a:schemeClr val="bg1"/>
          </a:solidFill>
          <a:ln w="76200">
            <a:solidFill>
              <a:schemeClr val="accent2"/>
            </a:solidFill>
          </a:ln>
          <a:effectLst>
            <a:glow rad="1397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/>
          <p:cNvSpPr txBox="1"/>
          <p:nvPr/>
        </p:nvSpPr>
        <p:spPr>
          <a:xfrm>
            <a:off x="3246630" y="2429494"/>
            <a:ext cx="6104586" cy="3416320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  <a:effectLst>
            <a:glow rad="228600">
              <a:schemeClr val="accent5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rtlCol="0">
            <a:spAutoFit/>
          </a:bodyPr>
          <a:lstStyle/>
          <a:p>
            <a:pPr algn="just"/>
            <a:r>
              <a:rPr lang="bn-IN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প্রিয় ছাত্রছাত্রীবৃন্দ তোমরা হয়ত লক্ষ্য করে থাকবে উপরের তিনটি অঙ্কের একই নিয়ম, অর্থাৎ একটি অঙ্কের নিয়ম মনে রাখলেই তিনটি অঙ্ক করা যাবে। শুধু মনে রাখবে </a:t>
            </a:r>
            <a:r>
              <a:rPr lang="bn-BD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দশমিক সংখ্যাকে </a:t>
            </a:r>
            <a:r>
              <a:rPr lang="bn-IN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যেকোন </a:t>
            </a:r>
            <a:r>
              <a:rPr lang="bn-BD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সংখ্যায় </a:t>
            </a:r>
            <a:r>
              <a:rPr lang="bn-IN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রূপান্তর এক নিয়ম।  </a:t>
            </a:r>
            <a:endParaRPr lang="en-US" sz="36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586729" y="931962"/>
            <a:ext cx="5668314" cy="646331"/>
          </a:xfrm>
          <a:prstGeom prst="rect">
            <a:avLst/>
          </a:prstGeom>
          <a:noFill/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bn-BD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নিচের </a:t>
            </a:r>
            <a:r>
              <a:rPr lang="en-US" sz="36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লেখাটি</a:t>
            </a:r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মনোযোগ</a:t>
            </a:r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দিয়ে</a:t>
            </a:r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পড়</a:t>
            </a:r>
            <a:r>
              <a:rPr lang="bn-BD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...... </a:t>
            </a:r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 </a:t>
            </a:r>
            <a:endParaRPr lang="en-US" sz="36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023237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14:window dir="ver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283336" y="163433"/>
            <a:ext cx="11681137" cy="6559340"/>
          </a:xfrm>
          <a:prstGeom prst="rect">
            <a:avLst/>
          </a:prstGeom>
          <a:solidFill>
            <a:schemeClr val="bg1"/>
          </a:solidFill>
          <a:ln w="76200">
            <a:solidFill>
              <a:schemeClr val="accent2"/>
            </a:solidFill>
          </a:ln>
          <a:effectLst>
            <a:glow rad="1397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/>
          <p:cNvSpPr txBox="1"/>
          <p:nvPr/>
        </p:nvSpPr>
        <p:spPr>
          <a:xfrm>
            <a:off x="3975838" y="334850"/>
            <a:ext cx="4043967" cy="769441"/>
          </a:xfrm>
          <a:prstGeom prst="rect">
            <a:avLst/>
          </a:prstGeom>
          <a:noFill/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bn-BD" sz="4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মূল্যায়ন</a:t>
            </a:r>
            <a:endParaRPr lang="en-US" sz="4400" dirty="0">
              <a:solidFill>
                <a:schemeClr val="tx1">
                  <a:lumMod val="75000"/>
                  <a:lumOff val="25000"/>
                </a:schemeClr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03807" y="1392470"/>
            <a:ext cx="5788028" cy="3282472"/>
          </a:xfrm>
          <a:prstGeom prst="rect">
            <a:avLst/>
          </a:prstGeom>
          <a:ln w="127000" cap="sq">
            <a:solidFill>
              <a:srgbClr val="000000"/>
            </a:solidFill>
            <a:miter lim="800000"/>
          </a:ln>
          <a:effectLst>
            <a:outerShdw blurRad="57150" dist="50800" dir="2700000" algn="tl" rotWithShape="0">
              <a:srgbClr val="000000">
                <a:alpha val="40000"/>
              </a:srgbClr>
            </a:outerShdw>
          </a:effectLst>
        </p:spPr>
      </p:pic>
      <p:sp>
        <p:nvSpPr>
          <p:cNvPr id="6" name="TextBox 5"/>
          <p:cNvSpPr txBox="1"/>
          <p:nvPr/>
        </p:nvSpPr>
        <p:spPr>
          <a:xfrm>
            <a:off x="2496521" y="4963121"/>
            <a:ext cx="7136876" cy="1569660"/>
          </a:xfrm>
          <a:prstGeom prst="rect">
            <a:avLst/>
          </a:prstGeom>
          <a:noFill/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marL="514350" indent="-514350">
              <a:buAutoNum type="arabicPeriod"/>
            </a:pPr>
            <a:r>
              <a:rPr lang="en-US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কম্পিউটা</a:t>
            </a:r>
            <a:r>
              <a:rPr lang="bn-BD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রে</a:t>
            </a:r>
            <a:r>
              <a:rPr lang="en-US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BD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bn-BD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এবং 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bn-BD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লিখলে তা কিভাবে বুঝে?</a:t>
            </a:r>
            <a:endParaRPr lang="en-US" sz="3200" dirty="0" smtClean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marL="514350" indent="-514350">
              <a:buAutoNum type="arabicPeriod" startAt="2"/>
            </a:pPr>
            <a:r>
              <a:rPr lang="en-US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BD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কোডের গ্রুপ কয় সংখ্যার?</a:t>
            </a:r>
          </a:p>
          <a:p>
            <a:pPr marL="514350" indent="-514350">
              <a:buAutoNum type="arabicPeriod" startAt="2"/>
            </a:pPr>
            <a:r>
              <a:rPr lang="en-US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smtClean="0">
                <a:latin typeface="Times New Roman" panose="02020603050405020304" pitchFamily="18" charset="0"/>
                <a:cs typeface="NikoshBAN" panose="02000000000000000000" pitchFamily="2" charset="0"/>
              </a:rPr>
              <a:t>EBCDIC </a:t>
            </a:r>
            <a:r>
              <a:rPr lang="bn-BD" sz="3200" dirty="0">
                <a:latin typeface="NikoshBAN" panose="02000000000000000000" pitchFamily="2" charset="0"/>
                <a:cs typeface="NikoshBAN" panose="02000000000000000000" pitchFamily="2" charset="0"/>
              </a:rPr>
              <a:t>কোডের পূর্ণরূপ </a:t>
            </a:r>
            <a:r>
              <a:rPr lang="bn-BD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লিখ।</a:t>
            </a:r>
            <a:r>
              <a:rPr lang="en-US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endParaRPr lang="en-US" sz="32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76928148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eelOff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283336" y="163433"/>
            <a:ext cx="11681137" cy="6559340"/>
          </a:xfrm>
          <a:prstGeom prst="rect">
            <a:avLst/>
          </a:prstGeom>
          <a:solidFill>
            <a:schemeClr val="bg1"/>
          </a:solidFill>
          <a:ln w="76200">
            <a:solidFill>
              <a:schemeClr val="accent2"/>
            </a:solidFill>
          </a:ln>
          <a:effectLst>
            <a:glow rad="1397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/>
          <p:cNvSpPr txBox="1"/>
          <p:nvPr/>
        </p:nvSpPr>
        <p:spPr>
          <a:xfrm>
            <a:off x="3103808" y="566670"/>
            <a:ext cx="6226935" cy="769441"/>
          </a:xfrm>
          <a:prstGeom prst="rect">
            <a:avLst/>
          </a:prstGeom>
          <a:noFill/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bn-BD" sz="4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বাড়ীর কাজ</a:t>
            </a:r>
            <a:endParaRPr lang="en-US" sz="4400" dirty="0">
              <a:solidFill>
                <a:schemeClr val="tx1">
                  <a:lumMod val="75000"/>
                  <a:lumOff val="25000"/>
                </a:schemeClr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93779" y="1478709"/>
            <a:ext cx="5260250" cy="3387192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sp>
        <p:nvSpPr>
          <p:cNvPr id="5" name="TextBox 4"/>
          <p:cNvSpPr txBox="1"/>
          <p:nvPr/>
        </p:nvSpPr>
        <p:spPr>
          <a:xfrm>
            <a:off x="2408349" y="5310652"/>
            <a:ext cx="7249565" cy="584775"/>
          </a:xfrm>
          <a:prstGeom prst="rect">
            <a:avLst/>
          </a:prstGeom>
          <a:noFill/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marL="457200" indent="-457200">
              <a:buFont typeface="Wingdings" panose="05000000000000000000" pitchFamily="2" charset="2"/>
              <a:buChar char="§"/>
            </a:pP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ASCII </a:t>
            </a:r>
            <a:r>
              <a:rPr lang="bn-BD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এবং 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BCD </a:t>
            </a:r>
            <a:r>
              <a:rPr lang="bn-BD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কোডের মধ্যে পার্থক্য দেখাও। </a:t>
            </a:r>
            <a:r>
              <a:rPr lang="en-US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 </a:t>
            </a:r>
            <a:endParaRPr lang="en-US" sz="32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1731688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:dissolve/>
      </p:transition>
    </mc:Choice>
    <mc:Fallback>
      <p:transition spd="slow">
        <p:dissolve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253218" y="140677"/>
            <a:ext cx="11718387" cy="6485206"/>
          </a:xfrm>
          <a:prstGeom prst="rect">
            <a:avLst/>
          </a:prstGeom>
          <a:solidFill>
            <a:schemeClr val="bg1"/>
          </a:solidFill>
          <a:ln w="76200">
            <a:solidFill>
              <a:schemeClr val="accent2"/>
            </a:solidFill>
          </a:ln>
          <a:effectLst>
            <a:glow rad="1397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/>
          <p:cNvSpPr txBox="1"/>
          <p:nvPr/>
        </p:nvSpPr>
        <p:spPr>
          <a:xfrm>
            <a:off x="3103808" y="566670"/>
            <a:ext cx="6226935" cy="769441"/>
          </a:xfrm>
          <a:prstGeom prst="rect">
            <a:avLst/>
          </a:prstGeom>
          <a:noFill/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bn-BD" sz="4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ধন্যবাদ</a:t>
            </a:r>
            <a:endParaRPr lang="en-US" sz="4400" dirty="0">
              <a:solidFill>
                <a:schemeClr val="tx1">
                  <a:lumMod val="75000"/>
                  <a:lumOff val="25000"/>
                </a:schemeClr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12420" y="1336110"/>
            <a:ext cx="4652565" cy="4652565"/>
          </a:xfrm>
          <a:prstGeom prst="rect">
            <a:avLst/>
          </a:prstGeom>
          <a:noFill/>
          <a:ln w="228600" cap="sq" cmpd="thickThin">
            <a:noFill/>
            <a:prstDash val="solid"/>
            <a:miter lim="800000"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</p:pic>
    </p:spTree>
    <p:extLst>
      <p:ext uri="{BB962C8B-B14F-4D97-AF65-F5344CB8AC3E}">
        <p14:creationId xmlns:p14="http://schemas.microsoft.com/office/powerpoint/2010/main" val="324687234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prism isContent="1" isInverted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54546" y="296214"/>
            <a:ext cx="11817707" cy="6362163"/>
          </a:xfrm>
          <a:prstGeom prst="rect">
            <a:avLst/>
          </a:prstGeom>
          <a:solidFill>
            <a:schemeClr val="bg1"/>
          </a:solidFill>
          <a:ln w="76200">
            <a:solidFill>
              <a:schemeClr val="accent2"/>
            </a:solidFill>
          </a:ln>
          <a:effectLst>
            <a:glow rad="1397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7"/>
          <p:cNvGrpSpPr/>
          <p:nvPr/>
        </p:nvGrpSpPr>
        <p:grpSpPr>
          <a:xfrm>
            <a:off x="0" y="257577"/>
            <a:ext cx="12011158" cy="6376035"/>
            <a:chOff x="0" y="257577"/>
            <a:chExt cx="12011158" cy="6376035"/>
          </a:xfrm>
        </p:grpSpPr>
        <p:pic>
          <p:nvPicPr>
            <p:cNvPr id="2" name="Picture 1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025201" y="468834"/>
              <a:ext cx="2465770" cy="3287694"/>
            </a:xfrm>
            <a:prstGeom prst="roundRect">
              <a:avLst>
                <a:gd name="adj" fmla="val 8594"/>
              </a:avLst>
            </a:prstGeom>
            <a:solidFill>
              <a:srgbClr val="FFFFFF">
                <a:shade val="85000"/>
              </a:srgbClr>
            </a:solidFill>
            <a:ln>
              <a:noFill/>
            </a:ln>
            <a:effectLst>
              <a:reflection blurRad="12700" stA="38000" endPos="28000" dist="5000" dir="5400000" sy="-100000" algn="bl" rotWithShape="0"/>
            </a:effectLst>
          </p:spPr>
        </p:pic>
        <p:sp>
          <p:nvSpPr>
            <p:cNvPr id="3" name="TextBox 2"/>
            <p:cNvSpPr txBox="1"/>
            <p:nvPr/>
          </p:nvSpPr>
          <p:spPr>
            <a:xfrm>
              <a:off x="0" y="3678957"/>
              <a:ext cx="6851560" cy="2954655"/>
            </a:xfrm>
            <a:prstGeom prst="rect">
              <a:avLst/>
            </a:prstGeom>
            <a:noFill/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5400" dirty="0" err="1" smtClean="0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NikoshBAN" panose="02000000000000000000" pitchFamily="2" charset="0"/>
                  <a:cs typeface="NikoshBAN" panose="02000000000000000000" pitchFamily="2" charset="0"/>
                </a:rPr>
                <a:t>মোহাম্মদ</a:t>
              </a:r>
              <a:r>
                <a:rPr lang="en-US" sz="5400" dirty="0" smtClean="0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NikoshBAN" panose="02000000000000000000" pitchFamily="2" charset="0"/>
                  <a:cs typeface="NikoshBAN" panose="02000000000000000000" pitchFamily="2" charset="0"/>
                </a:rPr>
                <a:t> </a:t>
              </a:r>
              <a:r>
                <a:rPr lang="en-US" sz="5400" dirty="0" err="1" smtClean="0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NikoshBAN" panose="02000000000000000000" pitchFamily="2" charset="0"/>
                  <a:cs typeface="NikoshBAN" panose="02000000000000000000" pitchFamily="2" charset="0"/>
                </a:rPr>
                <a:t>হামিদুর</a:t>
              </a:r>
              <a:r>
                <a:rPr lang="en-US" sz="5400" dirty="0" smtClean="0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NikoshBAN" panose="02000000000000000000" pitchFamily="2" charset="0"/>
                  <a:cs typeface="NikoshBAN" panose="02000000000000000000" pitchFamily="2" charset="0"/>
                </a:rPr>
                <a:t> </a:t>
              </a:r>
              <a:r>
                <a:rPr lang="en-US" sz="5400" dirty="0" err="1" smtClean="0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NikoshBAN" panose="02000000000000000000" pitchFamily="2" charset="0"/>
                  <a:cs typeface="NikoshBAN" panose="02000000000000000000" pitchFamily="2" charset="0"/>
                </a:rPr>
                <a:t>রহমান</a:t>
              </a:r>
              <a:endParaRPr lang="en-US" sz="54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endParaRPr>
            </a:p>
            <a:p>
              <a:pPr algn="ctr"/>
              <a:r>
                <a:rPr lang="en-US" sz="3200" dirty="0" err="1" smtClean="0">
                  <a:latin typeface="NikoshBAN" panose="02000000000000000000" pitchFamily="2" charset="0"/>
                  <a:cs typeface="NikoshBAN" panose="02000000000000000000" pitchFamily="2" charset="0"/>
                </a:rPr>
                <a:t>প্রভাষক</a:t>
              </a:r>
              <a:r>
                <a:rPr lang="en-US" sz="3200" dirty="0" smtClean="0">
                  <a:latin typeface="NikoshBAN" panose="02000000000000000000" pitchFamily="2" charset="0"/>
                  <a:cs typeface="NikoshBAN" panose="02000000000000000000" pitchFamily="2" charset="0"/>
                </a:rPr>
                <a:t> (</a:t>
              </a:r>
              <a:r>
                <a:rPr lang="en-US" sz="3200" dirty="0" err="1" smtClean="0">
                  <a:latin typeface="NikoshBAN" panose="02000000000000000000" pitchFamily="2" charset="0"/>
                  <a:cs typeface="NikoshBAN" panose="02000000000000000000" pitchFamily="2" charset="0"/>
                </a:rPr>
                <a:t>কম্পিউটার</a:t>
              </a:r>
              <a:r>
                <a:rPr lang="en-US" sz="3200" dirty="0" smtClean="0">
                  <a:latin typeface="NikoshBAN" panose="02000000000000000000" pitchFamily="2" charset="0"/>
                  <a:cs typeface="NikoshBAN" panose="02000000000000000000" pitchFamily="2" charset="0"/>
                </a:rPr>
                <a:t> </a:t>
              </a:r>
              <a:r>
                <a:rPr lang="en-US" sz="3200" dirty="0" err="1" smtClean="0">
                  <a:latin typeface="NikoshBAN" panose="02000000000000000000" pitchFamily="2" charset="0"/>
                  <a:cs typeface="NikoshBAN" panose="02000000000000000000" pitchFamily="2" charset="0"/>
                </a:rPr>
                <a:t>অপারেশন</a:t>
              </a:r>
              <a:r>
                <a:rPr lang="en-US" sz="3200" dirty="0" smtClean="0">
                  <a:latin typeface="NikoshBAN" panose="02000000000000000000" pitchFamily="2" charset="0"/>
                  <a:cs typeface="NikoshBAN" panose="02000000000000000000" pitchFamily="2" charset="0"/>
                </a:rPr>
                <a:t>)</a:t>
              </a:r>
            </a:p>
            <a:p>
              <a:pPr algn="ctr"/>
              <a:r>
                <a:rPr lang="bn-BD" sz="2800" dirty="0" smtClean="0">
                  <a:latin typeface="NikoshBAN" panose="02000000000000000000" pitchFamily="2" charset="0"/>
                  <a:cs typeface="NikoshBAN" panose="02000000000000000000" pitchFamily="2" charset="0"/>
                </a:rPr>
                <a:t>গৌরীপুর বিএম কলেজ</a:t>
              </a:r>
            </a:p>
            <a:p>
              <a:pPr algn="ctr"/>
              <a:r>
                <a:rPr lang="bn-BD" sz="2400" dirty="0">
                  <a:latin typeface="NikoshBAN" panose="02000000000000000000" pitchFamily="2" charset="0"/>
                  <a:cs typeface="NikoshBAN" panose="02000000000000000000" pitchFamily="2" charset="0"/>
                </a:rPr>
                <a:t>গৌরীপুর</a:t>
              </a:r>
              <a:r>
                <a:rPr lang="bn-BD" sz="2400" dirty="0" smtClean="0">
                  <a:latin typeface="NikoshBAN" panose="02000000000000000000" pitchFamily="2" charset="0"/>
                  <a:cs typeface="NikoshBAN" panose="02000000000000000000" pitchFamily="2" charset="0"/>
                </a:rPr>
                <a:t>, ময়মনসিংহ। </a:t>
              </a:r>
            </a:p>
            <a:p>
              <a:pPr algn="ctr"/>
              <a:r>
                <a:rPr lang="bn-BD" sz="2400" dirty="0" smtClean="0">
                  <a:latin typeface="NikoshBAN" panose="02000000000000000000" pitchFamily="2" charset="0"/>
                  <a:cs typeface="NikoshBAN" panose="02000000000000000000" pitchFamily="2" charset="0"/>
                </a:rPr>
                <a:t>মোবাইলঃ </a:t>
              </a:r>
              <a:r>
                <a:rPr lang="en-US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01715-246578</a:t>
              </a:r>
              <a:endParaRPr lang="bn-BD" sz="2400" dirty="0" smtClean="0">
                <a:latin typeface="Times New Roman" panose="02020603050405020304" pitchFamily="18" charset="0"/>
                <a:cs typeface="NikoshBAN" panose="02000000000000000000" pitchFamily="2" charset="0"/>
              </a:endParaRPr>
            </a:p>
            <a:p>
              <a:pPr algn="ctr"/>
              <a:r>
                <a:rPr lang="bn-BD" sz="2400" dirty="0" smtClean="0">
                  <a:latin typeface="NikoshBAN" panose="02000000000000000000" pitchFamily="2" charset="0"/>
                  <a:cs typeface="NikoshBAN" panose="02000000000000000000" pitchFamily="2" charset="0"/>
                </a:rPr>
                <a:t>ই-মেইলঃ </a:t>
              </a:r>
              <a:r>
                <a:rPr lang="en-US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hamidur2270@gmail.com</a:t>
              </a:r>
              <a:endParaRPr lang="en-US" sz="2400" dirty="0">
                <a:latin typeface="NikoshBAN" panose="02000000000000000000" pitchFamily="2" charset="0"/>
                <a:cs typeface="NikoshBAN" panose="02000000000000000000" pitchFamily="2" charset="0"/>
              </a:endParaRPr>
            </a:p>
          </p:txBody>
        </p:sp>
        <p:sp>
          <p:nvSpPr>
            <p:cNvPr id="4" name="TextBox 3"/>
            <p:cNvSpPr txBox="1"/>
            <p:nvPr/>
          </p:nvSpPr>
          <p:spPr>
            <a:xfrm>
              <a:off x="6670718" y="4079067"/>
              <a:ext cx="5340440" cy="2554545"/>
            </a:xfrm>
            <a:prstGeom prst="rect">
              <a:avLst/>
            </a:prstGeom>
            <a:noFill/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txBody>
            <a:bodyPr wrap="square" rtlCol="0">
              <a:spAutoFit/>
            </a:bodyPr>
            <a:lstStyle/>
            <a:p>
              <a:r>
                <a:rPr lang="bn-BD" sz="3200" dirty="0" smtClean="0">
                  <a:latin typeface="NikoshBAN" panose="02000000000000000000" pitchFamily="2" charset="0"/>
                  <a:cs typeface="NikoshBAN" panose="02000000000000000000" pitchFamily="2" charset="0"/>
                </a:rPr>
                <a:t>শ্রেণিঃ একাদশ (এইচএসসি বিএম)</a:t>
              </a:r>
            </a:p>
            <a:p>
              <a:r>
                <a:rPr lang="bn-BD" sz="3200" dirty="0" smtClean="0">
                  <a:latin typeface="NikoshBAN" panose="02000000000000000000" pitchFamily="2" charset="0"/>
                  <a:cs typeface="NikoshBAN" panose="02000000000000000000" pitchFamily="2" charset="0"/>
                </a:rPr>
                <a:t>বিষয়ঃ কম্পিউটার অফিস অ্যাপ্লিকেশন-১  </a:t>
              </a:r>
            </a:p>
            <a:p>
              <a:r>
                <a:rPr lang="bn-BD" sz="3200" dirty="0" smtClean="0">
                  <a:latin typeface="NikoshBAN" panose="02000000000000000000" pitchFamily="2" charset="0"/>
                  <a:cs typeface="NikoshBAN" panose="02000000000000000000" pitchFamily="2" charset="0"/>
                </a:rPr>
                <a:t>অধ্যায়ঃ ৪র্থ</a:t>
              </a:r>
            </a:p>
            <a:p>
              <a:r>
                <a:rPr lang="bn-BD" sz="3200" dirty="0" smtClean="0">
                  <a:latin typeface="NikoshBAN" panose="02000000000000000000" pitchFamily="2" charset="0"/>
                  <a:cs typeface="NikoshBAN" panose="02000000000000000000" pitchFamily="2" charset="0"/>
                </a:rPr>
                <a:t>সময়ঃ ৫০ মিনিট</a:t>
              </a:r>
            </a:p>
            <a:p>
              <a:r>
                <a:rPr lang="bn-BD" sz="3200" dirty="0" smtClean="0">
                  <a:latin typeface="NikoshBAN" panose="02000000000000000000" pitchFamily="2" charset="0"/>
                  <a:cs typeface="NikoshBAN" panose="02000000000000000000" pitchFamily="2" charset="0"/>
                </a:rPr>
                <a:t>পাঠের বিষয়ঃ ছবি দেখে ঘোষণা।</a:t>
              </a:r>
              <a:endParaRPr lang="en-US" sz="3200" dirty="0">
                <a:latin typeface="NikoshBAN" panose="02000000000000000000" pitchFamily="2" charset="0"/>
                <a:cs typeface="NikoshBAN" panose="02000000000000000000" pitchFamily="2" charset="0"/>
              </a:endParaRPr>
            </a:p>
          </p:txBody>
        </p:sp>
        <p:cxnSp>
          <p:nvCxnSpPr>
            <p:cNvPr id="6" name="Straight Connector 5"/>
            <p:cNvCxnSpPr/>
            <p:nvPr/>
          </p:nvCxnSpPr>
          <p:spPr>
            <a:xfrm flipH="1">
              <a:off x="6426557" y="934026"/>
              <a:ext cx="47759" cy="5672835"/>
            </a:xfrm>
            <a:prstGeom prst="line">
              <a:avLst/>
            </a:prstGeom>
            <a:ln w="76200"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TextBox 6"/>
            <p:cNvSpPr txBox="1"/>
            <p:nvPr/>
          </p:nvSpPr>
          <p:spPr>
            <a:xfrm>
              <a:off x="5204138" y="257577"/>
              <a:ext cx="2434107" cy="830997"/>
            </a:xfrm>
            <a:prstGeom prst="rect">
              <a:avLst/>
            </a:prstGeom>
            <a:noFill/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4800" b="1" dirty="0" err="1" smtClean="0">
                  <a:solidFill>
                    <a:schemeClr val="tx1">
                      <a:lumMod val="85000"/>
                      <a:lumOff val="15000"/>
                    </a:schemeClr>
                  </a:solidFill>
                  <a:latin typeface="NikoshBAN" panose="02000000000000000000" pitchFamily="2" charset="0"/>
                  <a:cs typeface="NikoshBAN" panose="02000000000000000000" pitchFamily="2" charset="0"/>
                </a:rPr>
                <a:t>পরিচিতি</a:t>
              </a:r>
              <a:endParaRPr lang="en-US" sz="4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endParaRPr>
            </a:p>
          </p:txBody>
        </p:sp>
        <p:pic>
          <p:nvPicPr>
            <p:cNvPr id="9" name="Picture 8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602291" y="533123"/>
              <a:ext cx="2774861" cy="3482451"/>
            </a:xfrm>
            <a:prstGeom prst="snip2DiagRect">
              <a:avLst/>
            </a:prstGeom>
            <a:solidFill>
              <a:srgbClr val="FFFFFF">
                <a:shade val="85000"/>
              </a:srgbClr>
            </a:solidFill>
            <a:ln w="88900" cap="sq">
              <a:solidFill>
                <a:srgbClr val="FFFFFF"/>
              </a:solidFill>
              <a:miter lim="800000"/>
            </a:ln>
            <a:effectLst>
              <a:outerShdw blurRad="88900" algn="tl" rotWithShape="0">
                <a:srgbClr val="000000">
                  <a:alpha val="45000"/>
                </a:srgbClr>
              </a:outerShdw>
            </a:effectLst>
            <a:scene3d>
              <a:camera prst="orthographicFront"/>
              <a:lightRig rig="twoPt" dir="t">
                <a:rot lat="0" lon="0" rev="7200000"/>
              </a:lightRig>
            </a:scene3d>
            <a:sp3d>
              <a:bevelT w="25400" h="19050"/>
              <a:contourClr>
                <a:srgbClr val="FFFFFF"/>
              </a:contourClr>
            </a:sp3d>
          </p:spPr>
        </p:pic>
      </p:grpSp>
    </p:spTree>
    <p:extLst>
      <p:ext uri="{BB962C8B-B14F-4D97-AF65-F5344CB8AC3E}">
        <p14:creationId xmlns:p14="http://schemas.microsoft.com/office/powerpoint/2010/main" val="237656003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283334" y="347730"/>
            <a:ext cx="11681139" cy="6272011"/>
          </a:xfrm>
          <a:prstGeom prst="rect">
            <a:avLst/>
          </a:prstGeom>
          <a:solidFill>
            <a:schemeClr val="bg1"/>
          </a:solidFill>
          <a:ln w="76200">
            <a:solidFill>
              <a:schemeClr val="accent2"/>
            </a:solidFill>
          </a:ln>
          <a:effectLst>
            <a:glow rad="1397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978" y="2397281"/>
            <a:ext cx="5970701" cy="3095558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13679" y="2283573"/>
            <a:ext cx="5318974" cy="3039414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3103808" y="566670"/>
            <a:ext cx="6226935" cy="769441"/>
          </a:xfrm>
          <a:prstGeom prst="rect">
            <a:avLst/>
          </a:prstGeom>
          <a:noFill/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bn-BD" sz="4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নিচের ছবিগুলো কিসের?</a:t>
            </a:r>
            <a:endParaRPr lang="en-US" sz="4400" dirty="0">
              <a:solidFill>
                <a:schemeClr val="tx1">
                  <a:lumMod val="75000"/>
                  <a:lumOff val="25000"/>
                </a:schemeClr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453425" y="5606547"/>
            <a:ext cx="1667814" cy="707886"/>
          </a:xfrm>
          <a:prstGeom prst="rect">
            <a:avLst/>
          </a:prstGeom>
          <a:noFill/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bn-BD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বারকোড</a:t>
            </a:r>
            <a:r>
              <a:rPr lang="en-US" sz="2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endParaRPr lang="en-US" sz="28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8137837" y="5382607"/>
            <a:ext cx="2385812" cy="707886"/>
          </a:xfrm>
          <a:prstGeom prst="rect">
            <a:avLst/>
          </a:prstGeom>
          <a:noFill/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bn-BD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রোমান সংখ্যা</a:t>
            </a:r>
            <a:r>
              <a:rPr lang="en-US" sz="2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endParaRPr lang="en-US" sz="28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877890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206062" y="154547"/>
            <a:ext cx="11771290" cy="6492738"/>
          </a:xfrm>
          <a:prstGeom prst="rect">
            <a:avLst/>
          </a:prstGeom>
          <a:solidFill>
            <a:schemeClr val="bg1"/>
          </a:solidFill>
          <a:ln w="76200">
            <a:solidFill>
              <a:schemeClr val="accent2"/>
            </a:solidFill>
          </a:ln>
          <a:effectLst>
            <a:glow rad="1397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6823" y="781218"/>
            <a:ext cx="2717442" cy="5132422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2232103" y="128789"/>
            <a:ext cx="6226935" cy="769441"/>
          </a:xfrm>
          <a:prstGeom prst="rect">
            <a:avLst/>
          </a:prstGeom>
          <a:noFill/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bn-BD" sz="4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নিচের তালিকাগুলো কিসের? </a:t>
            </a:r>
            <a:endParaRPr lang="en-US" sz="4400" dirty="0">
              <a:solidFill>
                <a:schemeClr val="tx1">
                  <a:lumMod val="75000"/>
                  <a:lumOff val="25000"/>
                </a:schemeClr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grpSp>
        <p:nvGrpSpPr>
          <p:cNvPr id="11" name="Group 10"/>
          <p:cNvGrpSpPr/>
          <p:nvPr/>
        </p:nvGrpSpPr>
        <p:grpSpPr>
          <a:xfrm>
            <a:off x="5893760" y="853554"/>
            <a:ext cx="5079040" cy="5206516"/>
            <a:chOff x="5893760" y="853554"/>
            <a:chExt cx="5079040" cy="5206516"/>
          </a:xfrm>
        </p:grpSpPr>
        <p:pic>
          <p:nvPicPr>
            <p:cNvPr id="5" name="Picture 4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893760" y="870272"/>
              <a:ext cx="5079040" cy="5189798"/>
            </a:xfrm>
            <a:prstGeom prst="rect">
              <a:avLst/>
            </a:prstGeom>
          </p:spPr>
        </p:pic>
        <p:sp>
          <p:nvSpPr>
            <p:cNvPr id="7" name="Rectangle 6"/>
            <p:cNvSpPr/>
            <p:nvPr/>
          </p:nvSpPr>
          <p:spPr>
            <a:xfrm>
              <a:off x="5983913" y="853554"/>
              <a:ext cx="4821462" cy="390759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8" name="TextBox 7"/>
          <p:cNvSpPr txBox="1"/>
          <p:nvPr/>
        </p:nvSpPr>
        <p:spPr>
          <a:xfrm>
            <a:off x="529644" y="5913640"/>
            <a:ext cx="2971800" cy="707886"/>
          </a:xfrm>
          <a:prstGeom prst="rect">
            <a:avLst/>
          </a:prstGeom>
          <a:noFill/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bn-BD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বাইনারি-দশমিক</a:t>
            </a:r>
            <a:r>
              <a:rPr lang="en-US" sz="2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endParaRPr lang="en-US" sz="28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485736" y="5913640"/>
            <a:ext cx="3946603" cy="707886"/>
          </a:xfrm>
          <a:prstGeom prst="rect">
            <a:avLst/>
          </a:prstGeom>
          <a:noFill/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bn-BD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বাইনারি-হেক্সাডেসিমেল</a:t>
            </a:r>
            <a:endParaRPr lang="en-US" sz="40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017664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06062" y="193183"/>
            <a:ext cx="11706896" cy="6452316"/>
          </a:xfrm>
          <a:prstGeom prst="rect">
            <a:avLst/>
          </a:prstGeom>
          <a:solidFill>
            <a:schemeClr val="bg1"/>
          </a:solidFill>
          <a:ln w="76200">
            <a:solidFill>
              <a:schemeClr val="accent2"/>
            </a:solidFill>
          </a:ln>
          <a:effectLst>
            <a:glow rad="1397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/>
          <p:cNvSpPr txBox="1"/>
          <p:nvPr/>
        </p:nvSpPr>
        <p:spPr>
          <a:xfrm>
            <a:off x="2657106" y="265663"/>
            <a:ext cx="6226935" cy="769441"/>
          </a:xfrm>
          <a:prstGeom prst="rect">
            <a:avLst/>
          </a:prstGeom>
          <a:noFill/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bn-BD" sz="4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আজকের পাঠ </a:t>
            </a:r>
            <a:endParaRPr lang="en-US" sz="4400" dirty="0">
              <a:solidFill>
                <a:schemeClr val="tx1">
                  <a:lumMod val="75000"/>
                  <a:lumOff val="25000"/>
                </a:schemeClr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837411" y="1171978"/>
            <a:ext cx="6226935" cy="769441"/>
          </a:xfrm>
          <a:prstGeom prst="rect">
            <a:avLst/>
          </a:prstGeom>
          <a:noFill/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bn-BD" sz="4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নাম্বার সিস্টেম ও ডিজিটাল লজিক  </a:t>
            </a:r>
            <a:endParaRPr lang="en-US" sz="4400" dirty="0">
              <a:solidFill>
                <a:schemeClr val="tx1">
                  <a:lumMod val="75000"/>
                  <a:lumOff val="25000"/>
                </a:schemeClr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5847" y="2215166"/>
            <a:ext cx="9748469" cy="43273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3905492"/>
      </p:ext>
    </p:extLst>
  </p:cSld>
  <p:clrMapOvr>
    <a:masterClrMapping/>
  </p:clrMapOvr>
  <p:transition spd="slow">
    <p:comb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80305" y="276112"/>
            <a:ext cx="11642501" cy="6186309"/>
          </a:xfrm>
          <a:prstGeom prst="rect">
            <a:avLst/>
          </a:prstGeom>
          <a:noFill/>
          <a:ln w="76200">
            <a:solidFill>
              <a:schemeClr val="accent2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101600" prst="riblet"/>
          </a:sp3d>
        </p:spPr>
        <p:txBody>
          <a:bodyPr wrap="square" rtlCol="0">
            <a:spAutoFit/>
          </a:bodyPr>
          <a:lstStyle/>
          <a:p>
            <a:pPr algn="ctr"/>
            <a:r>
              <a:rPr lang="bn-BD" sz="4400" u="sng" dirty="0" smtClean="0">
                <a:latin typeface="NikoshBAN" panose="02000000000000000000" pitchFamily="2" charset="0"/>
                <a:cs typeface="NikoshBAN" panose="02000000000000000000" pitchFamily="2" charset="0"/>
              </a:rPr>
              <a:t>শিখনফল</a:t>
            </a:r>
          </a:p>
          <a:p>
            <a:endParaRPr lang="bn-BD" sz="2800" dirty="0" smtClean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endParaRPr lang="bn-BD" sz="3600" dirty="0" smtClean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r>
              <a:rPr lang="bn-BD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এই পাঠ শেষে শিক্ষার্থীরা...............</a:t>
            </a:r>
          </a:p>
          <a:p>
            <a:endParaRPr lang="bn-BD" sz="2800" dirty="0" smtClean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>
              <a:lnSpc>
                <a:spcPct val="150000"/>
              </a:lnSpc>
            </a:pPr>
            <a:r>
              <a:rPr lang="bn-BD" sz="2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১। নাম্বার সিস্টেম এর রূপান্তর করতে পারবে।</a:t>
            </a:r>
          </a:p>
          <a:p>
            <a:pPr>
              <a:lnSpc>
                <a:spcPct val="150000"/>
              </a:lnSpc>
            </a:pPr>
            <a:r>
              <a:rPr lang="bn-BD" sz="2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২। বিভিন্ন কোড যেমন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BCD, EBCDIC, ASSCII, UNICODE, BARCODE </a:t>
            </a:r>
            <a:r>
              <a:rPr lang="bn-BD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সম্পর্কে </a:t>
            </a:r>
            <a:r>
              <a:rPr lang="bn-BD" sz="2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বলতে পারবে।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bn-BD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bn-BD" sz="2800" dirty="0" smtClean="0">
                <a:latin typeface="Times New Roman" panose="02020603050405020304" pitchFamily="18" charset="0"/>
                <a:cs typeface="NikoshBAN" panose="02000000000000000000" pitchFamily="2" charset="0"/>
              </a:rPr>
              <a:t>৩।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BCD </a:t>
            </a:r>
            <a:r>
              <a:rPr lang="bn-BD" sz="2800" dirty="0" smtClean="0">
                <a:latin typeface="Times New Roman" panose="02020603050405020304" pitchFamily="18" charset="0"/>
                <a:cs typeface="NikoshBAN" panose="02000000000000000000" pitchFamily="2" charset="0"/>
              </a:rPr>
              <a:t>কোডের গ্রুপ চিহ্নিত করতে পারবে।</a:t>
            </a:r>
            <a:r>
              <a:rPr lang="en-US" sz="2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endParaRPr lang="bn-BD" sz="2800" dirty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endParaRPr lang="bn-BD" sz="2800" dirty="0" smtClean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endParaRPr lang="en-US" sz="28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291423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188890" y="128789"/>
            <a:ext cx="11814219" cy="6495008"/>
          </a:xfrm>
          <a:prstGeom prst="rect">
            <a:avLst/>
          </a:prstGeom>
          <a:solidFill>
            <a:schemeClr val="bg1"/>
          </a:solidFill>
          <a:ln w="76200">
            <a:solidFill>
              <a:schemeClr val="accent2"/>
            </a:solidFill>
          </a:ln>
          <a:effectLst>
            <a:glow rad="1397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/>
          <p:cNvSpPr txBox="1"/>
          <p:nvPr/>
        </p:nvSpPr>
        <p:spPr>
          <a:xfrm>
            <a:off x="0" y="128789"/>
            <a:ext cx="12003109" cy="1446550"/>
          </a:xfrm>
          <a:prstGeom prst="rect">
            <a:avLst/>
          </a:prstGeom>
          <a:noFill/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sz="44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চলো</a:t>
            </a:r>
            <a:r>
              <a:rPr lang="en-US" sz="4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4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আজ</a:t>
            </a:r>
            <a:r>
              <a:rPr lang="en-US" sz="4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4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আমরা</a:t>
            </a:r>
            <a:r>
              <a:rPr lang="en-US" sz="4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4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দেখি</a:t>
            </a:r>
            <a:r>
              <a:rPr lang="en-US" sz="4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4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দশমিক</a:t>
            </a:r>
            <a:r>
              <a:rPr lang="en-US" sz="4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4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সংখ্যাকে</a:t>
            </a:r>
            <a:r>
              <a:rPr lang="en-US" sz="4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4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কিভাবে</a:t>
            </a:r>
            <a:r>
              <a:rPr lang="en-US" sz="4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4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বাইনারি</a:t>
            </a:r>
            <a:r>
              <a:rPr lang="en-US" sz="4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, </a:t>
            </a:r>
            <a:r>
              <a:rPr lang="en-US" sz="44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অক্টাল</a:t>
            </a:r>
            <a:r>
              <a:rPr lang="en-US" sz="4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4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এবং</a:t>
            </a:r>
            <a:r>
              <a:rPr lang="en-US" sz="4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4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হেক্সাডেসিমেল</a:t>
            </a:r>
            <a:r>
              <a:rPr lang="en-US" sz="4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-এ </a:t>
            </a:r>
            <a:r>
              <a:rPr lang="en-US" sz="44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রূপান্তর</a:t>
            </a:r>
            <a:r>
              <a:rPr lang="en-US" sz="4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4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করা</a:t>
            </a:r>
            <a:r>
              <a:rPr lang="en-US" sz="4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4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হয়</a:t>
            </a:r>
            <a:r>
              <a:rPr lang="en-US" sz="4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।  </a:t>
            </a:r>
            <a:r>
              <a:rPr lang="bn-BD" sz="4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 </a:t>
            </a:r>
            <a:endParaRPr lang="en-US" sz="4400" dirty="0">
              <a:solidFill>
                <a:schemeClr val="tx1">
                  <a:lumMod val="75000"/>
                  <a:lumOff val="25000"/>
                </a:schemeClr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88891" y="1893194"/>
            <a:ext cx="12003109" cy="584775"/>
          </a:xfrm>
          <a:prstGeom prst="rect">
            <a:avLst/>
          </a:prstGeom>
          <a:noFill/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sz="32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দশমিক</a:t>
            </a:r>
            <a:r>
              <a:rPr lang="en-US" sz="3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সংখ্যাকে</a:t>
            </a:r>
            <a:r>
              <a:rPr lang="en-US" sz="3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বাইনারি</a:t>
            </a:r>
            <a:r>
              <a:rPr lang="en-US" sz="3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, </a:t>
            </a:r>
            <a:r>
              <a:rPr lang="en-US" sz="32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অক্টাল</a:t>
            </a:r>
            <a:r>
              <a:rPr lang="en-US" sz="3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এবং</a:t>
            </a:r>
            <a:r>
              <a:rPr lang="en-US" sz="3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হেক্সাডেসিমেল</a:t>
            </a:r>
            <a:r>
              <a:rPr lang="en-US" sz="3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-এ </a:t>
            </a:r>
            <a:r>
              <a:rPr lang="en-US" sz="32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রূপান্তর</a:t>
            </a:r>
            <a:r>
              <a:rPr lang="en-US" sz="3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করার</a:t>
            </a:r>
            <a:r>
              <a:rPr lang="en-US" sz="3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নিয়ম</a:t>
            </a:r>
            <a:r>
              <a:rPr lang="en-US" sz="3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।  </a:t>
            </a:r>
            <a:r>
              <a:rPr lang="bn-BD" sz="3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 </a:t>
            </a:r>
            <a:endParaRPr lang="en-US" sz="3200" dirty="0">
              <a:solidFill>
                <a:schemeClr val="tx1">
                  <a:lumMod val="75000"/>
                  <a:lumOff val="25000"/>
                </a:schemeClr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90153" y="2795824"/>
            <a:ext cx="12003109" cy="1938992"/>
          </a:xfrm>
          <a:prstGeom prst="rect">
            <a:avLst/>
          </a:prstGeom>
          <a:noFill/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sz="32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পূর্ণ</a:t>
            </a:r>
            <a:r>
              <a:rPr lang="en-US" sz="3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সংখ্যার</a:t>
            </a:r>
            <a:r>
              <a:rPr lang="en-US" sz="3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ক্ষেত্রে</a:t>
            </a:r>
            <a:r>
              <a:rPr lang="en-US" sz="3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…</a:t>
            </a:r>
          </a:p>
          <a:p>
            <a:pPr algn="ctr"/>
            <a:r>
              <a:rPr lang="en-US" sz="28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যে</a:t>
            </a:r>
            <a:r>
              <a:rPr lang="en-US" sz="2800" dirty="0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সংখ্যায়</a:t>
            </a:r>
            <a:r>
              <a:rPr lang="en-US" sz="2800" dirty="0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রূপান্তর</a:t>
            </a:r>
            <a:r>
              <a:rPr lang="en-US" sz="2800" dirty="0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করা</a:t>
            </a:r>
            <a:r>
              <a:rPr lang="en-US" sz="2800" dirty="0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হবে</a:t>
            </a:r>
            <a:r>
              <a:rPr lang="en-US" sz="2800" dirty="0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সেই</a:t>
            </a:r>
            <a:r>
              <a:rPr lang="en-US" sz="2800" dirty="0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সংখ্যার</a:t>
            </a:r>
            <a:r>
              <a:rPr lang="en-US" sz="2800" dirty="0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বিট</a:t>
            </a:r>
            <a:r>
              <a:rPr lang="en-US" sz="2800" dirty="0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দ্বারা</a:t>
            </a:r>
            <a:r>
              <a:rPr lang="en-US" sz="2800" dirty="0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অনবরত</a:t>
            </a:r>
            <a:r>
              <a:rPr lang="en-US" sz="2800" dirty="0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ভাগ</a:t>
            </a:r>
            <a:r>
              <a:rPr lang="en-US" sz="2800" dirty="0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করতে</a:t>
            </a:r>
            <a:r>
              <a:rPr lang="en-US" sz="2800" dirty="0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হবে</a:t>
            </a:r>
            <a:r>
              <a:rPr lang="en-US" sz="2800" dirty="0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, </a:t>
            </a:r>
            <a:r>
              <a:rPr lang="en-US" sz="28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যতক্ষণ</a:t>
            </a:r>
            <a:r>
              <a:rPr lang="en-US" sz="2800" dirty="0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না</a:t>
            </a:r>
            <a:r>
              <a:rPr lang="en-US" sz="2800" dirty="0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ভাগফল</a:t>
            </a:r>
            <a:r>
              <a:rPr lang="en-US" sz="2800" dirty="0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শূন্য</a:t>
            </a:r>
            <a:r>
              <a:rPr lang="en-US" sz="2800" dirty="0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হয়</a:t>
            </a:r>
            <a:r>
              <a:rPr lang="en-US" sz="2800" dirty="0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। </a:t>
            </a:r>
            <a:r>
              <a:rPr lang="en-US" sz="28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প্রতিবার</a:t>
            </a:r>
            <a:r>
              <a:rPr lang="en-US" sz="2800" dirty="0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ভাগ</a:t>
            </a:r>
            <a:r>
              <a:rPr lang="en-US" sz="2800" dirty="0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করার</a:t>
            </a:r>
            <a:r>
              <a:rPr lang="en-US" sz="2800" dirty="0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পর</a:t>
            </a:r>
            <a:r>
              <a:rPr lang="en-US" sz="2800" dirty="0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অবশিষ্ট</a:t>
            </a:r>
            <a:r>
              <a:rPr lang="en-US" sz="2800" dirty="0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অঙ্ক</a:t>
            </a:r>
            <a:r>
              <a:rPr lang="en-US" sz="2800" dirty="0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আলাদা</a:t>
            </a:r>
            <a:r>
              <a:rPr lang="en-US" sz="2800" dirty="0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করতে</a:t>
            </a:r>
            <a:r>
              <a:rPr lang="en-US" sz="2800" dirty="0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হবে</a:t>
            </a:r>
            <a:r>
              <a:rPr lang="en-US" sz="2800" dirty="0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। </a:t>
            </a:r>
            <a:r>
              <a:rPr lang="en-US" sz="28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সবশেষে</a:t>
            </a:r>
            <a:r>
              <a:rPr lang="en-US" sz="2800" dirty="0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অবশিষ্ট</a:t>
            </a:r>
            <a:r>
              <a:rPr lang="en-US" sz="2800" dirty="0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অঙ্কগুলো</a:t>
            </a:r>
            <a:r>
              <a:rPr lang="en-US" sz="2800" dirty="0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নিচ</a:t>
            </a:r>
            <a:r>
              <a:rPr lang="en-US" sz="2800" dirty="0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থেকে</a:t>
            </a:r>
            <a:r>
              <a:rPr lang="en-US" sz="2800" dirty="0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উপর</a:t>
            </a:r>
            <a:r>
              <a:rPr lang="en-US" sz="2800" dirty="0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দিকে</a:t>
            </a:r>
            <a:r>
              <a:rPr lang="en-US" sz="2800" dirty="0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সাজালে</a:t>
            </a:r>
            <a:r>
              <a:rPr lang="en-US" sz="2800" dirty="0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পূর্ণ</a:t>
            </a:r>
            <a:r>
              <a:rPr lang="en-US" sz="2800" dirty="0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সংখ্যার</a:t>
            </a:r>
            <a:r>
              <a:rPr lang="en-US" sz="2800" dirty="0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ফলাফল</a:t>
            </a:r>
            <a:r>
              <a:rPr lang="en-US" sz="2800" dirty="0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পাওয়া</a:t>
            </a:r>
            <a:r>
              <a:rPr lang="en-US" sz="2800" dirty="0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যাবে</a:t>
            </a:r>
            <a:r>
              <a:rPr lang="en-US" sz="2800" dirty="0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। </a:t>
            </a:r>
            <a:r>
              <a:rPr lang="en-US" sz="3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  </a:t>
            </a:r>
            <a:r>
              <a:rPr lang="bn-BD" sz="3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 </a:t>
            </a:r>
            <a:endParaRPr lang="en-US" sz="3200" dirty="0">
              <a:solidFill>
                <a:schemeClr val="tx1">
                  <a:lumMod val="75000"/>
                  <a:lumOff val="25000"/>
                </a:schemeClr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90153" y="4684804"/>
            <a:ext cx="12003109" cy="1938992"/>
          </a:xfrm>
          <a:prstGeom prst="rect">
            <a:avLst/>
          </a:prstGeom>
          <a:noFill/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bn-BD" sz="3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অ</a:t>
            </a:r>
            <a:r>
              <a:rPr lang="en-US" sz="32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পূর্ণ</a:t>
            </a:r>
            <a:r>
              <a:rPr lang="en-US" sz="3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সংখ্যার</a:t>
            </a:r>
            <a:r>
              <a:rPr lang="en-US" sz="3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ক্ষেত্রে</a:t>
            </a:r>
            <a:r>
              <a:rPr lang="en-US" sz="3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…</a:t>
            </a:r>
          </a:p>
          <a:p>
            <a:pPr algn="ctr"/>
            <a:r>
              <a:rPr lang="en-US" sz="28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যে</a:t>
            </a:r>
            <a:r>
              <a:rPr lang="en-US" sz="2800" dirty="0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সংখ্যায়</a:t>
            </a:r>
            <a:r>
              <a:rPr lang="en-US" sz="2800" dirty="0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রূপান্তর</a:t>
            </a:r>
            <a:r>
              <a:rPr lang="en-US" sz="2800" dirty="0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করা</a:t>
            </a:r>
            <a:r>
              <a:rPr lang="en-US" sz="2800" dirty="0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হবে</a:t>
            </a:r>
            <a:r>
              <a:rPr lang="en-US" sz="2800" dirty="0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সেই</a:t>
            </a:r>
            <a:r>
              <a:rPr lang="en-US" sz="2800" dirty="0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সংখ্যার</a:t>
            </a:r>
            <a:r>
              <a:rPr lang="en-US" sz="2800" dirty="0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বিট</a:t>
            </a:r>
            <a:r>
              <a:rPr lang="en-US" sz="2800" dirty="0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দ্বারা</a:t>
            </a:r>
            <a:r>
              <a:rPr lang="en-US" sz="2800" dirty="0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অনবরত</a:t>
            </a:r>
            <a:r>
              <a:rPr lang="en-US" sz="2800" dirty="0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BD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গুণ</a:t>
            </a:r>
            <a:r>
              <a:rPr lang="en-US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করতে</a:t>
            </a:r>
            <a:r>
              <a:rPr lang="en-US" sz="2800" dirty="0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হবে</a:t>
            </a:r>
            <a:r>
              <a:rPr lang="en-US" sz="2800" dirty="0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, </a:t>
            </a:r>
            <a:r>
              <a:rPr lang="en-US" sz="28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যতক্ষণ</a:t>
            </a:r>
            <a:r>
              <a:rPr lang="en-US" sz="2800" dirty="0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না</a:t>
            </a:r>
            <a:r>
              <a:rPr lang="en-US" sz="2800" dirty="0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BD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অপূর্ণ সংখ্যা</a:t>
            </a:r>
            <a:r>
              <a:rPr lang="en-US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শূন্য</a:t>
            </a:r>
            <a:r>
              <a:rPr lang="en-US" sz="2800" dirty="0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হয়</a:t>
            </a:r>
            <a:r>
              <a:rPr lang="en-US" sz="2800" dirty="0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। </a:t>
            </a:r>
            <a:r>
              <a:rPr lang="bn-BD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তবে, কমপক্ষে তিনবার করার পর </a:t>
            </a:r>
            <a:r>
              <a:rPr lang="bn-BD" sz="2800" dirty="0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অপূর্ণ সংখ্যা</a:t>
            </a:r>
            <a:r>
              <a:rPr lang="en-US" sz="2800" dirty="0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শূন্য</a:t>
            </a:r>
            <a:r>
              <a:rPr lang="en-US" sz="2800" dirty="0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BD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না হলে বর্জন করে </a:t>
            </a:r>
            <a:r>
              <a:rPr lang="en-US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প্রতিবার</a:t>
            </a:r>
            <a:r>
              <a:rPr lang="en-US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BD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গুণ</a:t>
            </a:r>
            <a:r>
              <a:rPr lang="en-US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করার</a:t>
            </a:r>
            <a:r>
              <a:rPr lang="en-US" sz="2800" dirty="0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পর</a:t>
            </a:r>
            <a:r>
              <a:rPr lang="en-US" sz="2800" dirty="0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BD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পূর্ণ</a:t>
            </a:r>
            <a:r>
              <a:rPr lang="en-US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অঙ্ক</a:t>
            </a:r>
            <a:r>
              <a:rPr lang="en-US" sz="2800" dirty="0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আলাদা</a:t>
            </a:r>
            <a:r>
              <a:rPr lang="en-US" sz="2800" dirty="0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BD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করে </a:t>
            </a:r>
            <a:r>
              <a:rPr lang="en-US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অঙ্কগুলো</a:t>
            </a:r>
            <a:r>
              <a:rPr lang="en-US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BD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উপর</a:t>
            </a:r>
            <a:r>
              <a:rPr lang="en-US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থেকে</a:t>
            </a:r>
            <a:r>
              <a:rPr lang="en-US" sz="2800" dirty="0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BD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নিচ</a:t>
            </a:r>
            <a:r>
              <a:rPr lang="en-US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দিকে</a:t>
            </a:r>
            <a:r>
              <a:rPr lang="en-US" sz="2800" dirty="0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সাজালে</a:t>
            </a:r>
            <a:r>
              <a:rPr lang="en-US" sz="2800" dirty="0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BD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অ</a:t>
            </a:r>
            <a:r>
              <a:rPr lang="en-US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পূর্ণ</a:t>
            </a:r>
            <a:r>
              <a:rPr lang="en-US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সংখ্যার</a:t>
            </a:r>
            <a:r>
              <a:rPr lang="en-US" sz="2800" dirty="0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ফলাফল</a:t>
            </a:r>
            <a:r>
              <a:rPr lang="en-US" sz="2800" dirty="0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পাওয়া</a:t>
            </a:r>
            <a:r>
              <a:rPr lang="en-US" sz="2800" dirty="0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যাবে</a:t>
            </a:r>
            <a:r>
              <a:rPr lang="en-US" sz="2800" dirty="0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। </a:t>
            </a:r>
            <a:r>
              <a:rPr lang="bn-BD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  </a:t>
            </a:r>
            <a:r>
              <a:rPr lang="bn-BD" sz="3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 </a:t>
            </a:r>
            <a:endParaRPr lang="en-US" sz="3200" dirty="0">
              <a:solidFill>
                <a:schemeClr val="tx1">
                  <a:lumMod val="75000"/>
                  <a:lumOff val="25000"/>
                </a:schemeClr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873045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20"/>
          <p:cNvSpPr/>
          <p:nvPr/>
        </p:nvSpPr>
        <p:spPr>
          <a:xfrm>
            <a:off x="141668" y="163433"/>
            <a:ext cx="11855005" cy="6507824"/>
          </a:xfrm>
          <a:prstGeom prst="rect">
            <a:avLst/>
          </a:prstGeom>
          <a:solidFill>
            <a:schemeClr val="bg1"/>
          </a:solidFill>
          <a:ln w="76200">
            <a:solidFill>
              <a:schemeClr val="accent2"/>
            </a:solidFill>
          </a:ln>
          <a:effectLst>
            <a:glow rad="1397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342424"/>
              </p:ext>
            </p:extLst>
          </p:nvPr>
        </p:nvGraphicFramePr>
        <p:xfrm>
          <a:off x="231821" y="1652671"/>
          <a:ext cx="6233377" cy="41812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74211"/>
                <a:gridCol w="893317"/>
                <a:gridCol w="1742316"/>
                <a:gridCol w="2823533"/>
              </a:tblGrid>
              <a:tr h="462672">
                <a:tc>
                  <a:txBody>
                    <a:bodyPr/>
                    <a:lstStyle/>
                    <a:p>
                      <a:pPr algn="ctr"/>
                      <a:endParaRPr lang="en-US" b="0" dirty="0">
                        <a:solidFill>
                          <a:schemeClr val="tx1"/>
                        </a:solidFill>
                        <a:latin typeface="NikoshBAN" panose="02000000000000000000" pitchFamily="2" charset="0"/>
                        <a:cs typeface="NikoshBAN" panose="02000000000000000000" pitchFamily="2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0" dirty="0">
                        <a:solidFill>
                          <a:schemeClr val="tx1"/>
                        </a:solidFill>
                        <a:latin typeface="NikoshBAN" panose="02000000000000000000" pitchFamily="2" charset="0"/>
                        <a:cs typeface="NikoshBAN" panose="02000000000000000000" pitchFamily="2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0" dirty="0">
                        <a:solidFill>
                          <a:schemeClr val="tx1"/>
                        </a:solidFill>
                        <a:latin typeface="NikoshBAN" panose="02000000000000000000" pitchFamily="2" charset="0"/>
                        <a:cs typeface="NikoshBAN" panose="02000000000000000000" pitchFamily="2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n-BD" b="0" dirty="0" smtClean="0">
                          <a:solidFill>
                            <a:schemeClr val="tx1"/>
                          </a:solidFill>
                          <a:latin typeface="NikoshBAN" panose="02000000000000000000" pitchFamily="2" charset="0"/>
                          <a:cs typeface="NikoshBAN" panose="02000000000000000000" pitchFamily="2" charset="0"/>
                        </a:rPr>
                        <a:t> </a:t>
                      </a:r>
                      <a:endParaRPr lang="en-US" b="0" dirty="0">
                        <a:solidFill>
                          <a:schemeClr val="tx1"/>
                        </a:solidFill>
                        <a:latin typeface="NikoshBAN" panose="02000000000000000000" pitchFamily="2" charset="0"/>
                        <a:cs typeface="NikoshBAN" panose="02000000000000000000" pitchFamily="2" charset="0"/>
                      </a:endParaRPr>
                    </a:p>
                  </a:txBody>
                  <a:tcPr>
                    <a:lnL w="12700" cmpd="sng">
                      <a:noFill/>
                    </a:lnL>
                    <a:noFill/>
                  </a:tcPr>
                </a:tc>
              </a:tr>
              <a:tr h="467886">
                <a:tc>
                  <a:txBody>
                    <a:bodyPr/>
                    <a:lstStyle/>
                    <a:p>
                      <a:pPr algn="r"/>
                      <a:r>
                        <a:rPr lang="en-US" sz="28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2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49</a:t>
                      </a:r>
                      <a:endParaRPr lang="en-US" sz="2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1 1 0 0 0 1 </a:t>
                      </a:r>
                      <a:endParaRPr lang="en-US" sz="2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noFill/>
                  </a:tcPr>
                </a:tc>
              </a:tr>
              <a:tr h="467886">
                <a:tc>
                  <a:txBody>
                    <a:bodyPr/>
                    <a:lstStyle/>
                    <a:p>
                      <a:pPr algn="r"/>
                      <a:r>
                        <a:rPr lang="en-US" sz="28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2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</a:t>
                      </a:r>
                      <a:endParaRPr lang="en-US" sz="2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----------  1</a:t>
                      </a:r>
                      <a:endParaRPr lang="en-US" sz="2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noFill/>
                  </a:tcPr>
                </a:tc>
              </a:tr>
              <a:tr h="467886">
                <a:tc>
                  <a:txBody>
                    <a:bodyPr/>
                    <a:lstStyle/>
                    <a:p>
                      <a:pPr algn="r"/>
                      <a:r>
                        <a:rPr lang="en-US" sz="28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2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  <a:endParaRPr lang="en-US" sz="2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----------  0</a:t>
                      </a:r>
                      <a:endParaRPr lang="en-US" sz="2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noFill/>
                  </a:tcPr>
                </a:tc>
              </a:tr>
              <a:tr h="467886">
                <a:tc>
                  <a:txBody>
                    <a:bodyPr/>
                    <a:lstStyle/>
                    <a:p>
                      <a:pPr algn="r"/>
                      <a:r>
                        <a:rPr lang="en-US" sz="28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2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en-US" sz="2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----------  0</a:t>
                      </a:r>
                      <a:endParaRPr lang="en-US" sz="2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400" b="1" baseline="-250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endParaRPr lang="en-US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noFill/>
                  </a:tcPr>
                </a:tc>
              </a:tr>
              <a:tr h="467886">
                <a:tc>
                  <a:txBody>
                    <a:bodyPr/>
                    <a:lstStyle/>
                    <a:p>
                      <a:pPr algn="r"/>
                      <a:r>
                        <a:rPr lang="en-US" sz="28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2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2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----------  0</a:t>
                      </a:r>
                      <a:endParaRPr lang="en-US" sz="2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noFill/>
                  </a:tcPr>
                </a:tc>
              </a:tr>
              <a:tr h="467886">
                <a:tc>
                  <a:txBody>
                    <a:bodyPr/>
                    <a:lstStyle/>
                    <a:p>
                      <a:pPr algn="r"/>
                      <a:r>
                        <a:rPr lang="en-US" sz="28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2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2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----------  1</a:t>
                      </a:r>
                      <a:endParaRPr lang="en-US" sz="2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noFill/>
                  </a:tcPr>
                </a:tc>
              </a:tr>
              <a:tr h="467886">
                <a:tc>
                  <a:txBody>
                    <a:bodyPr/>
                    <a:lstStyle/>
                    <a:p>
                      <a:endParaRPr lang="en-US" sz="2800" b="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2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----------  1</a:t>
                      </a:r>
                      <a:endParaRPr lang="en-US" sz="2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noFill/>
                  </a:tcPr>
                </a:tc>
              </a:tr>
            </a:tbl>
          </a:graphicData>
        </a:graphic>
      </p:graphicFrame>
      <p:cxnSp>
        <p:nvCxnSpPr>
          <p:cNvPr id="5" name="Straight Arrow Connector 4"/>
          <p:cNvCxnSpPr/>
          <p:nvPr/>
        </p:nvCxnSpPr>
        <p:spPr>
          <a:xfrm flipH="1" flipV="1">
            <a:off x="3812143" y="2588657"/>
            <a:ext cx="38645" cy="3232595"/>
          </a:xfrm>
          <a:prstGeom prst="straightConnector1">
            <a:avLst/>
          </a:prstGeom>
          <a:ln w="57150"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231821" y="802727"/>
            <a:ext cx="7276562" cy="523220"/>
          </a:xfrm>
          <a:prstGeom prst="rect">
            <a:avLst/>
          </a:prstGeom>
          <a:noFill/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1।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(49.12)</a:t>
            </a:r>
            <a:r>
              <a:rPr lang="en-US" sz="28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bn-BD" sz="2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দশমিক সংখ্যার সমতুল্য বাইনারি মান বের কর।</a:t>
            </a:r>
            <a:r>
              <a:rPr lang="en-US" sz="2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endParaRPr lang="en-US" sz="28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7508383" y="1360284"/>
            <a:ext cx="3348507" cy="584775"/>
          </a:xfrm>
          <a:prstGeom prst="rect">
            <a:avLst/>
          </a:prstGeom>
          <a:noFill/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bn-BD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অপূর্ণ সংখ্যার ক্ষেত্রে---</a:t>
            </a:r>
            <a:endParaRPr lang="en-US" sz="32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79923" y="1440747"/>
            <a:ext cx="3348507" cy="584775"/>
          </a:xfrm>
          <a:prstGeom prst="rect">
            <a:avLst/>
          </a:prstGeom>
          <a:noFill/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bn-BD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পূর্ণ সংখ্যার ক্ষেত্রে---</a:t>
            </a:r>
            <a:endParaRPr lang="en-US" sz="32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806477" y="1930018"/>
            <a:ext cx="5190196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0.12×2=0.24               0</a:t>
            </a:r>
          </a:p>
          <a:p>
            <a:pPr>
              <a:lnSpc>
                <a:spcPct val="150000"/>
              </a:lnSpc>
            </a:pP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0.24×2=0.48               0</a:t>
            </a:r>
          </a:p>
          <a:p>
            <a:pPr>
              <a:lnSpc>
                <a:spcPct val="150000"/>
              </a:lnSpc>
            </a:pP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0.48×2=0.96               0</a:t>
            </a:r>
          </a:p>
          <a:p>
            <a:pPr>
              <a:lnSpc>
                <a:spcPct val="150000"/>
              </a:lnSpc>
            </a:pP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0.96×2=1.92               1</a:t>
            </a:r>
          </a:p>
          <a:p>
            <a:pPr>
              <a:lnSpc>
                <a:spcPct val="150000"/>
              </a:lnSpc>
            </a:pP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0.0001…..</a:t>
            </a:r>
          </a:p>
          <a:p>
            <a:pPr>
              <a:lnSpc>
                <a:spcPct val="150000"/>
              </a:lnSpc>
            </a:pPr>
            <a:r>
              <a:rPr lang="en-US" sz="2800" dirty="0" smtClean="0">
                <a:latin typeface="Times New Roman" panose="02020603050405020304" pitchFamily="18" charset="0"/>
                <a:ea typeface="Yu Gothic UI" panose="020B0500000000000000" pitchFamily="34" charset="-128"/>
                <a:cs typeface="Times New Roman" panose="02020603050405020304" pitchFamily="18" charset="0"/>
              </a:rPr>
              <a:t>∴ 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(0.12)</a:t>
            </a:r>
            <a:r>
              <a:rPr lang="en-US" sz="2800" b="1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10 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 (0.0001….)</a:t>
            </a:r>
            <a:r>
              <a:rPr lang="en-US" sz="2800" b="1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en-US" sz="2800" b="1" baseline="-25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5" name="Straight Arrow Connector 14"/>
          <p:cNvCxnSpPr/>
          <p:nvPr/>
        </p:nvCxnSpPr>
        <p:spPr>
          <a:xfrm>
            <a:off x="8796268" y="2343957"/>
            <a:ext cx="1159098" cy="12879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>
            <a:off x="8783389" y="3000781"/>
            <a:ext cx="1159098" cy="12879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>
            <a:off x="8796267" y="3631850"/>
            <a:ext cx="1159098" cy="12879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>
            <a:off x="8822026" y="4251535"/>
            <a:ext cx="1159098" cy="12879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 flipH="1" flipV="1">
            <a:off x="10522037" y="2153427"/>
            <a:ext cx="25757" cy="2430875"/>
          </a:xfrm>
          <a:prstGeom prst="straightConnector1">
            <a:avLst/>
          </a:prstGeom>
          <a:ln w="57150">
            <a:solidFill>
              <a:schemeClr val="accent2"/>
            </a:solidFill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6516712" y="1738649"/>
            <a:ext cx="12869" cy="4007095"/>
          </a:xfrm>
          <a:prstGeom prst="line">
            <a:avLst/>
          </a:prstGeom>
          <a:ln w="57150">
            <a:solidFill>
              <a:schemeClr val="accent5">
                <a:lumMod val="40000"/>
                <a:lumOff val="60000"/>
              </a:schemeClr>
            </a:solidFill>
          </a:ln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3728430" y="163433"/>
            <a:ext cx="3586770" cy="523220"/>
          </a:xfrm>
          <a:prstGeom prst="rect">
            <a:avLst/>
          </a:prstGeom>
          <a:noFill/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bn-BD" sz="2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নিচের অঙ্কটি লক্ষ্য কর...... </a:t>
            </a:r>
            <a:r>
              <a:rPr lang="en-US" sz="2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endParaRPr lang="en-US" sz="28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24" name="Rectangle 23"/>
          <p:cNvSpPr/>
          <p:nvPr/>
        </p:nvSpPr>
        <p:spPr>
          <a:xfrm rot="18472596">
            <a:off x="3377360" y="4075704"/>
            <a:ext cx="3161677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8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Yu Gothic UI" panose="020B0500000000000000" pitchFamily="34" charset="-128"/>
                <a:cs typeface="Times New Roman" panose="02020603050405020304" pitchFamily="18" charset="0"/>
              </a:rPr>
              <a:t>∴ </a:t>
            </a:r>
            <a:r>
              <a:rPr lang="en-US" sz="28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(49)</a:t>
            </a:r>
            <a:r>
              <a:rPr lang="en-US" sz="2800" b="0" cap="none" spc="0" baseline="-250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10 </a:t>
            </a:r>
            <a:r>
              <a:rPr lang="en-US" sz="28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= (110001)</a:t>
            </a:r>
            <a:r>
              <a:rPr lang="en-US" sz="2800" b="0" cap="none" spc="0" baseline="-250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en-US" sz="28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2434106" y="5986115"/>
            <a:ext cx="6748530" cy="584775"/>
          </a:xfrm>
          <a:prstGeom prst="rect">
            <a:avLst/>
          </a:prstGeom>
          <a:noFill/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Times New Roman" panose="02020603050405020304" pitchFamily="18" charset="0"/>
                <a:ea typeface="Yu Gothic UI" panose="020B0500000000000000" pitchFamily="34" charset="-128"/>
                <a:cs typeface="Times New Roman" panose="02020603050405020304" pitchFamily="18" charset="0"/>
              </a:rPr>
              <a:t>∴ 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(49.12)</a:t>
            </a:r>
            <a:r>
              <a:rPr lang="en-US" sz="32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= (110001.0001….)</a:t>
            </a:r>
            <a:r>
              <a:rPr lang="en-US" sz="32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Ans.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2357318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ripple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283335" y="163433"/>
            <a:ext cx="11681137" cy="6559340"/>
          </a:xfrm>
          <a:prstGeom prst="rect">
            <a:avLst/>
          </a:prstGeom>
          <a:solidFill>
            <a:schemeClr val="bg1"/>
          </a:solidFill>
          <a:ln w="76200">
            <a:solidFill>
              <a:schemeClr val="accent2"/>
            </a:solidFill>
          </a:ln>
          <a:effectLst>
            <a:glow rad="1397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/>
          <p:cNvSpPr txBox="1"/>
          <p:nvPr/>
        </p:nvSpPr>
        <p:spPr>
          <a:xfrm>
            <a:off x="3010435" y="243972"/>
            <a:ext cx="6226935" cy="769441"/>
          </a:xfrm>
          <a:prstGeom prst="rect">
            <a:avLst/>
          </a:prstGeom>
          <a:noFill/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bn-BD" sz="4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একক কাজ </a:t>
            </a:r>
            <a:endParaRPr lang="en-US" sz="4400" dirty="0">
              <a:solidFill>
                <a:schemeClr val="tx1">
                  <a:lumMod val="75000"/>
                  <a:lumOff val="25000"/>
                </a:schemeClr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91509" y="1093952"/>
            <a:ext cx="7178386" cy="4019897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sp>
        <p:nvSpPr>
          <p:cNvPr id="6" name="TextBox 5"/>
          <p:cNvSpPr txBox="1"/>
          <p:nvPr/>
        </p:nvSpPr>
        <p:spPr>
          <a:xfrm>
            <a:off x="2597571" y="5521148"/>
            <a:ext cx="7276562" cy="584775"/>
          </a:xfrm>
          <a:prstGeom prst="rect">
            <a:avLst/>
          </a:prstGeom>
          <a:noFill/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marL="457200" indent="-457200">
              <a:buFont typeface="Wingdings" panose="05000000000000000000" pitchFamily="2" charset="2"/>
              <a:buChar char="Ø"/>
            </a:pPr>
            <a:r>
              <a:rPr lang="en-US" sz="32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কম্পিউটারে</a:t>
            </a:r>
            <a:r>
              <a:rPr lang="en-US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কোন</a:t>
            </a:r>
            <a:r>
              <a:rPr lang="en-US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সংখ্যা</a:t>
            </a:r>
            <a:r>
              <a:rPr lang="en-US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পদ্ধতি</a:t>
            </a:r>
            <a:r>
              <a:rPr lang="en-US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ব্যবহার</a:t>
            </a:r>
            <a:r>
              <a:rPr lang="en-US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করা</a:t>
            </a:r>
            <a:r>
              <a:rPr lang="en-US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হয়</a:t>
            </a:r>
            <a:r>
              <a:rPr lang="en-US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?  </a:t>
            </a:r>
            <a:endParaRPr lang="en-US" sz="32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9708522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50">
        <p14:switch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542</TotalTime>
  <Words>582</Words>
  <Application>Microsoft Office PowerPoint</Application>
  <PresentationFormat>Widescreen</PresentationFormat>
  <Paragraphs>125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6" baseType="lpstr">
      <vt:lpstr>Arial</vt:lpstr>
      <vt:lpstr>Calibri</vt:lpstr>
      <vt:lpstr>Calibri Light</vt:lpstr>
      <vt:lpstr>NikoshBAN</vt:lpstr>
      <vt:lpstr>Times New Roman</vt:lpstr>
      <vt:lpstr>Vrinda</vt:lpstr>
      <vt:lpstr>Wingdings</vt:lpstr>
      <vt:lpstr>Yu Gothic UI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Alal</dc:creator>
  <cp:lastModifiedBy>Alal</cp:lastModifiedBy>
  <cp:revision>135</cp:revision>
  <dcterms:created xsi:type="dcterms:W3CDTF">2019-10-15T07:19:45Z</dcterms:created>
  <dcterms:modified xsi:type="dcterms:W3CDTF">2019-11-09T06:43:40Z</dcterms:modified>
</cp:coreProperties>
</file>