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73" r:id="rId2"/>
    <p:sldId id="290" r:id="rId3"/>
    <p:sldId id="258" r:id="rId4"/>
    <p:sldId id="291" r:id="rId5"/>
    <p:sldId id="260" r:id="rId6"/>
    <p:sldId id="281" r:id="rId7"/>
    <p:sldId id="261" r:id="rId8"/>
    <p:sldId id="262" r:id="rId9"/>
    <p:sldId id="282" r:id="rId10"/>
    <p:sldId id="283" r:id="rId11"/>
    <p:sldId id="279" r:id="rId12"/>
    <p:sldId id="284" r:id="rId13"/>
    <p:sldId id="285" r:id="rId14"/>
    <p:sldId id="280" r:id="rId15"/>
    <p:sldId id="286" r:id="rId16"/>
    <p:sldId id="287" r:id="rId17"/>
    <p:sldId id="266" r:id="rId18"/>
    <p:sldId id="274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91344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BC9A0-B74E-49B3-AC0F-D701CCBB551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 smtClean="0"/>
              <a:t>সঞ্জয় ভৌমিক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26BC7-622B-4939-9287-4B092B92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70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78171-6996-4328-8123-B1E0AAF40FC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 smtClean="0"/>
              <a:t>সঞ্জয় ভৌমিক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9F126-CCA7-4A21-8EE6-D4F7D1A8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576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9F126-CCA7-4A21-8EE6-D4F7D1A8EA49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সঞ্জয় ভৌমিক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2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9F126-CCA7-4A21-8EE6-D4F7D1A8EA49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সঞ্জয় ভৌমিক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2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5BC-3C1B-40A5-AFB3-16466D2F48B2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72E-99F8-4CDF-A181-8A2EC451142F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0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89B0-5D0F-4302-BAC1-EBCC377E37C4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0C94-DB2A-404D-840D-92DB305134BC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4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1CA9-3781-493D-9311-03D978CD049E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6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6FD-5621-443C-9121-337957E1DAB0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5EE9-BBC4-4632-997B-B24BA35B38BC}" type="datetime1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8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6444-BF71-4F7F-B6C0-67048B91505E}" type="datetime1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2BC6-5C06-4D69-AB9D-CC5639CFD68B}" type="datetime1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7DC7-6F47-4A33-853E-8A51CBE9BC7F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FD5-2E91-4F90-94F8-ECB355B03E9A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0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E3E9C-2922-42F0-89C8-F55E81A1EEE8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18F4-6138-4601-9FF3-1089595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6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  <a:noAutofit/>
          </a:bodyPr>
          <a:lstStyle/>
          <a:p>
            <a:r>
              <a:rPr lang="bn-BD" sz="8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8000" b="1" dirty="0" smtClean="0">
                <a:solidFill>
                  <a:srgbClr val="00FF00"/>
                </a:solidFill>
              </a:rPr>
              <a:t> </a:t>
            </a:r>
            <a:endParaRPr lang="en-US" sz="8000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266700"/>
            <a:ext cx="8001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371600" y="38481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62100"/>
            <a:ext cx="8382000" cy="5029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13DC-CF4C-4086-89BC-100C32B480A9}" type="datetime1">
              <a:rPr lang="en-US" smtClean="0"/>
              <a:t>11/8/2019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5181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 –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Chondrichthyes</a:t>
            </a:r>
            <a:endParaRPr lang="bn-BD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অন্তঃ কংকাল তরুনাস্থিময়  এবং দেহে </a:t>
            </a:r>
            <a:r>
              <a:rPr lang="bn-BD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প্লাকয়েড</a:t>
            </a:r>
            <a:r>
              <a:rPr lang="en-US" sz="2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আঁইশ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বিদ্যমান।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 পুচ্ছপাখনা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হেটারো সার্কাল।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>
                <a:latin typeface="NikoshBAN" pitchFamily="2" charset="0"/>
                <a:cs typeface="NikoshBAN" pitchFamily="2" charset="0"/>
              </a:rPr>
              <a:t>Scoliodon</a:t>
            </a:r>
            <a:r>
              <a:rPr lang="en-US" sz="20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>
                <a:latin typeface="NikoshBAN" pitchFamily="2" charset="0"/>
                <a:cs typeface="NikoshBAN" pitchFamily="2" charset="0"/>
              </a:rPr>
              <a:t>laticaudus</a:t>
            </a:r>
            <a:endParaRPr lang="en-US" sz="2000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4724400" cy="175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248" y="5791200"/>
            <a:ext cx="214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Scoliodon</a:t>
            </a:r>
            <a:r>
              <a:rPr lang="en-US" i="1" dirty="0"/>
              <a:t>  </a:t>
            </a:r>
            <a:r>
              <a:rPr lang="en-US" i="1" dirty="0" err="1"/>
              <a:t>laticaudus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504825"/>
            <a:ext cx="2933700" cy="15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2587851" cy="194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3048000" y="1632957"/>
            <a:ext cx="3124200" cy="1958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57600" y="2667000"/>
            <a:ext cx="2514600" cy="609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905500" y="1905000"/>
            <a:ext cx="29337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প্লাকয়েড </a:t>
            </a:r>
            <a:r>
              <a:rPr lang="bn-BD" sz="2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আঁইশ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5029200"/>
            <a:ext cx="32765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হেটারো সার্কাল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পুচ্ছপাখনা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B7A1-9DA3-4622-AE4F-B722B56E2888}" type="datetime1">
              <a:rPr lang="en-US" smtClean="0"/>
              <a:t>11/8/2019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10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62699" y="2365149"/>
            <a:ext cx="2397351" cy="23973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4" y="76200"/>
            <a:ext cx="580834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শ্রেণি-২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Actinopterygii</a:t>
            </a:r>
            <a:endParaRPr lang="bn-BD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১।অন্তঃকংকাল অস্থিময়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এবং দেহ </a:t>
            </a:r>
            <a:r>
              <a:rPr lang="bn-BD" sz="3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সাইক্লয়েড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আঁইশ দিয়ে আবৃত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লেজ </a:t>
            </a:r>
            <a:r>
              <a:rPr lang="bn-BD" sz="3600" dirty="0">
                <a:solidFill>
                  <a:srgbClr val="F91344"/>
                </a:solidFill>
                <a:latin typeface="NikoshBAN" pitchFamily="2" charset="0"/>
                <a:cs typeface="NikoshBAN" pitchFamily="2" charset="0"/>
              </a:rPr>
              <a:t>হোমোসার্কাল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ধরনের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উদাহরণ-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Tenualosa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ilisha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45" y="3810000"/>
            <a:ext cx="3869055" cy="185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26"/>
          <a:stretch/>
        </p:blipFill>
        <p:spPr>
          <a:xfrm>
            <a:off x="7010400" y="2286000"/>
            <a:ext cx="1674862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Arrow Connector 14"/>
          <p:cNvCxnSpPr/>
          <p:nvPr/>
        </p:nvCxnSpPr>
        <p:spPr>
          <a:xfrm>
            <a:off x="4724400" y="2895600"/>
            <a:ext cx="2760345" cy="1219200"/>
          </a:xfrm>
          <a:prstGeom prst="straightConnector1">
            <a:avLst/>
          </a:prstGeom>
          <a:ln w="76200">
            <a:solidFill>
              <a:srgbClr val="F913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18684"/>
            <a:ext cx="2362200" cy="1757916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5715000" y="2201584"/>
            <a:ext cx="990600" cy="196058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62200" y="63640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Tenualosa</a:t>
            </a:r>
            <a:r>
              <a:rPr lang="en-US" i="1" dirty="0"/>
              <a:t>  </a:t>
            </a:r>
            <a:r>
              <a:rPr lang="en-US" i="1" dirty="0" err="1"/>
              <a:t>ilisha</a:t>
            </a:r>
            <a:endParaRPr lang="en-US" i="1" dirty="0"/>
          </a:p>
          <a:p>
            <a:endParaRPr lang="en-US" dirty="0"/>
          </a:p>
        </p:txBody>
      </p:sp>
      <p:pic>
        <p:nvPicPr>
          <p:cNvPr id="9" name="Picture 2" descr="C:\Users\Sanjoy\Downloads\SHAREit\POT-LX1AF\photo\Screenshot_20190823_201032_com.opera.mini.nativ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308" b="57265" l="2593" r="95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3" t="41702" r="3535" b="42572"/>
          <a:stretch/>
        </p:blipFill>
        <p:spPr bwMode="auto">
          <a:xfrm rot="21278662">
            <a:off x="5644917" y="344373"/>
            <a:ext cx="2717900" cy="9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581400" y="990600"/>
            <a:ext cx="36576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53200" y="2971800"/>
            <a:ext cx="20585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সাইক্লয়েড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আঁইশ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4800600"/>
            <a:ext cx="304799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হোমো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সার্কাল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পুচ্ছপাখনা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67BA-235D-41E8-A5FE-39F147C6CE86}" type="datetime1">
              <a:rPr lang="en-US" smtClean="0"/>
              <a:t>11/8/2019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6019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-৩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Sarcopterygii</a:t>
            </a:r>
            <a:endParaRPr lang="bn-BD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বৈশিষ্ট্য-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অন্তঃকংকাল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অস্থিময় এবং দেহ গ্যানয়েড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আঁইশ দিয়ে আবৃত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লেজ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ডাইফি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সার্কাল ধরনের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উদাহরণ-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i="1" dirty="0" err="1" smtClean="0">
                <a:latin typeface="NikoshBAN" pitchFamily="2" charset="0"/>
                <a:cs typeface="NikoshBAN" pitchFamily="2" charset="0"/>
              </a:rPr>
              <a:t>Neoceratodus</a:t>
            </a:r>
            <a:r>
              <a:rPr lang="en-US" sz="20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i="1" dirty="0" err="1">
                <a:latin typeface="NikoshBAN" pitchFamily="2" charset="0"/>
                <a:cs typeface="NikoshBAN" pitchFamily="2" charset="0"/>
              </a:rPr>
              <a:t>forsteri</a:t>
            </a:r>
            <a:endParaRPr lang="en-US" sz="20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09165"/>
            <a:ext cx="5265035" cy="2554069"/>
          </a:xfrm>
          <a:prstGeom prst="rect">
            <a:avLst/>
          </a:prstGeom>
        </p:spPr>
      </p:pic>
      <p:sp>
        <p:nvSpPr>
          <p:cNvPr id="1028" name="TextBox 1027"/>
          <p:cNvSpPr txBox="1"/>
          <p:nvPr/>
        </p:nvSpPr>
        <p:spPr>
          <a:xfrm>
            <a:off x="5334000" y="53734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Neoceratodus</a:t>
            </a:r>
            <a:r>
              <a:rPr lang="en-US" i="1" dirty="0"/>
              <a:t>  </a:t>
            </a:r>
            <a:r>
              <a:rPr lang="en-US" i="1" dirty="0" err="1"/>
              <a:t>forsteri</a:t>
            </a:r>
            <a:endParaRPr lang="en-US" i="1" dirty="0"/>
          </a:p>
          <a:p>
            <a:endParaRPr lang="en-US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3657600" y="3124200"/>
            <a:ext cx="4876800" cy="1447800"/>
          </a:xfrm>
          <a:prstGeom prst="bentConnector3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-609600" y="2285998"/>
            <a:ext cx="7467600" cy="3581402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21D9-106B-4900-952F-A91510B7D0B6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3F2D18F4-6138-4601-9FF3-108959528A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6400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  -৪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Amphibia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বৈশিষ্ট্য-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 দেহত্বক নগ্ন, সিক্ত ও গ্রন্থিময় 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অগ্রপদে ৪টি ও পশ্চাৎ পদে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৫টি আঙ্গুল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উদাহরণ- </a:t>
            </a:r>
            <a:r>
              <a:rPr lang="en-US" sz="2400" i="1" dirty="0" err="1">
                <a:latin typeface="NikoshBAN" pitchFamily="2" charset="0"/>
                <a:cs typeface="NikoshBAN" pitchFamily="2" charset="0"/>
              </a:rPr>
              <a:t>Bufo</a:t>
            </a:r>
            <a:r>
              <a:rPr lang="en-US" sz="2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latin typeface="NikoshBAN" pitchFamily="2" charset="0"/>
                <a:cs typeface="NikoshBAN" pitchFamily="2" charset="0"/>
              </a:rPr>
              <a:t>melanostictus</a:t>
            </a:r>
            <a:r>
              <a:rPr lang="bn-BD" sz="2400" i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3399"/>
            <a:ext cx="4038600" cy="303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2590800" y="2895600"/>
            <a:ext cx="5105400" cy="457200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14800" y="2076003"/>
            <a:ext cx="1905000" cy="0"/>
          </a:xfrm>
          <a:prstGeom prst="straightConnector1">
            <a:avLst/>
          </a:prstGeom>
          <a:ln w="76200">
            <a:solidFill>
              <a:srgbClr val="F913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3600" y="399960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চিত্র-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Bufo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>
                <a:latin typeface="NikoshBAN" pitchFamily="2" charset="0"/>
                <a:cs typeface="NikoshBAN" pitchFamily="2" charset="0"/>
              </a:rPr>
              <a:t>melanostictus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FDFB-C896-441E-A118-AB14EDF99555}" type="datetime1">
              <a:rPr lang="en-US" smtClean="0"/>
              <a:t>11/8/2019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5334000" cy="538609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 -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Reptilia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বৈশিষ্ট্য-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 দেহ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আঁইশ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 প্লেট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দ্বারা আবৃত।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।প্রতিপায়ে ৫টি </a:t>
            </a:r>
            <a:r>
              <a:rPr lang="bn-BD" sz="3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নখরযুক্ত আঙ্গুল</a:t>
            </a:r>
            <a:r>
              <a:rPr lang="bn-IN" sz="3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থাকে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উদাহরণ-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Naja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naja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2" t="21023" r="19683" b="37103"/>
          <a:stretch/>
        </p:blipFill>
        <p:spPr bwMode="auto">
          <a:xfrm>
            <a:off x="5410200" y="213425"/>
            <a:ext cx="3581400" cy="44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52" y="4806460"/>
            <a:ext cx="2272148" cy="1441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6400800" y="63640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চিত্র- </a:t>
            </a:r>
            <a:r>
              <a:rPr lang="en-US" i="1" dirty="0" err="1" smtClean="0"/>
              <a:t>Naja</a:t>
            </a:r>
            <a:r>
              <a:rPr lang="en-US" i="1" dirty="0" smtClean="0"/>
              <a:t>  </a:t>
            </a:r>
            <a:r>
              <a:rPr lang="en-US" i="1" dirty="0" err="1"/>
              <a:t>naja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0AC9-1FA6-4D57-B777-8E6864C56532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14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0" y="914400"/>
            <a:ext cx="12954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72200" y="3124200"/>
            <a:ext cx="16764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4191000"/>
            <a:ext cx="533400" cy="533400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 –৬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Aves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।দেহ </a:t>
            </a:r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পালক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দ্বারা  আবৃত এবং অগ্রপদ দুটি ডানায় রুপান্তরিত।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।চোয়াল দন্তহীন </a:t>
            </a:r>
            <a:r>
              <a:rPr lang="bn-BD" sz="3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চঞ্চুতে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পরিনত হয়েছে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উদাহরন-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Copsychus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i="1" dirty="0" err="1">
                <a:latin typeface="NikoshBAN" pitchFamily="2" charset="0"/>
                <a:cs typeface="NikoshBAN" pitchFamily="2" charset="0"/>
              </a:rPr>
              <a:t>saularis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3434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766066"/>
            <a:ext cx="37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atin typeface="NikoshBAN" pitchFamily="2" charset="0"/>
                <a:cs typeface="NikoshBAN" pitchFamily="2" charset="0"/>
              </a:rPr>
              <a:t>Copsychus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i="1" dirty="0" err="1">
                <a:latin typeface="NikoshBAN" pitchFamily="2" charset="0"/>
                <a:cs typeface="NikoshBAN" pitchFamily="2" charset="0"/>
              </a:rPr>
              <a:t>saularis</a:t>
            </a:r>
            <a:endParaRPr lang="en-US" sz="24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5F72-F27E-4A34-A19C-ED98AEA6F770}" type="datetime1">
              <a:rPr lang="en-US" smtClean="0"/>
              <a:t>11/8/2019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18288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পালক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16764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চঞ্চু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72400" y="1600672"/>
            <a:ext cx="651356" cy="532928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00800" y="1600200"/>
            <a:ext cx="7620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90014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 –৭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Mammalia</a:t>
            </a:r>
            <a:endParaRPr lang="bn-BD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–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।দেহ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লোম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দ্বারা আবৃত এবং বহিঃকর্ণ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পিনা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যুক্ত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।পরিণত স্ত্রী প্রানীতে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স্তনগ্রন্থি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থাকে।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উদাহরণ- </a:t>
            </a:r>
            <a:r>
              <a:rPr lang="en-US" sz="2400" i="1" dirty="0" err="1">
                <a:latin typeface="NikoshBAN" pitchFamily="2" charset="0"/>
                <a:cs typeface="NikoshBAN" pitchFamily="2" charset="0"/>
              </a:rPr>
              <a:t>Panthera</a:t>
            </a:r>
            <a:r>
              <a:rPr lang="en-US" sz="2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latin typeface="NikoshBAN" pitchFamily="2" charset="0"/>
                <a:cs typeface="NikoshBAN" pitchFamily="2" charset="0"/>
              </a:rPr>
              <a:t>tigris</a:t>
            </a:r>
            <a:r>
              <a:rPr lang="bn-BD" sz="2400" i="1" dirty="0">
                <a:latin typeface="NikoshBAN" pitchFamily="2" charset="0"/>
                <a:cs typeface="NikoshBAN" pitchFamily="2" charset="0"/>
              </a:rPr>
              <a:t>     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/>
          <a:stretch/>
        </p:blipFill>
        <p:spPr>
          <a:xfrm>
            <a:off x="4419600" y="1233631"/>
            <a:ext cx="4495800" cy="271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Elbow Connector 8"/>
          <p:cNvCxnSpPr/>
          <p:nvPr/>
        </p:nvCxnSpPr>
        <p:spPr>
          <a:xfrm>
            <a:off x="1447800" y="2258273"/>
            <a:ext cx="5334000" cy="132234"/>
          </a:xfrm>
          <a:prstGeom prst="bentConnector3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230582" y="1600200"/>
            <a:ext cx="2209800" cy="79030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114800" y="2971800"/>
            <a:ext cx="3352800" cy="794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15000" y="4876800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538867" y="403860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চিত্র-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Bos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indicus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98DA-23D4-409E-A2E7-3F990445922E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16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19600" y="1392382"/>
            <a:ext cx="512618" cy="51261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2134072"/>
            <a:ext cx="651356" cy="532928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86600" y="2667000"/>
            <a:ext cx="7620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  <a:noFill/>
          <a:ln>
            <a:solidFill>
              <a:schemeClr val="bg1"/>
            </a:solidFill>
          </a:ln>
        </p:spPr>
        <p:txBody>
          <a:bodyPr>
            <a:prstTxWarp prst="textWave1">
              <a:avLst/>
            </a:prstTxWarp>
          </a:bodyPr>
          <a:lstStyle/>
          <a:p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96240" y="1219200"/>
            <a:ext cx="8595360" cy="5219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ইলিশ দল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প্রাণীটির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শনাক্তকারী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BD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দোয়েল দল</a:t>
            </a:r>
            <a:r>
              <a:rPr lang="bn-BD" sz="2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–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উভচর প্র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াণী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দের শ্রেণির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শনাক্তকারী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/>
              <a:t>      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r="5100"/>
          <a:stretch/>
        </p:blipFill>
        <p:spPr>
          <a:xfrm rot="5400000">
            <a:off x="2994660" y="99060"/>
            <a:ext cx="3078479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124B-2E4F-42CF-B44B-E326F49539C7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7837"/>
            <a:ext cx="8229600" cy="36115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।মেরুদণ্ডী প্রাণীদের অধিশ্রেণি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কয়টি?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(ক) ২টি 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(খ) ৩টি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(গ) ৩টি                     (ঘ) ৪টি </a:t>
            </a:r>
          </a:p>
          <a:p>
            <a:pPr marL="0" indent="0"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/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২।কোন শ্রেণির প্রাণীর দেহ লোমে আবৃত?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Sarcopterygii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(খ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Myxini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Mammalia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Reptilia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।রুইমাছ কোন শ্রেণির প্রাণী?  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(ক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Cephalaspidomorph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(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Actinopterygi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Sarcopterygii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(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Aves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3581400"/>
            <a:ext cx="304800" cy="304800"/>
          </a:xfrm>
          <a:prstGeom prst="ellipse">
            <a:avLst/>
          </a:prstGeom>
          <a:solidFill>
            <a:srgbClr val="F913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1400" y="4419600"/>
            <a:ext cx="304800" cy="304800"/>
          </a:xfrm>
          <a:prstGeom prst="ellipse">
            <a:avLst/>
          </a:prstGeom>
          <a:solidFill>
            <a:srgbClr val="F913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7600" y="5181600"/>
            <a:ext cx="304800" cy="304800"/>
          </a:xfrm>
          <a:prstGeom prst="ellipse">
            <a:avLst/>
          </a:prstGeom>
          <a:solidFill>
            <a:srgbClr val="F913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4400"/>
            <a:ext cx="1337527" cy="198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B31B-579D-4CED-8B7C-44F2EBFC44CE}" type="datetime1">
              <a:rPr lang="en-US" smtClean="0"/>
              <a:t>11/8/2019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prstTxWarp prst="textPlain">
              <a:avLst/>
            </a:prstTxWarp>
          </a:bodyPr>
          <a:lstStyle/>
          <a:p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6482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4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4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4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4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67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67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10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মেরুদণ্ডী প্রাণীদের প্লাকয়েড</a:t>
            </a:r>
            <a:r>
              <a:rPr lang="en-US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আঁইশযুক্ত শ্রেণিটির সাথে স্তনগ্রন্থিযুক্ত শ্রেণিটির  তুলনামূলক পার্থক্য দেখাও।   </a:t>
            </a:r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5400"/>
            <a:ext cx="3352800" cy="3352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11F1-F0B0-47E7-BA27-E8A6F5C137A5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6FD-5621-443C-9121-337957E1DAB0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5" t="20666" r="18500" b="16222"/>
          <a:stretch/>
        </p:blipFill>
        <p:spPr bwMode="auto">
          <a:xfrm>
            <a:off x="0" y="-73000"/>
            <a:ext cx="9144000" cy="68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19400" y="381000"/>
            <a:ext cx="3438762" cy="1569660"/>
          </a:xfrm>
          <a:prstGeom prst="rect">
            <a:avLst/>
          </a:prstGeom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991200" y="1425000"/>
            <a:ext cx="3352200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সঞ্জয় </a:t>
            </a:r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ভৌমিক</a:t>
            </a:r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প্রভাষক,প্রাণিবিদ্যা 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গৃদকালিন্দিয়া হাজেরা 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হাসমত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 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ফরিদগঞ্জ,চাঁদপুর।  </a:t>
            </a:r>
          </a:p>
          <a:p>
            <a:endParaRPr lang="bn-I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78277"/>
            <a:ext cx="1447800" cy="17365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0" t="11706" r="43777" b="72818"/>
          <a:stretch/>
        </p:blipFill>
        <p:spPr bwMode="auto">
          <a:xfrm>
            <a:off x="2743200" y="2608163"/>
            <a:ext cx="1371600" cy="13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419600" y="1981200"/>
            <a:ext cx="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24400" y="2023170"/>
            <a:ext cx="3657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bn-BD" sz="4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 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endParaRPr lang="en-US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সময়-৪৫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1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601200" cy="6858000"/>
          </a:xfrm>
        </p:spPr>
      </p:pic>
      <p:sp>
        <p:nvSpPr>
          <p:cNvPr id="7" name="Rectangle 6"/>
          <p:cNvSpPr/>
          <p:nvPr/>
        </p:nvSpPr>
        <p:spPr>
          <a:xfrm>
            <a:off x="2666741" y="106740"/>
            <a:ext cx="327685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9600" b="1" cap="all" dirty="0" err="1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D429-B12F-4C0C-9848-69F33E5B9485}" type="datetime1">
              <a:rPr lang="en-US" smtClean="0"/>
              <a:t>11/8/2019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BD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57400"/>
            <a:ext cx="2057400" cy="1524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92236"/>
            <a:ext cx="2257425" cy="164176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72" y="3505200"/>
            <a:ext cx="1569028" cy="1841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85800"/>
            <a:ext cx="25908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16002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1447800" cy="1591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533400"/>
            <a:ext cx="1228725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47800" y="533400"/>
            <a:ext cx="1536699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1447800" cy="15777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"/>
            <a:ext cx="1371600" cy="1452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5410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চিত্র-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410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চিত্র-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854" y="5968425"/>
            <a:ext cx="798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এর মধ্যে মূল পার্থক্য কি বলতে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733800"/>
            <a:ext cx="2209800" cy="1688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3810000"/>
            <a:ext cx="1676401" cy="155626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71450" y="533400"/>
            <a:ext cx="43243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57699" y="533400"/>
            <a:ext cx="24243" cy="48884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4522" y="533400"/>
            <a:ext cx="102178" cy="48884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8600" y="5410200"/>
            <a:ext cx="42628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76798" y="609600"/>
            <a:ext cx="411480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838700" y="653534"/>
            <a:ext cx="38098" cy="47566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5410200"/>
            <a:ext cx="41771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915400" y="609600"/>
            <a:ext cx="62348" cy="4800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1950" y="615950"/>
            <a:ext cx="1600200" cy="1435100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E4D9-2BAE-4F86-A696-C51B4A67B737}" type="datetime1">
              <a:rPr lang="en-US" smtClean="0"/>
              <a:t>11/8/2019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2BC6-5C06-4D69-AB9D-CC5639CFD68B}" type="datetime1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77" y="0"/>
            <a:ext cx="6749647" cy="65607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5057" y="1243548"/>
            <a:ext cx="639469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Vertebrata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মেরুদণ্ডী </a:t>
            </a:r>
            <a:r>
              <a:rPr lang="bn-BD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</a:t>
            </a:r>
            <a:endParaRPr lang="en-US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prstTxWarp prst="textWave4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 পাঠ শেষে শিক্ষার্থীরা – </a:t>
            </a:r>
          </a:p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১।মেরুদণ্ডী প্রাণীদের অধিশ্রেণি  ও শ্রেণিসমূহের  নাম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 ।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Vertebrata </a:t>
            </a: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উপপর্বের প্রাণী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শ্রেণিঅনুযায়ী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বৈশিষ্ট্য লিখতে পারবে।</a:t>
            </a:r>
          </a:p>
          <a:p>
            <a:pPr marL="0" indent="0">
              <a:buNone/>
            </a:pP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৩।মেরুদণ্ডী প্রাণীদের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Mahmuda\4mcq\vgbnhjjh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447800"/>
            <a:ext cx="2371725" cy="11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C8DD-E5A2-4401-82C3-2A5B717170B6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28600" y="228600"/>
            <a:ext cx="8534400" cy="7636367"/>
            <a:chOff x="76200" y="76200"/>
            <a:chExt cx="8875010" cy="7759306"/>
          </a:xfrm>
        </p:grpSpPr>
        <p:sp>
          <p:nvSpPr>
            <p:cNvPr id="4" name="TextBox 3"/>
            <p:cNvSpPr txBox="1"/>
            <p:nvPr/>
          </p:nvSpPr>
          <p:spPr>
            <a:xfrm>
              <a:off x="675700" y="76200"/>
              <a:ext cx="7538413" cy="1219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উপপর্ব</a:t>
              </a:r>
              <a:r>
                <a:rPr lang="en-US" sz="72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7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Vertebrata</a:t>
              </a:r>
              <a:r>
                <a:rPr lang="en-US" dirty="0" smtClean="0">
                  <a:solidFill>
                    <a:srgbClr val="00FF00"/>
                  </a:solidFill>
                </a:rPr>
                <a:t> 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419600" y="990600"/>
              <a:ext cx="0" cy="914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38200" y="1905000"/>
              <a:ext cx="7086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924800" y="1905000"/>
              <a:ext cx="0" cy="76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200" y="2819400"/>
              <a:ext cx="356700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অধিশ্রেণি -১</a:t>
              </a:r>
              <a:r>
                <a:rPr lang="en-US" sz="2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2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Cyclostomata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2667000"/>
              <a:ext cx="399821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অধিশ্রেণি – ২</a:t>
              </a:r>
              <a:r>
                <a:rPr lang="bn-IN" sz="2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Gnathostomata</a:t>
              </a:r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143000" y="3505200"/>
              <a:ext cx="0" cy="914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914152" y="3200400"/>
              <a:ext cx="1398" cy="34488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4800" y="3429000"/>
              <a:ext cx="7360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শ্রেণি </a:t>
              </a:r>
              <a:r>
                <a:rPr lang="en-US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bn-IN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IN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শ্রেণি  </a:t>
              </a:r>
              <a:r>
                <a:rPr lang="bn-BD" b="1" i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dirty="0"/>
            </a:p>
            <a:p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3000" y="3429000"/>
              <a:ext cx="202170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Myxini</a:t>
              </a:r>
              <a:endParaRPr lang="bn-IN" b="1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Petromyzontida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b="1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00600" y="1926196"/>
              <a:ext cx="1003057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IN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IN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IN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IN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শ্রেণি </a:t>
              </a:r>
              <a:r>
                <a:rPr lang="bn-IN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bn-BD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bn-IN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IN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শ্রেণি  </a:t>
              </a:r>
              <a:r>
                <a:rPr lang="bn-IN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bn-BD" b="1" i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bn-IN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IN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শ্রেণি </a:t>
              </a:r>
              <a:r>
                <a:rPr lang="bn-IN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- ৩ </a:t>
              </a:r>
              <a:endParaRPr lang="bn-IN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IN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শ্রেণি  </a:t>
              </a:r>
              <a:r>
                <a:rPr lang="bn-IN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- ৪</a:t>
              </a:r>
              <a:r>
                <a:rPr lang="bn-IN" b="1" i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  <a:p>
              <a:endParaRPr lang="bn-IN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শ্রেণি </a:t>
              </a:r>
              <a:r>
                <a:rPr lang="bn-IN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– ৫ </a:t>
              </a:r>
              <a:endParaRPr lang="bn-IN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IN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শ্রেণি  </a:t>
              </a:r>
              <a:r>
                <a:rPr lang="bn-IN" b="1" i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-৬ </a:t>
              </a:r>
            </a:p>
            <a:p>
              <a:endParaRPr lang="bn-IN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শ্রেণি </a:t>
              </a:r>
              <a:r>
                <a:rPr lang="bn-IN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-৭</a:t>
              </a:r>
              <a:endParaRPr lang="bn-IN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15550" y="3010170"/>
              <a:ext cx="208545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Chondrichthyes</a:t>
              </a:r>
              <a:endParaRPr lang="bn-IN" b="1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Actinopterygi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i</a:t>
              </a:r>
              <a:endParaRPr lang="bn-IN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Sarcopterygii</a:t>
              </a:r>
              <a:endParaRPr lang="bn-IN" b="1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Amphibia</a:t>
              </a:r>
              <a:endParaRPr lang="bn-IN" b="1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Reptilia</a:t>
              </a:r>
              <a:endParaRPr lang="bn-BD" b="1" dirty="0">
                <a:latin typeface="NikoshBAN" pitchFamily="2" charset="0"/>
                <a:cs typeface="NikoshBAN" pitchFamily="2" charset="0"/>
              </a:endParaRPr>
            </a:p>
            <a:p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>
                  <a:latin typeface="NikoshBAN" pitchFamily="2" charset="0"/>
                  <a:cs typeface="NikoshBAN" pitchFamily="2" charset="0"/>
                </a:rPr>
                <a:t>Aves</a:t>
              </a:r>
            </a:p>
            <a:p>
              <a:endParaRPr lang="bn-BD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>
                  <a:latin typeface="NikoshBAN" pitchFamily="2" charset="0"/>
                  <a:cs typeface="NikoshBAN" pitchFamily="2" charset="0"/>
                </a:rPr>
                <a:t>Mammalia</a:t>
              </a:r>
              <a:endParaRPr lang="bn-BD" b="1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38200" y="1905000"/>
              <a:ext cx="0" cy="76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3D12-E50C-4B89-8CA8-89251757AB7A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6200"/>
            <a:ext cx="4533900" cy="358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3818692"/>
            <a:ext cx="327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চিত্র-</a:t>
            </a:r>
            <a:r>
              <a:rPr lang="en-US" sz="2000" b="1" i="1" dirty="0" err="1"/>
              <a:t>Myxine</a:t>
            </a:r>
            <a:r>
              <a:rPr lang="en-US" sz="2000" b="1" i="1" dirty="0"/>
              <a:t> </a:t>
            </a:r>
            <a:r>
              <a:rPr lang="bn-BD" sz="2000" b="1" i="1" dirty="0" smtClean="0"/>
              <a:t> </a:t>
            </a:r>
            <a:r>
              <a:rPr lang="en-US" sz="2000" b="1" i="1" dirty="0" err="1" smtClean="0"/>
              <a:t>glutinosa</a:t>
            </a:r>
            <a:endParaRPr lang="bn-BD" sz="2000" b="1" i="1" dirty="0"/>
          </a:p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026" name="Picture 2" descr="C:\Users\Sanjoy\Downloads\downlo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543425"/>
            <a:ext cx="2457450" cy="1857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810000" y="5208010"/>
            <a:ext cx="3048000" cy="2641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0" y="609600"/>
            <a:ext cx="4572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অধিশ্রেণি -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Cyclostomata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প্রকৃত চোয়াল ও জোড়াপাখনা অনুপস্থিত।</a:t>
            </a: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endParaRPr lang="bn-IN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Myxini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মুখ প্রান্তীয় ও ৪জোড়া কর্ষিকা যুক্ত।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নাসিকাথলি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মুখগহ্বরে উন্মুক্ত।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উদাহরণ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000" i="1" dirty="0" err="1">
                <a:latin typeface="NikoshBAN" pitchFamily="2" charset="0"/>
                <a:cs typeface="NikoshBAN" pitchFamily="2" charset="0"/>
              </a:rPr>
              <a:t>Myxine</a:t>
            </a:r>
            <a:r>
              <a:rPr lang="en-US" sz="20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>
                <a:latin typeface="NikoshBAN" pitchFamily="2" charset="0"/>
                <a:cs typeface="NikoshBAN" pitchFamily="2" charset="0"/>
              </a:rPr>
              <a:t>glutinosa</a:t>
            </a:r>
            <a:endParaRPr lang="bn-BD" sz="2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B7B5-A51E-4B1D-BEDB-E1AA993D16AE}" type="datetime1">
              <a:rPr lang="en-US" smtClean="0"/>
              <a:t>11/8/2019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7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34200" y="5181600"/>
            <a:ext cx="609600" cy="6096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6037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4" y="2971800"/>
            <a:ext cx="4724396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5574270"/>
            <a:ext cx="2971800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</a:t>
            </a:r>
            <a:r>
              <a:rPr lang="en-US" i="1" dirty="0" err="1" smtClean="0"/>
              <a:t>Petromyzon</a:t>
            </a:r>
            <a:r>
              <a:rPr lang="en-US" i="1" dirty="0" smtClean="0"/>
              <a:t>   </a:t>
            </a:r>
            <a:r>
              <a:rPr lang="en-US" i="1" dirty="0" err="1" smtClean="0"/>
              <a:t>marinus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50398" y="304800"/>
            <a:ext cx="2136402" cy="1822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2209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Petromyzon</a:t>
            </a:r>
            <a:r>
              <a:rPr lang="bn-BD" b="1" i="1" dirty="0" smtClean="0">
                <a:solidFill>
                  <a:srgbClr val="FF0000"/>
                </a:solidFill>
              </a:rPr>
              <a:t> 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মুখ গহ্বর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Brace 7"/>
          <p:cNvSpPr/>
          <p:nvPr/>
        </p:nvSpPr>
        <p:spPr>
          <a:xfrm rot="15497353">
            <a:off x="7187826" y="3484663"/>
            <a:ext cx="626043" cy="1203077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30363" y="435506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লকা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রন্ধ্র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52600" y="1752601"/>
            <a:ext cx="5029200" cy="15239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0128" y="228600"/>
            <a:ext cx="49438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F0"/>
              </a:solidFill>
            </a:endParaRPr>
          </a:p>
          <a:p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IN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Petromyzontida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হর্নি দাঁত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যুক্ত, চোষণক্ষমতা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সম্পন্ন মুখ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bn-IN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ফুলকারন্ধ্র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সহ </a:t>
            </a:r>
            <a:r>
              <a:rPr lang="bn-IN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৭ জোড়া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ফুলকা রয়েছে।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উদাহরণ-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i="1" dirty="0" err="1">
                <a:latin typeface="NikoshBAN" pitchFamily="2" charset="0"/>
                <a:cs typeface="NikoshBAN" pitchFamily="2" charset="0"/>
              </a:rPr>
              <a:t>Petromyzon</a:t>
            </a:r>
            <a:r>
              <a:rPr lang="bn-BD" sz="20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>
                <a:latin typeface="NikoshBAN" pitchFamily="2" charset="0"/>
                <a:cs typeface="NikoshBAN" pitchFamily="2" charset="0"/>
              </a:rPr>
              <a:t>marinus</a:t>
            </a:r>
            <a:endParaRPr lang="bn-BD" sz="2000" i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0345-EDB9-4841-B7E8-608618E4E0C2}" type="datetime1">
              <a:rPr lang="en-US" smtClean="0"/>
              <a:t>11/8/2019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8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609600"/>
            <a:ext cx="1295400" cy="1295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10399" y="3076599"/>
            <a:ext cx="1190601" cy="119060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5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 animBg="1"/>
      <p:bldP spid="9" grpId="0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8633"/>
            <a:ext cx="6019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অধিশ্রেণি – ২</a:t>
            </a: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Gnathostomata</a:t>
            </a:r>
            <a:endParaRPr lang="bn-BD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প্রকৃত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চোয়াল ও সাধারণত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উপাঙ্গ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বিদ্যমান।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অধিশ্রেণির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৭টি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 আছে।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2" t="45342" r="15359"/>
          <a:stretch/>
        </p:blipFill>
        <p:spPr bwMode="auto">
          <a:xfrm>
            <a:off x="304800" y="2341833"/>
            <a:ext cx="4572000" cy="428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B2E0-3098-43D9-BB64-F1BA4C1696BD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18F4-6138-4601-9FF3-108959528A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628</Words>
  <Application>Microsoft Office PowerPoint</Application>
  <PresentationFormat>On-screen Show (4:3)</PresentationFormat>
  <Paragraphs>254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 </vt:lpstr>
      <vt:lpstr>PowerPoint Presentation</vt:lpstr>
      <vt:lpstr> </vt:lpstr>
      <vt:lpstr>PowerPoint Presentation</vt:lpstr>
      <vt:lpstr>শিখনফল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ismail - [2010]</cp:lastModifiedBy>
  <cp:revision>522</cp:revision>
  <dcterms:created xsi:type="dcterms:W3CDTF">2013-01-12T05:27:58Z</dcterms:created>
  <dcterms:modified xsi:type="dcterms:W3CDTF">2019-11-08T17:39:52Z</dcterms:modified>
</cp:coreProperties>
</file>