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audio2.wav" ContentType="audio/wav"/>
  <Override PartName="/ppt/media/audio3.wav" ContentType="audio/wav"/>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5" r:id="rId4"/>
    <p:sldId id="264" r:id="rId5"/>
    <p:sldId id="266" r:id="rId6"/>
    <p:sldId id="257" r:id="rId7"/>
    <p:sldId id="258" r:id="rId8"/>
    <p:sldId id="259" r:id="rId9"/>
    <p:sldId id="260" r:id="rId10"/>
    <p:sldId id="261"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75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audio" Target="NUL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3.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81000"/>
            <a:ext cx="7924800" cy="6172200"/>
          </a:xfrm>
          <a:prstGeom prst="rect">
            <a:avLst/>
          </a:prstGeom>
        </p:spPr>
      </p:pic>
      <p:sp>
        <p:nvSpPr>
          <p:cNvPr id="3" name="TextBox 2"/>
          <p:cNvSpPr txBox="1"/>
          <p:nvPr/>
        </p:nvSpPr>
        <p:spPr>
          <a:xfrm>
            <a:off x="533400" y="1143000"/>
            <a:ext cx="6858000" cy="1323439"/>
          </a:xfrm>
          <a:prstGeom prst="rect">
            <a:avLst/>
          </a:prstGeom>
          <a:noFill/>
        </p:spPr>
        <p:txBody>
          <a:bodyPr wrap="square" rtlCol="0">
            <a:spAutoFit/>
          </a:bodyPr>
          <a:lstStyle/>
          <a:p>
            <a:pPr algn="ctr"/>
            <a:r>
              <a:rPr lang="en-US" sz="8000" dirty="0" smtClean="0">
                <a:solidFill>
                  <a:srgbClr val="FF0000"/>
                </a:solidFill>
                <a:latin typeface="NikoshBAN" pitchFamily="2" charset="0"/>
                <a:cs typeface="NikoshBAN" pitchFamily="2" charset="0"/>
              </a:rPr>
              <a:t>WELCOME</a:t>
            </a:r>
            <a:endParaRPr lang="en-US" sz="8000" dirty="0">
              <a:solidFill>
                <a:srgbClr val="FF0000"/>
              </a:solidFill>
              <a:latin typeface="NikoshBAN" pitchFamily="2" charset="0"/>
              <a:cs typeface="NikoshBAN" pitchFamily="2" charset="0"/>
            </a:endParaRPr>
          </a:p>
        </p:txBody>
      </p:sp>
    </p:spTree>
    <p:extLst>
      <p:ext uri="{BB962C8B-B14F-4D97-AF65-F5344CB8AC3E}">
        <p14:creationId xmlns:p14="http://schemas.microsoft.com/office/powerpoint/2010/main" val="3640187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0"/>
            <a:ext cx="6858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828800" y="457202"/>
            <a:ext cx="5143500" cy="830997"/>
          </a:xfrm>
          <a:prstGeom prst="rect">
            <a:avLst/>
          </a:prstGeom>
          <a:noFill/>
        </p:spPr>
        <p:txBody>
          <a:bodyPr wrap="square" rtlCol="0">
            <a:spAutoFit/>
          </a:bodyPr>
          <a:lstStyle/>
          <a:p>
            <a:r>
              <a:rPr lang="en-US" sz="4000" b="1" dirty="0">
                <a:effectLst>
                  <a:outerShdw blurRad="38100" dist="38100" dir="2700000" algn="tl">
                    <a:srgbClr val="000000">
                      <a:alpha val="43137"/>
                    </a:srgbClr>
                  </a:outerShdw>
                </a:effectLst>
                <a:latin typeface="NikoshBAN" pitchFamily="2" charset="0"/>
                <a:cs typeface="NikoshBAN" pitchFamily="2" charset="0"/>
              </a:rPr>
              <a:t>Presented by</a:t>
            </a:r>
            <a:r>
              <a:rPr lang="en-US" sz="4800" b="1" dirty="0">
                <a:effectLst>
                  <a:outerShdw blurRad="38100" dist="38100" dir="2700000" algn="tl">
                    <a:srgbClr val="000000">
                      <a:alpha val="43137"/>
                    </a:srgbClr>
                  </a:outerShdw>
                </a:effectLst>
                <a:latin typeface="NikoshBAN" pitchFamily="2" charset="0"/>
                <a:cs typeface="NikoshBAN" pitchFamily="2" charset="0"/>
              </a:rPr>
              <a:t>:</a:t>
            </a:r>
            <a:r>
              <a:rPr lang="en-US" sz="4000" b="1" dirty="0">
                <a:effectLst>
                  <a:outerShdw blurRad="38100" dist="38100" dir="2700000" algn="tl">
                    <a:srgbClr val="000000">
                      <a:alpha val="43137"/>
                    </a:srgbClr>
                  </a:outerShdw>
                </a:effectLst>
                <a:latin typeface="NikoshBAN" pitchFamily="2" charset="0"/>
                <a:cs typeface="NikoshBAN" pitchFamily="2" charset="0"/>
              </a:rPr>
              <a:t> </a:t>
            </a:r>
          </a:p>
        </p:txBody>
      </p:sp>
      <p:sp>
        <p:nvSpPr>
          <p:cNvPr id="4" name="TextBox 3"/>
          <p:cNvSpPr txBox="1"/>
          <p:nvPr/>
        </p:nvSpPr>
        <p:spPr>
          <a:xfrm>
            <a:off x="3600450" y="1752600"/>
            <a:ext cx="4095750" cy="4401205"/>
          </a:xfrm>
          <a:prstGeom prst="rect">
            <a:avLst/>
          </a:prstGeom>
          <a:noFill/>
        </p:spPr>
        <p:txBody>
          <a:bodyPr wrap="square" rtlCol="0">
            <a:spAutoFit/>
          </a:bodyPr>
          <a:lstStyle/>
          <a:p>
            <a:r>
              <a:rPr lang="en-US" sz="4000" b="1" dirty="0" err="1">
                <a:solidFill>
                  <a:srgbClr val="CC3300"/>
                </a:solidFill>
                <a:effectLst>
                  <a:outerShdw blurRad="38100" dist="38100" dir="2700000" algn="tl">
                    <a:srgbClr val="000000">
                      <a:alpha val="43137"/>
                    </a:srgbClr>
                  </a:outerShdw>
                </a:effectLst>
                <a:latin typeface="NikoshBAN" pitchFamily="2" charset="0"/>
                <a:cs typeface="NikoshBAN" pitchFamily="2" charset="0"/>
              </a:rPr>
              <a:t>Aliza</a:t>
            </a:r>
            <a:r>
              <a:rPr lang="en-US" sz="4000" b="1" dirty="0">
                <a:solidFill>
                  <a:srgbClr val="CC3300"/>
                </a:solidFill>
                <a:effectLst>
                  <a:outerShdw blurRad="38100" dist="38100" dir="2700000" algn="tl">
                    <a:srgbClr val="000000">
                      <a:alpha val="43137"/>
                    </a:srgbClr>
                  </a:outerShdw>
                </a:effectLst>
                <a:latin typeface="NikoshBAN" pitchFamily="2" charset="0"/>
                <a:cs typeface="NikoshBAN" pitchFamily="2" charset="0"/>
              </a:rPr>
              <a:t> Begum </a:t>
            </a:r>
            <a:r>
              <a:rPr lang="en-US" sz="4000" b="1" dirty="0" err="1">
                <a:effectLst>
                  <a:outerShdw blurRad="38100" dist="38100" dir="2700000" algn="tl">
                    <a:srgbClr val="000000">
                      <a:alpha val="43137"/>
                    </a:srgbClr>
                  </a:outerShdw>
                </a:effectLst>
                <a:latin typeface="NikoshBAN" pitchFamily="2" charset="0"/>
                <a:cs typeface="NikoshBAN" pitchFamily="2" charset="0"/>
              </a:rPr>
              <a:t>HeadTeacher</a:t>
            </a:r>
            <a:endParaRPr lang="en-US" sz="4000" b="1" dirty="0">
              <a:effectLst>
                <a:outerShdw blurRad="38100" dist="38100" dir="2700000" algn="tl">
                  <a:srgbClr val="000000">
                    <a:alpha val="43137"/>
                  </a:srgbClr>
                </a:outerShdw>
              </a:effectLst>
              <a:latin typeface="NikoshBAN" pitchFamily="2" charset="0"/>
              <a:cs typeface="NikoshBAN" pitchFamily="2" charset="0"/>
            </a:endParaRPr>
          </a:p>
          <a:p>
            <a:r>
              <a:rPr lang="en-US" sz="4000" b="1" dirty="0" err="1">
                <a:effectLst>
                  <a:outerShdw blurRad="38100" dist="38100" dir="2700000" algn="tl">
                    <a:srgbClr val="000000">
                      <a:alpha val="43137"/>
                    </a:srgbClr>
                  </a:outerShdw>
                </a:effectLst>
                <a:latin typeface="NikoshBAN" pitchFamily="2" charset="0"/>
                <a:cs typeface="NikoshBAN" pitchFamily="2" charset="0"/>
              </a:rPr>
              <a:t>Pallimangal</a:t>
            </a:r>
            <a:r>
              <a:rPr lang="en-US" sz="4000" b="1" dirty="0">
                <a:effectLst>
                  <a:outerShdw blurRad="38100" dist="38100" dir="2700000" algn="tl">
                    <a:srgbClr val="000000">
                      <a:alpha val="43137"/>
                    </a:srgbClr>
                  </a:outerShdw>
                </a:effectLst>
                <a:latin typeface="NikoshBAN" pitchFamily="2" charset="0"/>
                <a:cs typeface="NikoshBAN" pitchFamily="2" charset="0"/>
              </a:rPr>
              <a:t> Govt. Primary School. </a:t>
            </a:r>
          </a:p>
          <a:p>
            <a:r>
              <a:rPr lang="en-US" sz="4000" b="1" dirty="0" err="1">
                <a:effectLst>
                  <a:outerShdw blurRad="38100" dist="38100" dir="2700000" algn="tl">
                    <a:srgbClr val="000000">
                      <a:alpha val="43137"/>
                    </a:srgbClr>
                  </a:outerShdw>
                </a:effectLst>
                <a:latin typeface="NikoshBAN" pitchFamily="2" charset="0"/>
                <a:cs typeface="NikoshBAN" pitchFamily="2" charset="0"/>
              </a:rPr>
              <a:t>Dakshin</a:t>
            </a:r>
            <a:r>
              <a:rPr lang="en-US" sz="4000" b="1" dirty="0">
                <a:effectLst>
                  <a:outerShdw blurRad="38100" dist="38100" dir="2700000" algn="tl">
                    <a:srgbClr val="000000">
                      <a:alpha val="43137"/>
                    </a:srgbClr>
                  </a:outerShdw>
                </a:effectLst>
                <a:latin typeface="NikoshBAN" pitchFamily="2" charset="0"/>
                <a:cs typeface="NikoshBAN" pitchFamily="2" charset="0"/>
              </a:rPr>
              <a:t> </a:t>
            </a:r>
            <a:r>
              <a:rPr lang="en-US" sz="4000" b="1" dirty="0" err="1">
                <a:effectLst>
                  <a:outerShdw blurRad="38100" dist="38100" dir="2700000" algn="tl">
                    <a:srgbClr val="000000">
                      <a:alpha val="43137"/>
                    </a:srgbClr>
                  </a:outerShdw>
                </a:effectLst>
                <a:latin typeface="NikoshBAN" pitchFamily="2" charset="0"/>
                <a:cs typeface="NikoshBAN" pitchFamily="2" charset="0"/>
              </a:rPr>
              <a:t>Surma</a:t>
            </a:r>
            <a:r>
              <a:rPr lang="en-US" sz="4000" b="1" dirty="0">
                <a:effectLst>
                  <a:outerShdw blurRad="38100" dist="38100" dir="2700000" algn="tl">
                    <a:srgbClr val="000000">
                      <a:alpha val="43137"/>
                    </a:srgbClr>
                  </a:outerShdw>
                </a:effectLst>
                <a:latin typeface="NikoshBAN" pitchFamily="2" charset="0"/>
                <a:cs typeface="NikoshBAN" pitchFamily="2" charset="0"/>
              </a:rPr>
              <a:t>, </a:t>
            </a:r>
            <a:r>
              <a:rPr lang="en-US" sz="4000" b="1" dirty="0" err="1">
                <a:effectLst>
                  <a:outerShdw blurRad="38100" dist="38100" dir="2700000" algn="tl">
                    <a:srgbClr val="000000">
                      <a:alpha val="43137"/>
                    </a:srgbClr>
                  </a:outerShdw>
                </a:effectLst>
                <a:latin typeface="NikoshBAN" pitchFamily="2" charset="0"/>
                <a:cs typeface="NikoshBAN" pitchFamily="2" charset="0"/>
              </a:rPr>
              <a:t>Sylhet</a:t>
            </a:r>
            <a:r>
              <a:rPr lang="en-US" sz="4000" b="1" dirty="0">
                <a:effectLst>
                  <a:outerShdw blurRad="38100" dist="38100" dir="2700000" algn="tl">
                    <a:srgbClr val="000000">
                      <a:alpha val="43137"/>
                    </a:srgbClr>
                  </a:outerShdw>
                </a:effectLst>
                <a:latin typeface="NikoshBAN" pitchFamily="2" charset="0"/>
                <a:cs typeface="NikoshBAN" pitchFamily="2" charset="0"/>
              </a:rPr>
              <a:t>. </a:t>
            </a:r>
            <a:endParaRPr lang="en-US" sz="1600" dirty="0"/>
          </a:p>
        </p:txBody>
      </p:sp>
      <p:pic>
        <p:nvPicPr>
          <p:cNvPr id="7" name="Picture 6" descr="Blume1002.gif"/>
          <p:cNvPicPr>
            <a:picLocks noChangeAspect="1"/>
          </p:cNvPicPr>
          <p:nvPr/>
        </p:nvPicPr>
        <p:blipFill>
          <a:blip r:embed="rId3">
            <a:lum/>
          </a:blip>
          <a:stretch>
            <a:fillRect/>
          </a:stretch>
        </p:blipFill>
        <p:spPr>
          <a:xfrm>
            <a:off x="5543550" y="5486400"/>
            <a:ext cx="1843088" cy="685800"/>
          </a:xfrm>
          <a:prstGeom prst="rect">
            <a:avLst/>
          </a:prstGeom>
        </p:spPr>
      </p:pic>
      <p:pic>
        <p:nvPicPr>
          <p:cNvPr id="8" name="Picture 2"/>
          <p:cNvPicPr>
            <a:picLocks noChangeAspect="1" noChangeArrowheads="1"/>
          </p:cNvPicPr>
          <p:nvPr/>
        </p:nvPicPr>
        <p:blipFill>
          <a:blip r:embed="rId4"/>
          <a:srcRect/>
          <a:stretch>
            <a:fillRect/>
          </a:stretch>
        </p:blipFill>
        <p:spPr bwMode="auto">
          <a:xfrm>
            <a:off x="1485900" y="1981200"/>
            <a:ext cx="1943100" cy="3048000"/>
          </a:xfrm>
          <a:prstGeom prst="rect">
            <a:avLst/>
          </a:prstGeom>
          <a:ln w="228600" cap="sq" cmpd="thickThin">
            <a:solidFill>
              <a:srgbClr val="000000"/>
            </a:solidFill>
            <a:prstDash val="solid"/>
            <a:miter lim="800000"/>
          </a:ln>
          <a:effectLst>
            <a:innerShdw blurRad="76200">
              <a:srgbClr val="000000"/>
            </a:innerShdw>
          </a:effectLst>
        </p:spPr>
      </p:pic>
      <p:sp>
        <p:nvSpPr>
          <p:cNvPr id="9" name="TextBox 8"/>
          <p:cNvSpPr txBox="1"/>
          <p:nvPr/>
        </p:nvSpPr>
        <p:spPr>
          <a:xfrm>
            <a:off x="3714750" y="1905000"/>
            <a:ext cx="3714750" cy="707886"/>
          </a:xfrm>
          <a:prstGeom prst="rect">
            <a:avLst/>
          </a:prstGeom>
          <a:noFill/>
        </p:spPr>
        <p:txBody>
          <a:bodyPr wrap="square" rtlCol="0">
            <a:spAutoFit/>
          </a:bodyPr>
          <a:lstStyle/>
          <a:p>
            <a:r>
              <a:rPr lang="en-US" sz="4000" b="1" dirty="0" smtClean="0">
                <a:effectLst>
                  <a:outerShdw blurRad="38100" dist="38100" dir="2700000" algn="tl">
                    <a:srgbClr val="000000">
                      <a:alpha val="43137"/>
                    </a:srgbClr>
                  </a:outerShdw>
                </a:effectLst>
                <a:latin typeface="NikoshBAN" pitchFamily="2" charset="0"/>
                <a:cs typeface="NikoshBAN" pitchFamily="2" charset="0"/>
              </a:rPr>
              <a:t> </a:t>
            </a:r>
            <a:endParaRPr lang="en-US" sz="1600" dirty="0"/>
          </a:p>
        </p:txBody>
      </p:sp>
    </p:spTree>
    <p:extLst>
      <p:ext uri="{BB962C8B-B14F-4D97-AF65-F5344CB8AC3E}">
        <p14:creationId xmlns:p14="http://schemas.microsoft.com/office/powerpoint/2010/main" val="2956256427"/>
      </p:ext>
    </p:extLst>
  </p:cSld>
  <p:clrMapOvr>
    <a:masterClrMapping/>
  </p:clrMapOvr>
  <p:transition spd="slow">
    <p:randomBar dir="vert"/>
    <p:sndAc>
      <p:stSnd>
        <p:snd r:embed="rId2" name="coin.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B2C5BE97-EE89-412C-B1BB-7BB060A472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56972"/>
            <a:ext cx="8915400" cy="5797804"/>
          </a:xfrm>
          <a:prstGeom prst="rect">
            <a:avLst/>
          </a:prstGeom>
        </p:spPr>
      </p:pic>
      <p:sp>
        <p:nvSpPr>
          <p:cNvPr id="6" name="TextBox 5">
            <a:extLst>
              <a:ext uri="{FF2B5EF4-FFF2-40B4-BE49-F238E27FC236}">
                <a16:creationId xmlns="" xmlns:a16="http://schemas.microsoft.com/office/drawing/2014/main" id="{8B962AD3-87CD-46D6-B4C7-23436EE2A02B}"/>
              </a:ext>
            </a:extLst>
          </p:cNvPr>
          <p:cNvSpPr txBox="1"/>
          <p:nvPr/>
        </p:nvSpPr>
        <p:spPr>
          <a:xfrm>
            <a:off x="457200" y="990600"/>
            <a:ext cx="8458200" cy="4524315"/>
          </a:xfrm>
          <a:prstGeom prst="rect">
            <a:avLst/>
          </a:prstGeom>
          <a:solidFill>
            <a:srgbClr val="FFFF00"/>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3200" dirty="0">
                <a:ln w="0"/>
                <a:solidFill>
                  <a:srgbClr val="7030A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Learning Outcomes:</a:t>
            </a:r>
            <a:r>
              <a:rPr lang="en-US" sz="3200"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Students will be able to</a:t>
            </a:r>
          </a:p>
          <a:p>
            <a:r>
              <a:rPr lang="en-US" sz="3200" b="1" dirty="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Listening:  </a:t>
            </a:r>
          </a:p>
          <a:p>
            <a:r>
              <a:rPr lang="en-US"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4.2.1 understand and enjoy simple stories. </a:t>
            </a:r>
          </a:p>
          <a:p>
            <a:r>
              <a:rPr lang="en-US" sz="3200" b="1" dirty="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Speaking:</a:t>
            </a:r>
          </a:p>
          <a:p>
            <a:r>
              <a:rPr lang="en-US"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1.1.2 Say </a:t>
            </a:r>
            <a:r>
              <a:rPr lang="en-US" sz="32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words,phrases</a:t>
            </a:r>
            <a:r>
              <a:rPr lang="en-US"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 and sentences with proper sounds and stress.</a:t>
            </a:r>
          </a:p>
          <a:p>
            <a:r>
              <a:rPr lang="en-US" sz="3200" b="1" dirty="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Reading:</a:t>
            </a:r>
          </a:p>
          <a:p>
            <a:r>
              <a:rPr lang="en-US"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1.7.1 read paragraphs, dialogues, </a:t>
            </a:r>
            <a:r>
              <a:rPr lang="en-US" sz="3200" b="1"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stories,letters</a:t>
            </a:r>
            <a:r>
              <a:rPr lang="en-US" sz="32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Times New Roman" panose="02020603050405020304" pitchFamily="18" charset="0"/>
                <a:cs typeface="Times New Roman" panose="02020603050405020304" pitchFamily="18" charset="0"/>
              </a:rPr>
              <a:t> and other texts. </a:t>
            </a:r>
          </a:p>
        </p:txBody>
      </p:sp>
    </p:spTree>
    <p:extLst>
      <p:ext uri="{BB962C8B-B14F-4D97-AF65-F5344CB8AC3E}">
        <p14:creationId xmlns:p14="http://schemas.microsoft.com/office/powerpoint/2010/main" val="2255095761"/>
      </p:ext>
    </p:extLst>
  </p:cSld>
  <p:clrMapOvr>
    <a:masterClrMapping/>
  </p:clrMapOvr>
  <mc:AlternateContent xmlns:mc="http://schemas.openxmlformats.org/markup-compatibility/2006" xmlns:p14="http://schemas.microsoft.com/office/powerpoint/2010/main">
    <mc:Choice Requires="p14">
      <p:transition spd="slow" p14:dur="800">
        <p:circle/>
        <p:sndAc>
          <p:stSnd>
            <p:snd r:embed="rId2" name="suction.wav"/>
          </p:stSnd>
        </p:sndAc>
      </p:transition>
    </mc:Choice>
    <mc:Fallback xmlns="">
      <p:transition spd="slow">
        <p:circle/>
        <p:sndAc>
          <p:stSnd>
            <p:snd r:embed="rId4" name="suctio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heel(1)">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circle(in)">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anim calcmode="lin" valueType="num">
                                      <p:cBhvr>
                                        <p:cTn id="28" dur="2000" fill="hold"/>
                                        <p:tgtEl>
                                          <p:spTgt spid="6">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6">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6">
                                            <p:txEl>
                                              <p:pRg st="5" end="5"/>
                                            </p:txEl>
                                          </p:spTgt>
                                        </p:tgtEl>
                                        <p:attrNameLst>
                                          <p:attrName>style.visibility</p:attrName>
                                        </p:attrNameLst>
                                      </p:cBhvr>
                                      <p:to>
                                        <p:strVal val="visible"/>
                                      </p:to>
                                    </p:set>
                                    <p:animEffect transition="in" filter="wheel(1)">
                                      <p:cBhvr>
                                        <p:cTn id="34" dur="2000"/>
                                        <p:tgtEl>
                                          <p:spTgt spid="6">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down)">
                                      <p:cBhvr>
                                        <p:cTn id="39" dur="580">
                                          <p:stCondLst>
                                            <p:cond delay="0"/>
                                          </p:stCondLst>
                                        </p:cTn>
                                        <p:tgtEl>
                                          <p:spTgt spid="6">
                                            <p:txEl>
                                              <p:pRg st="6" end="6"/>
                                            </p:txEl>
                                          </p:spTgt>
                                        </p:tgtEl>
                                      </p:cBhvr>
                                    </p:animEffect>
                                    <p:anim calcmode="lin" valueType="num">
                                      <p:cBhvr>
                                        <p:cTn id="40" dur="1822" tmFilter="0,0; 0.14,0.36; 0.43,0.73; 0.71,0.91; 1.0,1.0">
                                          <p:stCondLst>
                                            <p:cond delay="0"/>
                                          </p:stCondLst>
                                        </p:cTn>
                                        <p:tgtEl>
                                          <p:spTgt spid="6">
                                            <p:txEl>
                                              <p:pRg st="6" end="6"/>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6">
                                            <p:txEl>
                                              <p:pRg st="6" end="6"/>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6">
                                            <p:txEl>
                                              <p:pRg st="6" end="6"/>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6">
                                            <p:txEl>
                                              <p:pRg st="6" end="6"/>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6">
                                            <p:txEl>
                                              <p:pRg st="6" end="6"/>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6">
                                            <p:txEl>
                                              <p:pRg st="6" end="6"/>
                                            </p:txEl>
                                          </p:spTgt>
                                        </p:tgtEl>
                                      </p:cBhvr>
                                      <p:to x="100000" y="60000"/>
                                    </p:animScale>
                                    <p:animScale>
                                      <p:cBhvr>
                                        <p:cTn id="46" dur="166" decel="50000">
                                          <p:stCondLst>
                                            <p:cond delay="676"/>
                                          </p:stCondLst>
                                        </p:cTn>
                                        <p:tgtEl>
                                          <p:spTgt spid="6">
                                            <p:txEl>
                                              <p:pRg st="6" end="6"/>
                                            </p:txEl>
                                          </p:spTgt>
                                        </p:tgtEl>
                                      </p:cBhvr>
                                      <p:to x="100000" y="100000"/>
                                    </p:animScale>
                                    <p:animScale>
                                      <p:cBhvr>
                                        <p:cTn id="47" dur="26">
                                          <p:stCondLst>
                                            <p:cond delay="1312"/>
                                          </p:stCondLst>
                                        </p:cTn>
                                        <p:tgtEl>
                                          <p:spTgt spid="6">
                                            <p:txEl>
                                              <p:pRg st="6" end="6"/>
                                            </p:txEl>
                                          </p:spTgt>
                                        </p:tgtEl>
                                      </p:cBhvr>
                                      <p:to x="100000" y="80000"/>
                                    </p:animScale>
                                    <p:animScale>
                                      <p:cBhvr>
                                        <p:cTn id="48" dur="166" decel="50000">
                                          <p:stCondLst>
                                            <p:cond delay="1338"/>
                                          </p:stCondLst>
                                        </p:cTn>
                                        <p:tgtEl>
                                          <p:spTgt spid="6">
                                            <p:txEl>
                                              <p:pRg st="6" end="6"/>
                                            </p:txEl>
                                          </p:spTgt>
                                        </p:tgtEl>
                                      </p:cBhvr>
                                      <p:to x="100000" y="100000"/>
                                    </p:animScale>
                                    <p:animScale>
                                      <p:cBhvr>
                                        <p:cTn id="49" dur="26">
                                          <p:stCondLst>
                                            <p:cond delay="1642"/>
                                          </p:stCondLst>
                                        </p:cTn>
                                        <p:tgtEl>
                                          <p:spTgt spid="6">
                                            <p:txEl>
                                              <p:pRg st="6" end="6"/>
                                            </p:txEl>
                                          </p:spTgt>
                                        </p:tgtEl>
                                      </p:cBhvr>
                                      <p:to x="100000" y="90000"/>
                                    </p:animScale>
                                    <p:animScale>
                                      <p:cBhvr>
                                        <p:cTn id="50" dur="166" decel="50000">
                                          <p:stCondLst>
                                            <p:cond delay="1668"/>
                                          </p:stCondLst>
                                        </p:cTn>
                                        <p:tgtEl>
                                          <p:spTgt spid="6">
                                            <p:txEl>
                                              <p:pRg st="6" end="6"/>
                                            </p:txEl>
                                          </p:spTgt>
                                        </p:tgtEl>
                                      </p:cBhvr>
                                      <p:to x="100000" y="100000"/>
                                    </p:animScale>
                                    <p:animScale>
                                      <p:cBhvr>
                                        <p:cTn id="51" dur="26">
                                          <p:stCondLst>
                                            <p:cond delay="1808"/>
                                          </p:stCondLst>
                                        </p:cTn>
                                        <p:tgtEl>
                                          <p:spTgt spid="6">
                                            <p:txEl>
                                              <p:pRg st="6" end="6"/>
                                            </p:txEl>
                                          </p:spTgt>
                                        </p:tgtEl>
                                      </p:cBhvr>
                                      <p:to x="100000" y="95000"/>
                                    </p:animScale>
                                    <p:animScale>
                                      <p:cBhvr>
                                        <p:cTn id="52" dur="166" decel="50000">
                                          <p:stCondLst>
                                            <p:cond delay="1834"/>
                                          </p:stCondLst>
                                        </p:cTn>
                                        <p:tgtEl>
                                          <p:spTgt spid="6">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otched Right Arrow 3"/>
          <p:cNvSpPr/>
          <p:nvPr/>
        </p:nvSpPr>
        <p:spPr>
          <a:xfrm>
            <a:off x="1995983" y="327547"/>
            <a:ext cx="6233617" cy="2265528"/>
          </a:xfrm>
          <a:prstGeom prst="notchedRightArrow">
            <a:avLst/>
          </a:prstGeom>
          <a:solidFill>
            <a:srgbClr val="00B0F0"/>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rgbClr val="FF0000"/>
                </a:solidFill>
              </a:rPr>
              <a:t>Lets  see a video</a:t>
            </a:r>
            <a:endParaRPr lang="en-US" sz="4800" dirty="0">
              <a:solidFill>
                <a:srgbClr val="FF0000"/>
              </a:solidFill>
            </a:endParaRPr>
          </a:p>
        </p:txBody>
      </p:sp>
    </p:spTree>
    <p:extLst>
      <p:ext uri="{BB962C8B-B14F-4D97-AF65-F5344CB8AC3E}">
        <p14:creationId xmlns:p14="http://schemas.microsoft.com/office/powerpoint/2010/main" val="69670851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7A26DF8D-7128-48A8-BF40-889FA703875F}"/>
              </a:ext>
            </a:extLst>
          </p:cNvPr>
          <p:cNvSpPr txBox="1"/>
          <p:nvPr/>
        </p:nvSpPr>
        <p:spPr>
          <a:xfrm>
            <a:off x="1524000" y="1905000"/>
            <a:ext cx="6172200" cy="923330"/>
          </a:xfrm>
          <a:prstGeom prst="rect">
            <a:avLst/>
          </a:prstGeom>
          <a:noFill/>
        </p:spPr>
        <p:txBody>
          <a:bodyPr wrap="square" rtlCol="0">
            <a:spAutoFit/>
          </a:bodyPr>
          <a:lstStyle/>
          <a:p>
            <a:endParaRPr lang="en-US" dirty="0"/>
          </a:p>
        </p:txBody>
      </p:sp>
      <p:sp>
        <p:nvSpPr>
          <p:cNvPr id="6" name="Cloud 5"/>
          <p:cNvSpPr/>
          <p:nvPr/>
        </p:nvSpPr>
        <p:spPr>
          <a:xfrm>
            <a:off x="838200" y="76200"/>
            <a:ext cx="6858000" cy="1828800"/>
          </a:xfrm>
          <a:prstGeom prst="cloud">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t>Todays Lesson</a:t>
            </a:r>
            <a:endParaRPr lang="en-US" sz="6000" dirty="0"/>
          </a:p>
        </p:txBody>
      </p:sp>
      <p:sp>
        <p:nvSpPr>
          <p:cNvPr id="2" name="Oval 1"/>
          <p:cNvSpPr/>
          <p:nvPr/>
        </p:nvSpPr>
        <p:spPr>
          <a:xfrm>
            <a:off x="457200" y="2438400"/>
            <a:ext cx="7620000" cy="1676400"/>
          </a:xfrm>
          <a:prstGeom prst="ellipse">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FF0000"/>
                </a:solidFill>
                <a:latin typeface="NikoshBAN" pitchFamily="2" charset="0"/>
                <a:cs typeface="NikoshBAN" pitchFamily="2" charset="0"/>
              </a:rPr>
              <a:t>The Farmer had three sons</a:t>
            </a:r>
            <a:endParaRPr lang="en-US" sz="4000" dirty="0">
              <a:solidFill>
                <a:srgbClr val="FF0000"/>
              </a:solidFill>
              <a:latin typeface="NikoshBAN" pitchFamily="2" charset="0"/>
              <a:cs typeface="NikoshBAN" pitchFamily="2" charset="0"/>
            </a:endParaRPr>
          </a:p>
        </p:txBody>
      </p:sp>
    </p:spTree>
    <p:extLst>
      <p:ext uri="{BB962C8B-B14F-4D97-AF65-F5344CB8AC3E}">
        <p14:creationId xmlns:p14="http://schemas.microsoft.com/office/powerpoint/2010/main" val="1099951261"/>
      </p:ext>
    </p:extLst>
  </p:cSld>
  <p:clrMapOvr>
    <a:masterClrMapping/>
  </p:clrMapOvr>
  <p:transition spd="slow">
    <p:push dir="u"/>
    <p:sndAc>
      <p:stSnd>
        <p:snd r:embed="rId2" name="hamme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382000" cy="62484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latin typeface="NikoshBAN" pitchFamily="2" charset="0"/>
                <a:cs typeface="NikoshBAN" pitchFamily="2" charset="0"/>
              </a:rPr>
              <a:t>A farmer had three sons.His sons were not in a good term with each other. They often quarrelled among themselves . So, the old farmer was unhappy with them.  The old farmer wanted to teach them a good lesson.So, he hit upon a plan. He called all his sons and asked them to bring some sticks. Acording to their fathers order ,the sons collected some sticks and brought to him .The farmer advised the sons to tie the sticks in bundle. The sons did it acordingly. Then the farmer asked each of his sons to break the bundle. Every of them tried to break the bundle of sticks but failed. This time the old farmer asked them to untie the bundle . The sons did it at once. Then he gave a stick to each of his sons. He again asked them to break the sticks. The sons could break their stick easily. Then the farmer talled his sons that if they remained united like the bundle of sticks , nobody could harm them. He also warned them if they quarrelled again and separate they would break down like the single stick .He taught his sons the importance unity. The sons realized and promised to remain united. </a:t>
            </a:r>
            <a:endParaRPr lang="en-US" dirty="0">
              <a:solidFill>
                <a:schemeClr val="tx1"/>
              </a:solidFill>
              <a:latin typeface="NikoshBAN" pitchFamily="2" charset="0"/>
              <a:cs typeface="NikoshBAN" pitchFamily="2" charset="0"/>
            </a:endParaRPr>
          </a:p>
        </p:txBody>
      </p:sp>
    </p:spTree>
    <p:extLst>
      <p:ext uri="{BB962C8B-B14F-4D97-AF65-F5344CB8AC3E}">
        <p14:creationId xmlns:p14="http://schemas.microsoft.com/office/powerpoint/2010/main" val="24611333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771"/>
            <a:ext cx="9144000" cy="6705600"/>
          </a:xfrm>
          <a:prstGeom prst="rect">
            <a:avLst/>
          </a:prstGeom>
          <a:blipFill>
            <a:blip r:embed="rId2"/>
            <a:tile tx="0" ty="0" sx="100000" sy="100000" flip="none" algn="tl"/>
          </a:blip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lphaLcParenR"/>
            </a:pPr>
            <a:endParaRPr lang="en-US" sz="2800" i="1" dirty="0" smtClean="0">
              <a:latin typeface="NikoshBAN" pitchFamily="2" charset="0"/>
              <a:cs typeface="NikoshBAN" pitchFamily="2" charset="0"/>
            </a:endParaRPr>
          </a:p>
          <a:p>
            <a:pPr marL="342900" indent="-342900">
              <a:buAutoNum type="alphaLcParenR"/>
            </a:pPr>
            <a:r>
              <a:rPr lang="en-US" sz="2800" i="1" dirty="0" smtClean="0">
                <a:latin typeface="NikoshBAN" pitchFamily="2" charset="0"/>
                <a:cs typeface="NikoshBAN" pitchFamily="2" charset="0"/>
              </a:rPr>
              <a:t>Three sons quarrelled_______themselves .</a:t>
            </a:r>
          </a:p>
          <a:p>
            <a:pPr marL="342900" indent="-342900">
              <a:buAutoNum type="alphaLcParenR"/>
            </a:pPr>
            <a:r>
              <a:rPr lang="en-US" sz="2800" i="1" dirty="0" smtClean="0">
                <a:latin typeface="NikoshBAN" pitchFamily="2" charset="0"/>
                <a:cs typeface="NikoshBAN" pitchFamily="2" charset="0"/>
              </a:rPr>
              <a:t>The farmer wanted to  _______his sons a good lessons. </a:t>
            </a:r>
          </a:p>
          <a:p>
            <a:r>
              <a:rPr lang="en-US" sz="2800" i="1" dirty="0">
                <a:latin typeface="NikoshBAN" pitchFamily="2" charset="0"/>
                <a:cs typeface="NikoshBAN" pitchFamily="2" charset="0"/>
              </a:rPr>
              <a:t>c</a:t>
            </a:r>
            <a:r>
              <a:rPr lang="en-US" sz="2800" i="1" dirty="0" smtClean="0">
                <a:latin typeface="NikoshBAN" pitchFamily="2" charset="0"/>
                <a:cs typeface="NikoshBAN" pitchFamily="2" charset="0"/>
              </a:rPr>
              <a:t>) Everyone of them tried to the break______.</a:t>
            </a:r>
          </a:p>
          <a:p>
            <a:r>
              <a:rPr lang="en-US" sz="2800" i="1" dirty="0">
                <a:latin typeface="NikoshBAN" pitchFamily="2" charset="0"/>
                <a:cs typeface="NikoshBAN" pitchFamily="2" charset="0"/>
              </a:rPr>
              <a:t>d</a:t>
            </a:r>
            <a:r>
              <a:rPr lang="en-US" sz="2800" i="1" dirty="0" smtClean="0">
                <a:latin typeface="NikoshBAN" pitchFamily="2" charset="0"/>
                <a:cs typeface="NikoshBAN" pitchFamily="2" charset="0"/>
              </a:rPr>
              <a:t>) Nobody could _____the bundle.                                            e)The sons promise to _____ united.  </a:t>
            </a:r>
            <a:endParaRPr lang="en-US" sz="2800" i="1" dirty="0">
              <a:latin typeface="NikoshBAN" pitchFamily="2" charset="0"/>
              <a:cs typeface="NikoshBAN" pitchFamily="2"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396245517"/>
              </p:ext>
            </p:extLst>
          </p:nvPr>
        </p:nvGraphicFramePr>
        <p:xfrm>
          <a:off x="1524000" y="1341120"/>
          <a:ext cx="6096000" cy="792480"/>
        </p:xfrm>
        <a:graphic>
          <a:graphicData uri="http://schemas.openxmlformats.org/drawingml/2006/table">
            <a:tbl>
              <a:tblPr firstRow="1" bandRow="1">
                <a:tableStyleId>{5C22544A-7EE6-4342-B048-85BDC9FD1C3A}</a:tableStyleId>
              </a:tblPr>
              <a:tblGrid>
                <a:gridCol w="1524000"/>
                <a:gridCol w="1524000"/>
                <a:gridCol w="1524000"/>
                <a:gridCol w="1524000"/>
              </a:tblGrid>
              <a:tr h="0">
                <a:tc>
                  <a:txBody>
                    <a:bodyPr/>
                    <a:lstStyle/>
                    <a:p>
                      <a:r>
                        <a:rPr lang="en-US" sz="2000" dirty="0" smtClean="0"/>
                        <a:t>Teach</a:t>
                      </a:r>
                    </a:p>
                  </a:txBody>
                  <a:tcPr/>
                </a:tc>
                <a:tc>
                  <a:txBody>
                    <a:bodyPr/>
                    <a:lstStyle/>
                    <a:p>
                      <a:r>
                        <a:rPr lang="en-US" sz="2000" dirty="0" smtClean="0"/>
                        <a:t>break</a:t>
                      </a:r>
                      <a:endParaRPr lang="en-US" sz="2000" dirty="0"/>
                    </a:p>
                  </a:txBody>
                  <a:tcPr/>
                </a:tc>
                <a:tc>
                  <a:txBody>
                    <a:bodyPr/>
                    <a:lstStyle/>
                    <a:p>
                      <a:r>
                        <a:rPr lang="en-US" sz="2000" dirty="0" smtClean="0"/>
                        <a:t>among</a:t>
                      </a:r>
                      <a:endParaRPr lang="en-US" sz="2000" dirty="0"/>
                    </a:p>
                  </a:txBody>
                  <a:tcPr/>
                </a:tc>
                <a:tc>
                  <a:txBody>
                    <a:bodyPr/>
                    <a:lstStyle/>
                    <a:p>
                      <a:r>
                        <a:rPr lang="en-US" sz="2000" dirty="0" smtClean="0"/>
                        <a:t>Be,bundle</a:t>
                      </a:r>
                      <a:endParaRPr lang="en-US" sz="2000" dirty="0"/>
                    </a:p>
                  </a:txBody>
                  <a:tcPr/>
                </a:tc>
              </a:tr>
              <a:tr h="370840">
                <a:tc>
                  <a:txBody>
                    <a:bodyPr/>
                    <a:lstStyle/>
                    <a:p>
                      <a:r>
                        <a:rPr lang="en-US" sz="2000" dirty="0" smtClean="0"/>
                        <a:t>good</a:t>
                      </a:r>
                      <a:endParaRPr lang="en-US" sz="2000" dirty="0"/>
                    </a:p>
                  </a:txBody>
                  <a:tcPr/>
                </a:tc>
                <a:tc>
                  <a:txBody>
                    <a:bodyPr/>
                    <a:lstStyle/>
                    <a:p>
                      <a:r>
                        <a:rPr lang="en-US" sz="2000" dirty="0" smtClean="0"/>
                        <a:t>unhappy</a:t>
                      </a:r>
                      <a:endParaRPr lang="en-US" sz="2000" dirty="0"/>
                    </a:p>
                  </a:txBody>
                  <a:tcPr/>
                </a:tc>
                <a:tc>
                  <a:txBody>
                    <a:bodyPr/>
                    <a:lstStyle/>
                    <a:p>
                      <a:r>
                        <a:rPr lang="en-US" sz="2000" dirty="0" smtClean="0"/>
                        <a:t>easily</a:t>
                      </a:r>
                      <a:endParaRPr lang="en-US" sz="2000" dirty="0"/>
                    </a:p>
                  </a:txBody>
                  <a:tcPr/>
                </a:tc>
                <a:tc>
                  <a:txBody>
                    <a:bodyPr/>
                    <a:lstStyle/>
                    <a:p>
                      <a:r>
                        <a:rPr lang="en-US" sz="2000" dirty="0" smtClean="0"/>
                        <a:t>they</a:t>
                      </a:r>
                      <a:endParaRPr lang="en-US" sz="2000" dirty="0"/>
                    </a:p>
                  </a:txBody>
                  <a:tcPr/>
                </a:tc>
              </a:tr>
            </a:tbl>
          </a:graphicData>
        </a:graphic>
      </p:graphicFrame>
    </p:spTree>
    <p:extLst>
      <p:ext uri="{BB962C8B-B14F-4D97-AF65-F5344CB8AC3E}">
        <p14:creationId xmlns:p14="http://schemas.microsoft.com/office/powerpoint/2010/main" val="3126684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534400" cy="60198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i="1" dirty="0" smtClean="0">
                <a:solidFill>
                  <a:schemeClr val="tx1"/>
                </a:solidFill>
                <a:latin typeface="NikoshBAN" pitchFamily="2" charset="0"/>
                <a:cs typeface="NikoshBAN" pitchFamily="2" charset="0"/>
              </a:rPr>
              <a:t>Write True or False:</a:t>
            </a:r>
          </a:p>
          <a:p>
            <a:r>
              <a:rPr lang="en-US" sz="2800" i="1" dirty="0" smtClean="0">
                <a:solidFill>
                  <a:srgbClr val="FF0000"/>
                </a:solidFill>
                <a:latin typeface="NikoshBAN" pitchFamily="2" charset="0"/>
                <a:cs typeface="NikoshBAN" pitchFamily="2" charset="0"/>
              </a:rPr>
              <a:t>a)The sons of the farmer was in a good term with each other.</a:t>
            </a:r>
          </a:p>
          <a:p>
            <a:r>
              <a:rPr lang="en-US" sz="2800" i="1" dirty="0" smtClean="0">
                <a:solidFill>
                  <a:srgbClr val="FF0000"/>
                </a:solidFill>
                <a:latin typeface="NikoshBAN" pitchFamily="2" charset="0"/>
                <a:cs typeface="NikoshBAN" pitchFamily="2" charset="0"/>
              </a:rPr>
              <a:t>b)The old farmer was happy with them . </a:t>
            </a:r>
          </a:p>
          <a:p>
            <a:r>
              <a:rPr lang="en-US" sz="2800" i="1" dirty="0" smtClean="0">
                <a:solidFill>
                  <a:srgbClr val="FF0000"/>
                </a:solidFill>
                <a:latin typeface="NikoshBAN" pitchFamily="2" charset="0"/>
                <a:cs typeface="NikoshBAN" pitchFamily="2" charset="0"/>
              </a:rPr>
              <a:t>c)The sons collected some sticks and tide in bundle. </a:t>
            </a:r>
          </a:p>
          <a:p>
            <a:r>
              <a:rPr lang="en-US" sz="2800" i="1" dirty="0" smtClean="0">
                <a:solidFill>
                  <a:srgbClr val="FF0000"/>
                </a:solidFill>
                <a:latin typeface="NikoshBAN" pitchFamily="2" charset="0"/>
                <a:cs typeface="NikoshBAN" pitchFamily="2" charset="0"/>
              </a:rPr>
              <a:t>d)Nobody could break the bundle of sticks.</a:t>
            </a:r>
          </a:p>
          <a:p>
            <a:r>
              <a:rPr lang="en-US" sz="2800" i="1" dirty="0" smtClean="0">
                <a:solidFill>
                  <a:srgbClr val="FF0000"/>
                </a:solidFill>
                <a:latin typeface="NikoshBAN" pitchFamily="2" charset="0"/>
                <a:cs typeface="NikoshBAN" pitchFamily="2" charset="0"/>
              </a:rPr>
              <a:t>e)The old farmer thought his sons the importance of unity.                                                                      f) Unity is strength.</a:t>
            </a:r>
            <a:endParaRPr lang="en-US" sz="2800" i="1" dirty="0">
              <a:solidFill>
                <a:srgbClr val="FF0000"/>
              </a:solidFill>
              <a:latin typeface="NikoshBAN" pitchFamily="2" charset="0"/>
              <a:cs typeface="NikoshBAN" pitchFamily="2" charset="0"/>
            </a:endParaRPr>
          </a:p>
        </p:txBody>
      </p:sp>
    </p:spTree>
    <p:extLst>
      <p:ext uri="{BB962C8B-B14F-4D97-AF65-F5344CB8AC3E}">
        <p14:creationId xmlns:p14="http://schemas.microsoft.com/office/powerpoint/2010/main" val="10114297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2514600"/>
            <a:ext cx="7696200" cy="2743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NikoshBAN" pitchFamily="2" charset="0"/>
                <a:cs typeface="NikoshBAN" pitchFamily="2" charset="0"/>
              </a:rPr>
              <a:t>Answer the following question:</a:t>
            </a:r>
          </a:p>
          <a:p>
            <a:r>
              <a:rPr lang="en-US" sz="2400" dirty="0" smtClean="0">
                <a:solidFill>
                  <a:srgbClr val="FF0000"/>
                </a:solidFill>
                <a:latin typeface="NikoshBAN" pitchFamily="2" charset="0"/>
                <a:cs typeface="NikoshBAN" pitchFamily="2" charset="0"/>
              </a:rPr>
              <a:t>a)How was the sons relation among themselves?</a:t>
            </a:r>
          </a:p>
          <a:p>
            <a:r>
              <a:rPr lang="en-US" sz="2400" dirty="0" smtClean="0">
                <a:solidFill>
                  <a:srgbClr val="FF0000"/>
                </a:solidFill>
                <a:latin typeface="NikoshBAN" pitchFamily="2" charset="0"/>
                <a:cs typeface="NikoshBAN" pitchFamily="2" charset="0"/>
              </a:rPr>
              <a:t>b)Who was unhappy?</a:t>
            </a:r>
          </a:p>
          <a:p>
            <a:r>
              <a:rPr lang="en-US" sz="2400" dirty="0" smtClean="0">
                <a:solidFill>
                  <a:srgbClr val="FF0000"/>
                </a:solidFill>
                <a:latin typeface="NikoshBAN" pitchFamily="2" charset="0"/>
                <a:cs typeface="NikoshBAN" pitchFamily="2" charset="0"/>
              </a:rPr>
              <a:t>c)Why was the old farmer unhappy?</a:t>
            </a:r>
          </a:p>
          <a:p>
            <a:r>
              <a:rPr lang="en-US" sz="2400" dirty="0" smtClean="0">
                <a:solidFill>
                  <a:srgbClr val="FF0000"/>
                </a:solidFill>
                <a:latin typeface="NikoshBAN" pitchFamily="2" charset="0"/>
                <a:cs typeface="NikoshBAN" pitchFamily="2" charset="0"/>
              </a:rPr>
              <a:t>d) Who did not pay heed to his word?</a:t>
            </a:r>
          </a:p>
          <a:p>
            <a:r>
              <a:rPr lang="en-US" sz="2400" dirty="0" smtClean="0">
                <a:solidFill>
                  <a:srgbClr val="FF0000"/>
                </a:solidFill>
                <a:latin typeface="NikoshBAN" pitchFamily="2" charset="0"/>
                <a:cs typeface="NikoshBAN" pitchFamily="2" charset="0"/>
              </a:rPr>
              <a:t>e) What did the old farmer want to teach?</a:t>
            </a:r>
            <a:endParaRPr lang="en-US" sz="2400" dirty="0">
              <a:solidFill>
                <a:srgbClr val="FF0000"/>
              </a:solidFill>
              <a:latin typeface="NikoshBAN" pitchFamily="2" charset="0"/>
              <a:cs typeface="NikoshBAN" pitchFamily="2" charset="0"/>
            </a:endParaRPr>
          </a:p>
        </p:txBody>
      </p:sp>
      <p:sp>
        <p:nvSpPr>
          <p:cNvPr id="3" name="Horizontal Scroll 2"/>
          <p:cNvSpPr/>
          <p:nvPr/>
        </p:nvSpPr>
        <p:spPr>
          <a:xfrm>
            <a:off x="2286000" y="1143000"/>
            <a:ext cx="5334000" cy="1219200"/>
          </a:xfrm>
          <a:prstGeom prst="horizontalScroll">
            <a:avLst/>
          </a:prstGeom>
          <a:blipFill>
            <a:blip r:embed="rId2"/>
            <a:tile tx="0" ty="0" sx="100000" sy="100000" flip="none" algn="tl"/>
          </a:blip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bn-BD" sz="3600" dirty="0" smtClean="0">
                <a:solidFill>
                  <a:srgbClr val="FF0000"/>
                </a:solidFill>
                <a:latin typeface="NikoshBAN" pitchFamily="2" charset="0"/>
                <a:cs typeface="NikoshBAN" pitchFamily="2" charset="0"/>
              </a:rPr>
              <a:t>EVALUATION</a:t>
            </a:r>
            <a:endParaRPr lang="en-US" sz="3600" dirty="0">
              <a:solidFill>
                <a:srgbClr val="FF0000"/>
              </a:solidFill>
              <a:latin typeface="NikoshBAN" pitchFamily="2" charset="0"/>
              <a:cs typeface="NikoshBAN" pitchFamily="2" charset="0"/>
            </a:endParaRPr>
          </a:p>
        </p:txBody>
      </p:sp>
    </p:spTree>
    <p:extLst>
      <p:ext uri="{BB962C8B-B14F-4D97-AF65-F5344CB8AC3E}">
        <p14:creationId xmlns:p14="http://schemas.microsoft.com/office/powerpoint/2010/main" val="23960305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305800" cy="60198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400" b="1" i="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Home work</a:t>
            </a:r>
          </a:p>
          <a:p>
            <a:pPr algn="ctr"/>
            <a:r>
              <a:rPr lang="en-US" sz="4400" b="1" i="1" dirty="0" smtClean="0">
                <a:ln w="11430"/>
                <a:solidFill>
                  <a:schemeClr val="tx2"/>
                </a:solidFill>
                <a:effectLst>
                  <a:outerShdw blurRad="80000" dist="40000" dir="5040000" algn="tl">
                    <a:srgbClr val="000000">
                      <a:alpha val="30000"/>
                    </a:srgbClr>
                  </a:outerShdw>
                </a:effectLst>
                <a:latin typeface="NikoshBAN" pitchFamily="2" charset="0"/>
                <a:cs typeface="NikoshBAN" pitchFamily="2" charset="0"/>
              </a:rPr>
              <a:t>Supose you are Sami,rami is your sister. Now write a letter to your sister advising her to keep good term to each other</a:t>
            </a:r>
            <a:r>
              <a:rPr lang="en-US" sz="2000" b="1" i="1" dirty="0" smtClean="0">
                <a:ln w="11430"/>
                <a:solidFill>
                  <a:schemeClr val="tx2"/>
                </a:solidFill>
                <a:effectLst>
                  <a:outerShdw blurRad="80000" dist="40000" dir="5040000" algn="tl">
                    <a:srgbClr val="000000">
                      <a:alpha val="30000"/>
                    </a:srgbClr>
                  </a:outerShdw>
                </a:effectLst>
                <a:latin typeface="NikoshBAN" pitchFamily="2" charset="0"/>
                <a:cs typeface="NikoshBAN" pitchFamily="2" charset="0"/>
              </a:rPr>
              <a:t>. </a:t>
            </a:r>
            <a:r>
              <a:rPr lang="en-US" sz="2000" b="1" dirty="0" smtClean="0">
                <a:ln w="11430"/>
                <a:solidFill>
                  <a:schemeClr val="tx2"/>
                </a:solidFill>
                <a:effectLst>
                  <a:outerShdw blurRad="80000" dist="40000" dir="5040000" algn="tl">
                    <a:srgbClr val="000000">
                      <a:alpha val="30000"/>
                    </a:srgbClr>
                  </a:outerShdw>
                </a:effectLst>
                <a:latin typeface="NikoshBAN" pitchFamily="2" charset="0"/>
                <a:cs typeface="NikoshBAN" pitchFamily="2" charset="0"/>
              </a:rPr>
              <a:t>                                  </a:t>
            </a:r>
            <a:endParaRPr lang="en-US" sz="2000" b="1" dirty="0">
              <a:ln w="11430"/>
              <a:solidFill>
                <a:schemeClr val="tx2"/>
              </a:solidFill>
              <a:effectLst>
                <a:outerShdw blurRad="80000" dist="40000" dir="5040000" algn="tl">
                  <a:srgbClr val="000000">
                    <a:alpha val="30000"/>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3761707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0" y="152400"/>
            <a:ext cx="5791200" cy="1015663"/>
          </a:xfrm>
          <a:prstGeom prst="rect">
            <a:avLst/>
          </a:prstGeom>
          <a:noFill/>
        </p:spPr>
        <p:txBody>
          <a:bodyPr wrap="square" rtlCol="0">
            <a:spAutoFit/>
          </a:bodyPr>
          <a:lstStyle/>
          <a:p>
            <a:pPr algn="ctr"/>
            <a:r>
              <a:rPr lang="en-US" sz="6000" dirty="0" smtClean="0">
                <a:solidFill>
                  <a:srgbClr val="00B0F0"/>
                </a:solidFill>
              </a:rPr>
              <a:t>Thank you</a:t>
            </a:r>
            <a:endParaRPr lang="en-US" sz="6000" dirty="0">
              <a:solidFill>
                <a:srgbClr val="00B0F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800" y="1219200"/>
            <a:ext cx="5715000" cy="2895600"/>
          </a:xfrm>
          <a:prstGeom prst="rect">
            <a:avLst/>
          </a:prstGeom>
        </p:spPr>
      </p:pic>
    </p:spTree>
    <p:extLst>
      <p:ext uri="{BB962C8B-B14F-4D97-AF65-F5344CB8AC3E}">
        <p14:creationId xmlns:p14="http://schemas.microsoft.com/office/powerpoint/2010/main" val="272782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488</Words>
  <Application>Microsoft Office PowerPoint</Application>
  <PresentationFormat>On-screen Show (4:3)</PresentationFormat>
  <Paragraphs>46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12</cp:revision>
  <dcterms:created xsi:type="dcterms:W3CDTF">2006-08-16T00:00:00Z</dcterms:created>
  <dcterms:modified xsi:type="dcterms:W3CDTF">2019-08-18T08:22:02Z</dcterms:modified>
</cp:coreProperties>
</file>