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84" r:id="rId7"/>
    <p:sldId id="263" r:id="rId8"/>
    <p:sldId id="264" r:id="rId9"/>
    <p:sldId id="267" r:id="rId10"/>
    <p:sldId id="269" r:id="rId11"/>
    <p:sldId id="282" r:id="rId12"/>
    <p:sldId id="271" r:id="rId13"/>
    <p:sldId id="273" r:id="rId14"/>
    <p:sldId id="275" r:id="rId15"/>
    <p:sldId id="277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508CD-9F52-41C2-96B5-FCBE6D8CD60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6427-1DCF-4E14-8F60-6EF75710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6427-1DCF-4E14-8F60-6EF7571026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0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6427-1DCF-4E14-8F60-6EF7571026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8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6427-1DCF-4E14-8F60-6EF7571026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15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6427-1DCF-4E14-8F60-6EF7571026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7C33A-560F-4A48-AFF7-768F0BFFE4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 /><Relationship Id="rId13" Type="http://schemas.openxmlformats.org/officeDocument/2006/relationships/image" Target="../media/image10.jpeg" /><Relationship Id="rId3" Type="http://schemas.openxmlformats.org/officeDocument/2006/relationships/image" Target="../media/image22.jpeg" /><Relationship Id="rId7" Type="http://schemas.openxmlformats.org/officeDocument/2006/relationships/image" Target="../media/image5.jpeg" /><Relationship Id="rId12" Type="http://schemas.openxmlformats.org/officeDocument/2006/relationships/image" Target="../media/image17.jpeg" /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5.jpeg" /><Relationship Id="rId11" Type="http://schemas.openxmlformats.org/officeDocument/2006/relationships/image" Target="../media/image18.jpeg" /><Relationship Id="rId5" Type="http://schemas.openxmlformats.org/officeDocument/2006/relationships/image" Target="../media/image24.jpeg" /><Relationship Id="rId10" Type="http://schemas.openxmlformats.org/officeDocument/2006/relationships/image" Target="../media/image28.jpeg" /><Relationship Id="rId4" Type="http://schemas.openxmlformats.org/officeDocument/2006/relationships/image" Target="../media/image23.jpeg" /><Relationship Id="rId9" Type="http://schemas.openxmlformats.org/officeDocument/2006/relationships/image" Target="../media/image27.jpeg" /><Relationship Id="rId14" Type="http://schemas.openxmlformats.org/officeDocument/2006/relationships/image" Target="../media/image6.jpeg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0.jpeg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 /><Relationship Id="rId3" Type="http://schemas.openxmlformats.org/officeDocument/2006/relationships/image" Target="../media/image4.jpg" /><Relationship Id="rId7" Type="http://schemas.openxmlformats.org/officeDocument/2006/relationships/image" Target="../media/image8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7.jpeg" /><Relationship Id="rId11" Type="http://schemas.openxmlformats.org/officeDocument/2006/relationships/image" Target="../media/image12.jpeg" /><Relationship Id="rId5" Type="http://schemas.openxmlformats.org/officeDocument/2006/relationships/image" Target="../media/image6.jpeg" /><Relationship Id="rId10" Type="http://schemas.openxmlformats.org/officeDocument/2006/relationships/image" Target="../media/image11.jpeg" /><Relationship Id="rId4" Type="http://schemas.openxmlformats.org/officeDocument/2006/relationships/image" Target="../media/image5.jpeg" /><Relationship Id="rId9" Type="http://schemas.openxmlformats.org/officeDocument/2006/relationships/image" Target="../media/image10.jpe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6.jpeg" /><Relationship Id="rId4" Type="http://schemas.openxmlformats.org/officeDocument/2006/relationships/image" Target="../media/image15.jpe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 /><Relationship Id="rId7" Type="http://schemas.openxmlformats.org/officeDocument/2006/relationships/image" Target="../media/image20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9.jpg" /><Relationship Id="rId5" Type="http://schemas.openxmlformats.org/officeDocument/2006/relationships/image" Target="../media/image9.jpeg" /><Relationship Id="rId4" Type="http://schemas.openxmlformats.org/officeDocument/2006/relationships/image" Target="../media/image1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BD" b="1" dirty="0">
                <a:solidFill>
                  <a:srgbClr val="002060"/>
                </a:solidFill>
              </a:rPr>
              <a:t>আজকের ক্লাসে সবাইকে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bn-BD" sz="5300" b="1" dirty="0">
                <a:solidFill>
                  <a:srgbClr val="002060"/>
                </a:solidFill>
              </a:rPr>
              <a:t>স্বাগতম</a:t>
            </a:r>
            <a:endParaRPr lang="en-US" sz="2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10200"/>
          </a:xfrm>
        </p:spPr>
      </p:pic>
    </p:spTree>
    <p:extLst>
      <p:ext uri="{BB962C8B-B14F-4D97-AF65-F5344CB8AC3E}">
        <p14:creationId xmlns:p14="http://schemas.microsoft.com/office/powerpoint/2010/main" val="14759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903" y="1534886"/>
            <a:ext cx="8229600" cy="4525963"/>
          </a:xfrm>
        </p:spPr>
        <p:txBody>
          <a:bodyPr/>
          <a:lstStyle/>
          <a:p>
            <a:pPr marL="109715" indent="0">
              <a:buNone/>
            </a:pPr>
            <a:endParaRPr lang="bn-BD" sz="2600" dirty="0"/>
          </a:p>
          <a:p>
            <a:pPr marL="109715" indent="0">
              <a:buNone/>
            </a:pPr>
            <a:endParaRPr lang="bn-BD" sz="2600" dirty="0"/>
          </a:p>
          <a:p>
            <a:pPr marL="109715" indent="0">
              <a:buNone/>
            </a:pPr>
            <a:r>
              <a:rPr lang="bn-BD" dirty="0"/>
              <a:t>     </a:t>
            </a:r>
            <a:r>
              <a:rPr lang="bn-BD" sz="3600" dirty="0"/>
              <a:t>অমেরুদন্ডী ও  মেরুদন্ডী প্রাণীর</a:t>
            </a:r>
            <a:r>
              <a:rPr lang="en-US" sz="3600" dirty="0"/>
              <a:t> </a:t>
            </a:r>
            <a:r>
              <a:rPr lang="bn-BD" sz="3600" dirty="0"/>
              <a:t>পাথর্ক্য লিখ</a:t>
            </a:r>
            <a:r>
              <a:rPr lang="bn-BD" sz="2800" dirty="0"/>
              <a:t> </a:t>
            </a:r>
            <a:r>
              <a:rPr lang="bn-BD" sz="2600" dirty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3500" dirty="0">
                <a:solidFill>
                  <a:srgbClr val="7030A0"/>
                </a:solidFill>
              </a:rPr>
              <a:t>      </a:t>
            </a:r>
            <a:r>
              <a:rPr lang="bn-BD" sz="4000" b="1" dirty="0">
                <a:solidFill>
                  <a:srgbClr val="7030A0"/>
                </a:solidFill>
              </a:rPr>
              <a:t>জোড়ায় কাজ  সময় ৫মিনিট  </a:t>
            </a:r>
            <a:r>
              <a:rPr lang="bn-BD" sz="3500" dirty="0"/>
              <a:t>।</a:t>
            </a:r>
            <a:endParaRPr lang="en-US" sz="3800" dirty="0"/>
          </a:p>
        </p:txBody>
      </p:sp>
      <p:sp>
        <p:nvSpPr>
          <p:cNvPr id="4" name="Right Arrow 3"/>
          <p:cNvSpPr/>
          <p:nvPr/>
        </p:nvSpPr>
        <p:spPr>
          <a:xfrm>
            <a:off x="720537" y="2514600"/>
            <a:ext cx="485175" cy="528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8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447800"/>
            <a:ext cx="8648700" cy="1143000"/>
          </a:xfrm>
        </p:spPr>
        <p:txBody>
          <a:bodyPr>
            <a:normAutofit fontScale="90000"/>
          </a:bodyPr>
          <a:lstStyle/>
          <a:p>
            <a:r>
              <a:rPr lang="bn-BD" b="1" dirty="0"/>
              <a:t>অমেরুদন্ডী ও  মেরুদন্ডী প্রাণীর</a:t>
            </a:r>
            <a:r>
              <a:rPr lang="en-US" b="1" dirty="0"/>
              <a:t> </a:t>
            </a:r>
            <a:r>
              <a:rPr lang="bn-BD" b="1" dirty="0"/>
              <a:t>পাথর্ক্য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/>
              <a:t>        এক নজরে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14300" y="2249270"/>
            <a:ext cx="4013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অমেরুদন্ডী প্রাণী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91049" y="2249270"/>
            <a:ext cx="3105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/>
              <a:t>মেরুদন্ডী প্রাণী</a:t>
            </a:r>
            <a:endParaRPr lang="en-US" sz="32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220979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144461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2209799"/>
            <a:ext cx="38100" cy="4555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2993982"/>
            <a:ext cx="4241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১। প্রাণীর মেরুদন্ড নেই</a:t>
            </a:r>
            <a:r>
              <a:rPr lang="bn-BD" sz="2800" dirty="0"/>
              <a:t>।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3737429"/>
            <a:ext cx="449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/>
              <a:t>২</a:t>
            </a:r>
            <a:r>
              <a:rPr lang="bn-BD" sz="2400" dirty="0"/>
              <a:t>। </a:t>
            </a:r>
            <a:r>
              <a:rPr lang="bn-BD" sz="2400" b="1" dirty="0"/>
              <a:t>হৃৎপিন্ড উন্নত ধরনের নয়।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-1" y="4588785"/>
            <a:ext cx="4495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/>
              <a:t>৩</a:t>
            </a:r>
            <a:r>
              <a:rPr lang="bn-BD" sz="2000" dirty="0"/>
              <a:t>।</a:t>
            </a:r>
            <a:r>
              <a:rPr lang="bn-BD" sz="2400" b="1" dirty="0"/>
              <a:t>সাধারণত অন্তঃ কঙ্কাল থাকে না </a:t>
            </a:r>
          </a:p>
          <a:p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2889862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১। প্রাণীর মেরুদন্ড আছে ।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495798" y="3529902"/>
            <a:ext cx="4572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২</a:t>
            </a:r>
            <a:r>
              <a:rPr lang="bn-BD" sz="2800"/>
              <a:t>।</a:t>
            </a:r>
            <a:r>
              <a:rPr lang="bn-BD" sz="2400" b="1"/>
              <a:t>হৃৎপিন্ড </a:t>
            </a:r>
            <a:r>
              <a:rPr lang="bn-BD" sz="2400" b="1" dirty="0"/>
              <a:t>উন্নত ধরনের ।</a:t>
            </a:r>
            <a:endParaRPr lang="en-US" sz="2400" b="1" dirty="0"/>
          </a:p>
          <a:p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495798" y="4588785"/>
            <a:ext cx="4267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 </a:t>
            </a:r>
            <a:r>
              <a:rPr lang="bn-BD" sz="2800" b="1" dirty="0"/>
              <a:t>৩।  অন্তঃকঙ্কাল থাকে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22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22" grpId="0"/>
      <p:bldP spid="28" grpId="0"/>
      <p:bldP spid="29" grpId="0"/>
      <p:bldP spid="31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481329"/>
            <a:ext cx="8229600" cy="5376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800" dirty="0"/>
              <a:t>১। মেরুদন্ড আছে  ।</a:t>
            </a:r>
          </a:p>
          <a:p>
            <a:pPr marL="0" indent="0">
              <a:buNone/>
            </a:pPr>
            <a:r>
              <a:rPr lang="bn-BD" sz="3800" dirty="0"/>
              <a:t>২।অন্তঃকঙ্কাল থাকে ।</a:t>
            </a:r>
          </a:p>
          <a:p>
            <a:pPr marL="0" indent="0">
              <a:buNone/>
            </a:pPr>
            <a:r>
              <a:rPr lang="bn-BD" sz="3800" dirty="0"/>
              <a:t>৩।হৃৎপিন্ড উন্নত ধরনের । </a:t>
            </a:r>
          </a:p>
          <a:p>
            <a:pPr marL="0" indent="0">
              <a:buNone/>
            </a:pPr>
            <a:r>
              <a:rPr lang="bn-BD" sz="3800" dirty="0"/>
              <a:t>৪।ফুসফুস বা ফুলকার   সাহায্যে শ্বাকার্য চালায় । </a:t>
            </a:r>
          </a:p>
          <a:p>
            <a:pPr marL="0" indent="0">
              <a:buNone/>
            </a:pPr>
            <a:r>
              <a:rPr lang="bn-BD" sz="3800" dirty="0"/>
              <a:t>৫।লেজ আছে( মানুষ ছাড়া )  । </a:t>
            </a:r>
          </a:p>
          <a:p>
            <a:pPr marL="0" indent="0">
              <a:buNone/>
            </a:pPr>
            <a:r>
              <a:rPr lang="bn-BD" sz="3800" dirty="0"/>
              <a:t>এ দের পাঁচ ভাগে  ভাগ করা হয়েছা, যেমন-    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dirty="0">
                <a:solidFill>
                  <a:srgbClr val="7030A0"/>
                </a:solidFill>
              </a:rPr>
              <a:t>মেরুদন্ডী প্রাণীর বৈশিষ্ট্য 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1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5394" y="0"/>
            <a:ext cx="2712194" cy="1914520"/>
            <a:chOff x="-5394" y="0"/>
            <a:chExt cx="2712194" cy="1914520"/>
          </a:xfrm>
        </p:grpSpPr>
        <p:pic>
          <p:nvPicPr>
            <p:cNvPr id="1026" name="Picture 2" descr="C:\Users\DOEL\Desktop\images.drjpg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94" y="0"/>
              <a:ext cx="1197521" cy="955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DOEL\Desktop\imfage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7238" y="0"/>
              <a:ext cx="1479562" cy="955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DOEL\Desktop\imagesas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338" y="870055"/>
              <a:ext cx="1466462" cy="1044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DOEL\Desktop\imagces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96664"/>
              <a:ext cx="1192126" cy="916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615871" y="1813035"/>
            <a:ext cx="1509230" cy="415361"/>
          </a:xfrm>
          <a:prstGeom prst="rect">
            <a:avLst/>
          </a:prstGeom>
          <a:noFill/>
        </p:spPr>
        <p:txBody>
          <a:bodyPr wrap="square" lIns="45584" tIns="22792" rIns="45584" bIns="22792" rtlCol="0">
            <a:spAutoFit/>
          </a:bodyPr>
          <a:lstStyle/>
          <a:p>
            <a:r>
              <a:rPr lang="bn-BD" sz="2400" b="1" dirty="0"/>
              <a:t>মৎস</a:t>
            </a:r>
            <a:r>
              <a:rPr lang="bn-BD" sz="2400" b="1" dirty="0">
                <a:solidFill>
                  <a:srgbClr val="0070C0"/>
                </a:solidFill>
              </a:rPr>
              <a:t> </a:t>
            </a:r>
            <a:r>
              <a:rPr lang="bn-BD" sz="2400" b="1" dirty="0"/>
              <a:t>কুল </a:t>
            </a:r>
            <a:endParaRPr lang="en-US" sz="2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3041147" y="0"/>
            <a:ext cx="6168694" cy="1694793"/>
            <a:chOff x="2975306" y="0"/>
            <a:chExt cx="6168694" cy="1694793"/>
          </a:xfrm>
        </p:grpSpPr>
        <p:pic>
          <p:nvPicPr>
            <p:cNvPr id="1036" name="Picture 12" descr="C:\Users\DOEL\Desktop\iges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5306" y="0"/>
              <a:ext cx="2220884" cy="1694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13" descr="C:\Users\DOEL\Desktop\frts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6190" y="0"/>
              <a:ext cx="2007426" cy="1694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C:\Users\DOEL\Desktop\imauis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2928" y="0"/>
              <a:ext cx="2111072" cy="1694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5909963" y="1886227"/>
            <a:ext cx="1196268" cy="384583"/>
          </a:xfrm>
          <a:prstGeom prst="rect">
            <a:avLst/>
          </a:prstGeom>
        </p:spPr>
        <p:txBody>
          <a:bodyPr wrap="square" lIns="45584" tIns="22792" rIns="45584" bIns="22792">
            <a:spAutoFit/>
          </a:bodyPr>
          <a:lstStyle/>
          <a:p>
            <a:pPr lvl="0"/>
            <a:r>
              <a:rPr lang="bn-BD" sz="2200" b="1" dirty="0"/>
              <a:t>পক্ষীকুল</a:t>
            </a:r>
            <a:r>
              <a:rPr lang="bn-BD" sz="2200" dirty="0">
                <a:solidFill>
                  <a:srgbClr val="0070C0"/>
                </a:solidFill>
              </a:rPr>
              <a:t> 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431" y="3947514"/>
            <a:ext cx="2144017" cy="384583"/>
          </a:xfrm>
          <a:prstGeom prst="rect">
            <a:avLst/>
          </a:prstGeom>
          <a:noFill/>
        </p:spPr>
        <p:txBody>
          <a:bodyPr wrap="square" lIns="45584" tIns="22792" rIns="45584" bIns="22792" rtlCol="0">
            <a:spAutoFit/>
          </a:bodyPr>
          <a:lstStyle/>
          <a:p>
            <a:r>
              <a:rPr lang="bn-BD" sz="2200" b="1" dirty="0"/>
              <a:t>স্তন্যপায়ী</a:t>
            </a:r>
            <a:endParaRPr lang="en-US" sz="2200" b="1" dirty="0"/>
          </a:p>
        </p:txBody>
      </p:sp>
      <p:pic>
        <p:nvPicPr>
          <p:cNvPr id="1043" name="Picture 19" descr="C:\Users\DOEL\Desktop\326x290-image-3-a-z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86" y="4374206"/>
            <a:ext cx="3001733" cy="18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8258" y="5052674"/>
            <a:ext cx="1088142" cy="738526"/>
          </a:xfrm>
          <a:prstGeom prst="rect">
            <a:avLst/>
          </a:prstGeom>
          <a:noFill/>
        </p:spPr>
        <p:txBody>
          <a:bodyPr wrap="square" lIns="45584" tIns="22792" rIns="45584" bIns="22792" rtlCol="0">
            <a:spAutoFit/>
          </a:bodyPr>
          <a:lstStyle/>
          <a:p>
            <a:r>
              <a:rPr lang="bn-BD" sz="2700" b="1" dirty="0"/>
              <a:t>উভচর</a:t>
            </a:r>
          </a:p>
          <a:p>
            <a:endParaRPr lang="en-US" dirty="0"/>
          </a:p>
        </p:txBody>
      </p:sp>
      <p:pic>
        <p:nvPicPr>
          <p:cNvPr id="1045" name="Picture 21" descr="C:\Users\DOEL\Desktop\130217085303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176" y="4313770"/>
            <a:ext cx="3080109" cy="172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96733" y="6243749"/>
            <a:ext cx="1161928" cy="415361"/>
          </a:xfrm>
          <a:prstGeom prst="rect">
            <a:avLst/>
          </a:prstGeom>
          <a:noFill/>
        </p:spPr>
        <p:txBody>
          <a:bodyPr wrap="square" lIns="45584" tIns="22792" rIns="45584" bIns="22792" rtlCol="0">
            <a:spAutoFit/>
          </a:bodyPr>
          <a:lstStyle/>
          <a:p>
            <a:r>
              <a:rPr lang="bn-BD" sz="2400" b="1" dirty="0"/>
              <a:t>সরীসৃপ</a:t>
            </a:r>
            <a:endParaRPr lang="en-US" sz="2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2208693"/>
            <a:ext cx="9185551" cy="1690922"/>
            <a:chOff x="40842" y="2223006"/>
            <a:chExt cx="9185551" cy="1690922"/>
          </a:xfrm>
        </p:grpSpPr>
        <p:pic>
          <p:nvPicPr>
            <p:cNvPr id="1041" name="Picture 17" descr="C:\Users\DOEL\Desktop\imcds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42" y="2275439"/>
              <a:ext cx="2445515" cy="1607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5" descr="C:\Users\DOEL\Desktop\imjs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851" y="2275438"/>
              <a:ext cx="2896320" cy="1638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 descr="C:\Users\DOEL\Desktop\imanhjs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8171" y="2223006"/>
              <a:ext cx="2112999" cy="16230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8" descr="C:\Users\DOEL\Desktop\Grant's Zebra.jp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1600" y="2243715"/>
              <a:ext cx="1824793" cy="1638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93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0315"/>
            <a:ext cx="9144000" cy="959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36201" tIns="18101" rIns="36201" bIns="18101" rtlCol="0">
            <a:spAutoFit/>
          </a:bodyPr>
          <a:lstStyle/>
          <a:p>
            <a:r>
              <a:rPr lang="bn-BD" sz="6000" b="1" dirty="0"/>
              <a:t>    </a:t>
            </a:r>
            <a:r>
              <a:rPr lang="bn-BD" sz="4800" b="1" dirty="0"/>
              <a:t>দলীয় কাজ  ।সময়-১০ মিনিট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6939" y="1904332"/>
            <a:ext cx="8453399" cy="2991211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endParaRPr lang="bn-BD" sz="3800" b="1" dirty="0"/>
          </a:p>
          <a:p>
            <a:r>
              <a:rPr lang="bn-BD" sz="3800" b="1" dirty="0"/>
              <a:t>মেরুদন্ডী প্রাণীর বৈশিষ্ট্য  </a:t>
            </a:r>
            <a:r>
              <a:rPr lang="bn-BD" sz="4000" b="1" dirty="0"/>
              <a:t>ও কয় ভাগে </a:t>
            </a:r>
            <a:r>
              <a:rPr lang="bn-BD" sz="3800" b="1" dirty="0"/>
              <a:t>ভাগ করা হয়েছে  লিখ ? </a:t>
            </a:r>
            <a:endParaRPr lang="en-US" sz="3500" b="1" dirty="0"/>
          </a:p>
          <a:p>
            <a:r>
              <a:rPr lang="bn-BD" sz="3800" b="1" dirty="0"/>
              <a:t>   </a:t>
            </a:r>
          </a:p>
          <a:p>
            <a:r>
              <a:rPr lang="bn-BD" sz="3800" b="1" dirty="0"/>
              <a:t>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76886" y="2427514"/>
            <a:ext cx="684953" cy="620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2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686800" cy="4525963"/>
          </a:xfrm>
        </p:spPr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50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dirty="0"/>
              <a:t>       মুল্যায়ন  ।  সময় ৫ মিনিট ।</a:t>
            </a:r>
            <a:endParaRPr lang="en-US" dirty="0"/>
          </a:p>
        </p:txBody>
      </p:sp>
      <p:pic>
        <p:nvPicPr>
          <p:cNvPr id="1026" name="Picture 2" descr="C:\Users\DOEL\Desktop\image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5029"/>
            <a:ext cx="4434950" cy="255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347" y="3853543"/>
            <a:ext cx="8847306" cy="1021441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r>
              <a:rPr lang="bn-BD" sz="4600" b="1" dirty="0"/>
              <a:t>    </a:t>
            </a:r>
            <a:r>
              <a:rPr lang="bn-BD" sz="4000" b="1" dirty="0"/>
              <a:t>চিত্রে-  কোন টি  অমেরুদন্ডী প্রাণী</a:t>
            </a:r>
          </a:p>
          <a:p>
            <a:r>
              <a:rPr lang="bn-BD" dirty="0"/>
              <a:t> </a:t>
            </a:r>
            <a:endParaRPr lang="en-US" dirty="0"/>
          </a:p>
        </p:txBody>
      </p:sp>
      <p:pic>
        <p:nvPicPr>
          <p:cNvPr id="1028" name="Picture 4" descr="C:\Users\DOEL\Desktop\i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143" y="1045029"/>
            <a:ext cx="4828857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72465" y="3918857"/>
            <a:ext cx="436717" cy="286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86526" y="4876800"/>
            <a:ext cx="627874" cy="346637"/>
          </a:xfrm>
          <a:prstGeom prst="rightArrow">
            <a:avLst>
              <a:gd name="adj1" fmla="val 50000"/>
              <a:gd name="adj2" fmla="val 40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 sz="1400"/>
          </a:p>
        </p:txBody>
      </p:sp>
      <p:sp>
        <p:nvSpPr>
          <p:cNvPr id="8" name="TextBox 7"/>
          <p:cNvSpPr txBox="1"/>
          <p:nvPr/>
        </p:nvSpPr>
        <p:spPr>
          <a:xfrm>
            <a:off x="996051" y="4648200"/>
            <a:ext cx="8276512" cy="744442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r>
              <a:rPr lang="bn-BD" sz="4000" b="1" dirty="0"/>
              <a:t>৩ টি মেরুদন্ডী প্রাণীর নাম বল </a:t>
            </a:r>
            <a:r>
              <a:rPr lang="bn-BD" sz="4600" b="1" dirty="0"/>
              <a:t>?</a:t>
            </a:r>
            <a:endParaRPr lang="en-US" sz="4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69279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/>
              <a:t>অমেরুদন্ডী প্রাণী কাকে বলে । </a:t>
            </a:r>
            <a:r>
              <a:rPr lang="bn-BD" sz="300" b="1" dirty="0"/>
              <a:t>?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04800" y="5791200"/>
            <a:ext cx="66241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819" y="6384022"/>
            <a:ext cx="288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8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433744" y="293914"/>
            <a:ext cx="7905496" cy="14369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BD" sz="55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55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9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47" y="1502229"/>
            <a:ext cx="8761687" cy="3309083"/>
          </a:xfrm>
        </p:spPr>
        <p:txBody>
          <a:bodyPr>
            <a:normAutofit fontScale="77500" lnSpcReduction="20000"/>
          </a:bodyPr>
          <a:lstStyle/>
          <a:p>
            <a:pPr algn="l"/>
            <a:endParaRPr lang="bn-BD" sz="4100" dirty="0"/>
          </a:p>
          <a:p>
            <a:pPr algn="l"/>
            <a:r>
              <a:rPr lang="bn-BD" sz="4900" dirty="0"/>
              <a:t>    </a:t>
            </a:r>
            <a:r>
              <a:rPr lang="bn-BD" sz="4900" b="1" dirty="0">
                <a:solidFill>
                  <a:schemeClr val="tx1"/>
                </a:solidFill>
              </a:rPr>
              <a:t>তোমাদের দেখা মেরুদন্ডীও অমেরুদন্ডী </a:t>
            </a:r>
          </a:p>
          <a:p>
            <a:pPr algn="l"/>
            <a:r>
              <a:rPr lang="bn-BD" sz="4500" b="1" dirty="0">
                <a:solidFill>
                  <a:schemeClr val="tx1"/>
                </a:solidFill>
              </a:rPr>
              <a:t>প্রাণীর এক  টি তালিকা তৈরি কর </a:t>
            </a:r>
            <a:r>
              <a:rPr lang="bn-BD" sz="4500" b="1" dirty="0">
                <a:solidFill>
                  <a:srgbClr val="7030A0"/>
                </a:solidFill>
              </a:rPr>
              <a:t>।</a:t>
            </a:r>
          </a:p>
          <a:p>
            <a:pPr algn="l"/>
            <a:endParaRPr lang="bn-BD" dirty="0">
              <a:solidFill>
                <a:srgbClr val="7030A0"/>
              </a:solidFill>
            </a:endParaRPr>
          </a:p>
          <a:p>
            <a:pPr algn="l"/>
            <a:endParaRPr lang="bn-BD" dirty="0"/>
          </a:p>
          <a:p>
            <a:pPr algn="l"/>
            <a:r>
              <a:rPr lang="bn-BD" dirty="0"/>
              <a:t> </a:t>
            </a:r>
          </a:p>
          <a:p>
            <a:pPr algn="l"/>
            <a:r>
              <a:rPr lang="bn-BD" dirty="0"/>
              <a:t>                              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70437" y="1892808"/>
            <a:ext cx="619942" cy="52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2560323"/>
          </a:xfrm>
          <a:prstGeom prst="rect">
            <a:avLst/>
          </a:prstGeom>
          <a:solidFill>
            <a:srgbClr val="0070C0"/>
          </a:solidFill>
        </p:spPr>
        <p:txBody>
          <a:bodyPr wrap="square" lIns="36201" tIns="18101" rIns="36201" bIns="18101" rtlCol="0">
            <a:spAutoFit/>
          </a:bodyPr>
          <a:lstStyle/>
          <a:p>
            <a:pPr algn="ctr"/>
            <a:r>
              <a:rPr lang="bn-BD" sz="16400" b="1" dirty="0">
                <a:solidFill>
                  <a:srgbClr val="FFFF00"/>
                </a:solidFill>
              </a:rPr>
              <a:t>ধন্যবাদ</a:t>
            </a:r>
            <a:endParaRPr lang="en-US" sz="164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438400"/>
            <a:ext cx="9144000" cy="441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7300" dirty="0">
                <a:solidFill>
                  <a:srgbClr val="002060"/>
                </a:solidFill>
              </a:rPr>
              <a:t>পরিচিতি</a:t>
            </a:r>
            <a:r>
              <a:rPr lang="bn-BD" sz="9600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6" y="1752600"/>
            <a:ext cx="449080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b="1" dirty="0">
                <a:solidFill>
                  <a:srgbClr val="002060"/>
                </a:solidFill>
              </a:rPr>
              <a:t>মোঃ সাদেকুল ইসলাম </a:t>
            </a:r>
          </a:p>
          <a:p>
            <a:pPr marL="0" indent="0">
              <a:buNone/>
            </a:pPr>
            <a:r>
              <a:rPr lang="bn-BD" sz="2000" b="1" dirty="0">
                <a:solidFill>
                  <a:srgbClr val="002060"/>
                </a:solidFill>
              </a:rPr>
              <a:t>সহকারী শিক্ষক (বিজ্ঞান )  ।   </a:t>
            </a:r>
            <a:endParaRPr lang="bn-BD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sz="2400" b="1" dirty="0">
                <a:solidFill>
                  <a:srgbClr val="002060"/>
                </a:solidFill>
              </a:rPr>
              <a:t>নিতপুর মহিলা আলিম মাদ্রাসা ।</a:t>
            </a:r>
            <a:r>
              <a:rPr lang="bn-BD" b="1" dirty="0">
                <a:solidFill>
                  <a:srgbClr val="002060"/>
                </a:solidFill>
              </a:rPr>
              <a:t> পোরশা </a:t>
            </a:r>
            <a:r>
              <a:rPr lang="en-US" b="1" dirty="0">
                <a:solidFill>
                  <a:srgbClr val="002060"/>
                </a:solidFill>
              </a:rPr>
              <a:t>,</a:t>
            </a:r>
            <a:r>
              <a:rPr lang="bn-BD" b="1" dirty="0">
                <a:solidFill>
                  <a:srgbClr val="002060"/>
                </a:solidFill>
              </a:rPr>
              <a:t>নওগাঁ  । </a:t>
            </a:r>
          </a:p>
          <a:p>
            <a:pPr marL="0" indent="0">
              <a:buNone/>
            </a:pPr>
            <a:r>
              <a:rPr lang="bn-BD" b="1" dirty="0">
                <a:solidFill>
                  <a:srgbClr val="002060"/>
                </a:solidFill>
              </a:rPr>
              <a:t>মোবাইল নং -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b="1" dirty="0">
                <a:solidFill>
                  <a:srgbClr val="002060"/>
                </a:solidFill>
              </a:rPr>
              <a:t>০১</a:t>
            </a:r>
            <a:r>
              <a:rPr lang="en-US" b="1" dirty="0">
                <a:solidFill>
                  <a:srgbClr val="002060"/>
                </a:solidFill>
              </a:rPr>
              <a:t>৭৫৭৮৬১৯৮৮</a:t>
            </a:r>
            <a:endParaRPr lang="bn-BD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b="1">
                <a:solidFill>
                  <a:srgbClr val="002060"/>
                </a:solidFill>
              </a:rPr>
              <a:t>E-meil.bulbulhabiba26802@gmail.com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5181600" cy="4800600"/>
          </a:xfrm>
        </p:spPr>
      </p:pic>
    </p:spTree>
    <p:extLst>
      <p:ext uri="{BB962C8B-B14F-4D97-AF65-F5344CB8AC3E}">
        <p14:creationId xmlns:p14="http://schemas.microsoft.com/office/powerpoint/2010/main" val="311492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6000" b="1" dirty="0">
                <a:solidFill>
                  <a:srgbClr val="002060"/>
                </a:solidFill>
              </a:rPr>
              <a:t>পাঠপরিচিতি</a:t>
            </a:r>
            <a:r>
              <a:rPr lang="bn-BD" sz="2400" b="1" dirty="0">
                <a:solidFill>
                  <a:srgbClr val="FFFF00"/>
                </a:solidFill>
              </a:rPr>
              <a:t> </a:t>
            </a:r>
            <a:br>
              <a:rPr lang="en-US" sz="24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3581400" cy="3840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sz="3600" b="1" dirty="0">
                <a:solidFill>
                  <a:srgbClr val="002060"/>
                </a:solidFill>
              </a:rPr>
              <a:t> </a:t>
            </a:r>
            <a:r>
              <a:rPr lang="bn-BD" sz="3600" b="1">
                <a:solidFill>
                  <a:srgbClr val="002060"/>
                </a:solidFill>
              </a:rPr>
              <a:t>সাধারন </a:t>
            </a:r>
            <a:r>
              <a:rPr lang="en-US" sz="3600" b="1">
                <a:solidFill>
                  <a:srgbClr val="002060"/>
                </a:solidFill>
              </a:rPr>
              <a:t>   </a:t>
            </a:r>
            <a:r>
              <a:rPr lang="bn-BD" sz="3600" b="1">
                <a:solidFill>
                  <a:srgbClr val="002060"/>
                </a:solidFill>
              </a:rPr>
              <a:t>      বিজ্ঞান    </a:t>
            </a:r>
            <a:endParaRPr lang="bn-BD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b="1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    </a:t>
            </a:r>
            <a:r>
              <a:rPr lang="bn-BD" sz="3600" b="1" dirty="0">
                <a:solidFill>
                  <a:srgbClr val="002060"/>
                </a:solidFill>
              </a:rPr>
              <a:t>সপ্তম - শ্রেণী </a:t>
            </a:r>
          </a:p>
          <a:p>
            <a:pPr marL="0" indent="0">
              <a:buNone/>
            </a:pPr>
            <a:r>
              <a:rPr lang="bn-BD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     </a:t>
            </a:r>
            <a:r>
              <a:rPr lang="bn-BD" b="1" dirty="0">
                <a:solidFill>
                  <a:srgbClr val="002060"/>
                </a:solidFill>
              </a:rPr>
              <a:t> ষষ্ঠ অধ্যায় </a:t>
            </a:r>
          </a:p>
          <a:p>
            <a:pPr marL="0" indent="0">
              <a:buNone/>
            </a:pPr>
            <a:r>
              <a:rPr lang="bn-BD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     </a:t>
            </a:r>
            <a:r>
              <a:rPr lang="bn-BD" b="1" dirty="0">
                <a:solidFill>
                  <a:srgbClr val="002060"/>
                </a:solidFill>
              </a:rPr>
              <a:t> জীব জগৎ  </a:t>
            </a:r>
          </a:p>
          <a:p>
            <a:pPr marL="0" indent="0">
              <a:buNone/>
            </a:pPr>
            <a:r>
              <a:rPr lang="bn-BD" b="1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    </a:t>
            </a:r>
            <a:r>
              <a:rPr lang="bn-BD" b="1" dirty="0">
                <a:solidFill>
                  <a:srgbClr val="002060"/>
                </a:solidFill>
              </a:rPr>
              <a:t>সময়-৪০ মিনিট   </a:t>
            </a:r>
          </a:p>
          <a:p>
            <a:pPr marL="0" indent="0">
              <a:buNone/>
            </a:pPr>
            <a:r>
              <a:rPr lang="bn-BD" b="1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pic>
        <p:nvPicPr>
          <p:cNvPr id="5" name="Picture 2" descr="C:\Users\DOEL\Desktop\Captur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828800"/>
            <a:ext cx="487679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" y="0"/>
            <a:ext cx="9207704" cy="5956584"/>
            <a:chOff x="1" y="0"/>
            <a:chExt cx="9207704" cy="5956584"/>
          </a:xfrm>
        </p:grpSpPr>
        <p:grpSp>
          <p:nvGrpSpPr>
            <p:cNvPr id="5" name="Group 4"/>
            <p:cNvGrpSpPr/>
            <p:nvPr/>
          </p:nvGrpSpPr>
          <p:grpSpPr>
            <a:xfrm>
              <a:off x="1" y="0"/>
              <a:ext cx="9158989" cy="5753100"/>
              <a:chOff x="1" y="0"/>
              <a:chExt cx="9158989" cy="57531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" y="0"/>
                <a:ext cx="2743200" cy="1506220"/>
              </a:xfrm>
              <a:prstGeom prst="rect">
                <a:avLst/>
              </a:prstGeom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" name="Picture 12" descr="C:\Users\DOEL\Desktop\frts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3201" y="0"/>
                <a:ext cx="3264762" cy="15062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10" descr="C:\Users\DOEL\Desktop\Grant's Zebra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7963" y="1"/>
                <a:ext cx="3136037" cy="1447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4" descr="C:\Users\DOEL\Desktop\original.jp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1900" y="1447801"/>
                <a:ext cx="4114800" cy="2347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13" descr="C:\Users\DOEL\Desktop\sdages.jp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97" y="1528704"/>
                <a:ext cx="2825647" cy="22889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6" name="Picture 2" descr="C:\Users\DOEL\Desktop\1images.jpg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148" r="19767"/>
              <a:stretch/>
            </p:blipFill>
            <p:spPr bwMode="auto">
              <a:xfrm>
                <a:off x="6951691" y="1447800"/>
                <a:ext cx="2207299" cy="2347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7" name="Picture 3" descr="C:\Users\DOEL\Desktop\imanhjs.jp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3795192"/>
                <a:ext cx="3200399" cy="19579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6" descr="C:\Users\DOEL\Desktop\imabn.jpg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1" y="3817676"/>
                <a:ext cx="3505200" cy="193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8" name="Picture 4" descr="C:\Users\DOEL\Desktop\MS Vbc_11.jpg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91" t="14892" r="12007" b="11388"/>
            <a:stretch/>
          </p:blipFill>
          <p:spPr bwMode="auto">
            <a:xfrm>
              <a:off x="6705601" y="3795191"/>
              <a:ext cx="2502104" cy="2161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914400" y="60960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solidFill>
                  <a:srgbClr val="002060"/>
                </a:solidFill>
              </a:rPr>
              <a:t>     এ সব প্রাণী কে একসাথে কি বলা যাই ?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" y="6188636"/>
            <a:ext cx="914400" cy="449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5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bn-BD" sz="5400" b="1" dirty="0">
                <a:solidFill>
                  <a:srgbClr val="002060"/>
                </a:solidFill>
              </a:rPr>
              <a:t>পাঠ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bn-BD" sz="5400" b="1" dirty="0">
                <a:solidFill>
                  <a:srgbClr val="002060"/>
                </a:solidFill>
              </a:rPr>
              <a:t>শিরোনাম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102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9600" b="1" dirty="0">
                <a:solidFill>
                  <a:srgbClr val="002060"/>
                </a:solidFill>
              </a:rPr>
              <a:t>     </a:t>
            </a:r>
          </a:p>
          <a:p>
            <a:pPr marL="0" indent="0">
              <a:buNone/>
            </a:pPr>
            <a:r>
              <a:rPr lang="bn-BD" sz="9600" b="1" dirty="0">
                <a:solidFill>
                  <a:srgbClr val="002060"/>
                </a:solidFill>
              </a:rPr>
              <a:t>     প্রাণী জগৎ</a:t>
            </a:r>
          </a:p>
          <a:p>
            <a:endParaRPr lang="en-US" dirty="0"/>
          </a:p>
        </p:txBody>
      </p:sp>
      <p:sp>
        <p:nvSpPr>
          <p:cNvPr id="8" name="Minus 7"/>
          <p:cNvSpPr/>
          <p:nvPr/>
        </p:nvSpPr>
        <p:spPr>
          <a:xfrm>
            <a:off x="1066800" y="4648200"/>
            <a:ext cx="80772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5400" b="1" dirty="0">
                <a:solidFill>
                  <a:srgbClr val="7030A0"/>
                </a:solidFill>
              </a:rPr>
              <a:t>আচরণিক উদ্দেশ্য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b="1" dirty="0"/>
              <a:t> ১। অমেরুদন্ডী প্রাণীর  সংজ্ঞা ও  নাম বলতে পারবে।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bn-BD" sz="2800" b="1" dirty="0"/>
              <a:t> ২।অমেরুদন্ডী ও  মেরুদন্ডীর প্রাণীর</a:t>
            </a:r>
            <a:r>
              <a:rPr lang="en-US" sz="2800" b="1" dirty="0"/>
              <a:t> </a:t>
            </a:r>
            <a:r>
              <a:rPr lang="bn-BD" sz="2800" b="1" dirty="0"/>
              <a:t>পাথর্ক্য করতে পারবে।</a:t>
            </a:r>
          </a:p>
          <a:p>
            <a:endParaRPr lang="en-US" dirty="0"/>
          </a:p>
          <a:p>
            <a:pPr marL="0" indent="0">
              <a:buNone/>
            </a:pPr>
            <a:r>
              <a:rPr lang="bn-BD" sz="2800" b="1" dirty="0"/>
              <a:t> ৩।মেরুদন্ডী প্রাণীর বৈশিষ্ট্য ও ভাগ গুলো লিখতে পারবে।</a:t>
            </a:r>
          </a:p>
          <a:p>
            <a:pPr marL="0" indent="0">
              <a:buNone/>
            </a:pPr>
            <a:r>
              <a:rPr lang="bn-B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0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38339"/>
          </a:xfrm>
        </p:spPr>
        <p:txBody>
          <a:bodyPr>
            <a:normAutofit/>
          </a:bodyPr>
          <a:lstStyle/>
          <a:p>
            <a:pPr marL="0" indent="0"/>
            <a:r>
              <a:rPr lang="bn-BD" sz="5400" b="1" dirty="0">
                <a:solidFill>
                  <a:srgbClr val="7030A0"/>
                </a:solidFill>
              </a:rPr>
              <a:t>অমেরুদন্ডী </a:t>
            </a:r>
            <a:r>
              <a:rPr lang="en-US" sz="5400" b="1" dirty="0">
                <a:solidFill>
                  <a:srgbClr val="7030A0"/>
                </a:solidFill>
              </a:rPr>
              <a:t>   </a:t>
            </a:r>
            <a:r>
              <a:rPr lang="bn-BD" sz="5400" b="1" dirty="0">
                <a:solidFill>
                  <a:srgbClr val="7030A0"/>
                </a:solidFill>
              </a:rPr>
              <a:t>প্রাণী</a:t>
            </a:r>
            <a:endParaRPr lang="bn-BD" sz="9600" b="1" dirty="0">
              <a:solidFill>
                <a:srgbClr val="002060"/>
              </a:solidFill>
            </a:endParaRPr>
          </a:p>
        </p:txBody>
      </p:sp>
      <p:pic>
        <p:nvPicPr>
          <p:cNvPr id="4" name="Picture 10" descr="C:\Users\DOEL\Desktop\imagec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229" y="1094014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DOEL\Desktop\1302170849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61" y="1062139"/>
            <a:ext cx="255978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DOEL\Desktop\origin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595" y="3216533"/>
            <a:ext cx="5978463" cy="230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OEL\Desktop\Butterflies 1_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716" y="870022"/>
            <a:ext cx="3331997" cy="19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33801" y="3244334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4228" y="3821668"/>
            <a:ext cx="987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/>
              <a:t>ফড়িং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076700" y="2754868"/>
            <a:ext cx="1346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/>
              <a:t>চিংড়ি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02179" y="2814935"/>
            <a:ext cx="3405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       </a:t>
            </a:r>
            <a:r>
              <a:rPr lang="bn-BD" sz="2800" dirty="0"/>
              <a:t> প্রজাপতি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53601" y="5562600"/>
            <a:ext cx="1170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কেঁচো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6186975"/>
            <a:ext cx="727851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/>
              <a:t>এ সব প্রাণীর   মেরুদন্ড নেই ।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8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কাজঃ ৩মিনিট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           </a:t>
            </a:r>
            <a:r>
              <a:rPr lang="bn-BD" sz="2800" b="1" dirty="0"/>
              <a:t>অমেরুদন্ডী প্রাণী কাকে বলে </a:t>
            </a:r>
            <a:r>
              <a:rPr lang="bn-BD" sz="600" b="1" dirty="0"/>
              <a:t>? </a:t>
            </a:r>
            <a:r>
              <a:rPr lang="bn-BD" sz="800" b="1" dirty="0"/>
              <a:t>  </a:t>
            </a:r>
            <a:r>
              <a:rPr lang="bn-BD" sz="2800" b="1" dirty="0"/>
              <a:t>৫টি</a:t>
            </a:r>
            <a:r>
              <a:rPr lang="bn-BD" sz="9600" b="1" dirty="0"/>
              <a:t> </a:t>
            </a:r>
            <a:r>
              <a:rPr lang="bn-BD" sz="2800" b="1" dirty="0"/>
              <a:t>অমেরুদন্ডী</a:t>
            </a:r>
            <a:r>
              <a:rPr lang="bn-BD" sz="4400" b="1" dirty="0"/>
              <a:t> </a:t>
            </a:r>
            <a:r>
              <a:rPr lang="en-US" sz="4400" b="1" dirty="0"/>
              <a:t>        </a:t>
            </a:r>
            <a:r>
              <a:rPr lang="bn-BD" sz="2400" b="1" dirty="0"/>
              <a:t>প্রাণীর </a:t>
            </a:r>
            <a:r>
              <a:rPr lang="en-US" sz="2400" b="1" dirty="0"/>
              <a:t> </a:t>
            </a:r>
            <a:r>
              <a:rPr lang="bn-BD" sz="2800" b="1" dirty="0"/>
              <a:t>নাম </a:t>
            </a:r>
            <a:r>
              <a:rPr lang="en-US" sz="2800" b="1" dirty="0"/>
              <a:t> </a:t>
            </a:r>
            <a:r>
              <a:rPr lang="bn-BD" sz="2800" b="1" dirty="0"/>
              <a:t>লিখ </a:t>
            </a:r>
            <a:r>
              <a:rPr lang="en-US" sz="4400" b="1" dirty="0"/>
              <a:t>?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2507" y="1960418"/>
            <a:ext cx="381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3476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63286"/>
            <a:ext cx="5715000" cy="882941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pPr algn="ctr"/>
            <a:r>
              <a:rPr lang="bn-BD" sz="1900" dirty="0"/>
              <a:t> </a:t>
            </a:r>
            <a:r>
              <a:rPr lang="bn-BD" sz="5500" dirty="0">
                <a:solidFill>
                  <a:srgbClr val="7030A0"/>
                </a:solidFill>
              </a:rPr>
              <a:t>মেরুদন্ডী প্রাণী</a:t>
            </a:r>
            <a:endParaRPr lang="en-US" sz="4600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317" y="129166"/>
            <a:ext cx="2454414" cy="243295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1453244"/>
            <a:ext cx="3886200" cy="193878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32152" y="163286"/>
            <a:ext cx="2397334" cy="2579914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798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0823" y="2677886"/>
            <a:ext cx="2911049" cy="621331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r>
              <a:rPr lang="bn-BD" sz="3800" dirty="0"/>
              <a:t>বাঘ</a:t>
            </a:r>
            <a:endParaRPr lang="en-US" sz="3800" dirty="0"/>
          </a:p>
        </p:txBody>
      </p:sp>
      <p:sp>
        <p:nvSpPr>
          <p:cNvPr id="12" name="TextBox 11"/>
          <p:cNvSpPr txBox="1"/>
          <p:nvPr/>
        </p:nvSpPr>
        <p:spPr>
          <a:xfrm>
            <a:off x="3620231" y="3319012"/>
            <a:ext cx="2311715" cy="528998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r>
              <a:rPr lang="bn-BD" sz="3200" dirty="0"/>
              <a:t>ছাগল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59311" y="2895600"/>
            <a:ext cx="998889" cy="528998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r>
              <a:rPr lang="bn-BD" sz="3200" dirty="0"/>
              <a:t>সাপ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54663" y="3397466"/>
            <a:ext cx="3053748" cy="1566420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0837" b="-20957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9141" y="4963886"/>
            <a:ext cx="780034" cy="575165"/>
          </a:xfrm>
          <a:prstGeom prst="rect">
            <a:avLst/>
          </a:prstGeom>
        </p:spPr>
        <p:txBody>
          <a:bodyPr wrap="none" lIns="36201" tIns="18101" rIns="36201" bIns="18101">
            <a:spAutoFit/>
          </a:bodyPr>
          <a:lstStyle/>
          <a:p>
            <a:pPr lvl="0"/>
            <a:r>
              <a:rPr lang="bn-BD" sz="3500" dirty="0">
                <a:solidFill>
                  <a:prstClr val="black"/>
                </a:solidFill>
              </a:rPr>
              <a:t>মাছ</a:t>
            </a:r>
            <a:endParaRPr lang="en-US" sz="3500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85270" y="3702274"/>
            <a:ext cx="2825430" cy="1881562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201" tIns="18101" rIns="36201" bIns="18101"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02806" y="4419563"/>
            <a:ext cx="953925" cy="744442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r>
              <a:rPr lang="bn-BD" sz="4600" dirty="0"/>
              <a:t>বক</a:t>
            </a:r>
            <a:endParaRPr lang="en-US" sz="46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5865631"/>
            <a:ext cx="9129486" cy="528998"/>
          </a:xfrm>
          <a:prstGeom prst="rect">
            <a:avLst/>
          </a:prstGeom>
          <a:noFill/>
        </p:spPr>
        <p:txBody>
          <a:bodyPr wrap="square" lIns="36201" tIns="18101" rIns="36201" bIns="18101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        </a:t>
            </a:r>
            <a:r>
              <a:rPr lang="bn-BD" sz="3200" b="1" dirty="0">
                <a:solidFill>
                  <a:srgbClr val="7030A0"/>
                </a:solidFill>
              </a:rPr>
              <a:t>এ সব প্রাণীর শিরদাঁড়া বা মেরুদন্ড আছে । </a:t>
            </a:r>
            <a:r>
              <a:rPr lang="bn-BD" sz="1900" b="1" dirty="0">
                <a:solidFill>
                  <a:srgbClr val="7030A0"/>
                </a:solidFill>
              </a:rPr>
              <a:t>।</a:t>
            </a:r>
            <a:endParaRPr lang="en-US" sz="1900" b="1" dirty="0">
              <a:solidFill>
                <a:srgbClr val="7030A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52400" y="5983901"/>
            <a:ext cx="457200" cy="264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2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 animBg="1"/>
      <p:bldP spid="19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342</Words>
  <Application>Microsoft Office PowerPoint</Application>
  <PresentationFormat>On-screen Show (4:3)</PresentationFormat>
  <Paragraphs>95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আজকের ক্লাসে সবাইকে  স্বাগতম</vt:lpstr>
      <vt:lpstr>পরিচিতি </vt:lpstr>
      <vt:lpstr>পাঠপরিচিতি  </vt:lpstr>
      <vt:lpstr>PowerPoint Presentation</vt:lpstr>
      <vt:lpstr> পাঠ শিরোনাম</vt:lpstr>
      <vt:lpstr>আচরণিক উদ্দেশ্য</vt:lpstr>
      <vt:lpstr>অমেরুদন্ডী    প্রাণী</vt:lpstr>
      <vt:lpstr>একক কাজঃ ৩মিনিট</vt:lpstr>
      <vt:lpstr>PowerPoint Presentation</vt:lpstr>
      <vt:lpstr>      জোড়ায় কাজ  সময় ৫মিনিট  ।</vt:lpstr>
      <vt:lpstr>অমেরুদন্ডী ও  মেরুদন্ডী প্রাণীর পাথর্ক্য  </vt:lpstr>
      <vt:lpstr>মেরুদন্ডী প্রাণীর বৈশিষ্ট্য  </vt:lpstr>
      <vt:lpstr>PowerPoint Presentation</vt:lpstr>
      <vt:lpstr>PowerPoint Presentation</vt:lpstr>
      <vt:lpstr>       মুল্যায়ন  ।  সময় ৫ মিনিট ।</vt:lpstr>
      <vt:lpstr>            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  স্বাগতম</dc:title>
  <dc:creator>TSS</dc:creator>
  <cp:lastModifiedBy>mh.hasibul2004@gmail.com</cp:lastModifiedBy>
  <cp:revision>69</cp:revision>
  <dcterms:created xsi:type="dcterms:W3CDTF">2006-08-16T00:00:00Z</dcterms:created>
  <dcterms:modified xsi:type="dcterms:W3CDTF">2019-10-10T02:46:58Z</dcterms:modified>
</cp:coreProperties>
</file>