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61" r:id="rId5"/>
    <p:sldId id="262" r:id="rId6"/>
    <p:sldId id="284" r:id="rId7"/>
    <p:sldId id="263" r:id="rId8"/>
    <p:sldId id="264" r:id="rId9"/>
    <p:sldId id="267" r:id="rId10"/>
    <p:sldId id="269" r:id="rId11"/>
    <p:sldId id="282" r:id="rId12"/>
    <p:sldId id="271" r:id="rId13"/>
    <p:sldId id="273" r:id="rId14"/>
    <p:sldId id="275" r:id="rId15"/>
    <p:sldId id="277" r:id="rId16"/>
    <p:sldId id="279" r:id="rId17"/>
    <p:sldId id="28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7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3" Type="http://schemas.openxmlformats.org/officeDocument/2006/relationships/slide" Target="slides/slide2.xml" /><Relationship Id="rId21" Type="http://schemas.openxmlformats.org/officeDocument/2006/relationships/viewProps" Target="view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tableStyles" Target="tableStyles.xml" /><Relationship Id="rId10" Type="http://schemas.openxmlformats.org/officeDocument/2006/relationships/slide" Target="slides/slide9.xml" /><Relationship Id="rId19" Type="http://schemas.openxmlformats.org/officeDocument/2006/relationships/notesMaster" Target="notesMasters/notesMaster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5508CD-9F52-41C2-96B5-FCBE6D8CD606}" type="datetimeFigureOut">
              <a:rPr lang="en-US" smtClean="0"/>
              <a:t>10/10/2019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F26427-1DCF-4E14-8F60-6EF757102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639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F26427-1DCF-4E14-8F60-6EF75710266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102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F26427-1DCF-4E14-8F60-6EF75710266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885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F26427-1DCF-4E14-8F60-6EF75710266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2151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F26427-1DCF-4E14-8F60-6EF75710266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7710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7C33A-560F-4A48-AFF7-768F0BFFE43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14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2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6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jpeg" /><Relationship Id="rId13" Type="http://schemas.openxmlformats.org/officeDocument/2006/relationships/image" Target="../media/image10.jpeg" /><Relationship Id="rId3" Type="http://schemas.openxmlformats.org/officeDocument/2006/relationships/image" Target="../media/image22.jpeg" /><Relationship Id="rId7" Type="http://schemas.openxmlformats.org/officeDocument/2006/relationships/image" Target="../media/image5.jpeg" /><Relationship Id="rId12" Type="http://schemas.openxmlformats.org/officeDocument/2006/relationships/image" Target="../media/image17.jpeg" /><Relationship Id="rId2" Type="http://schemas.openxmlformats.org/officeDocument/2006/relationships/image" Target="../media/image21.jpe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25.jpeg" /><Relationship Id="rId11" Type="http://schemas.openxmlformats.org/officeDocument/2006/relationships/image" Target="../media/image18.jpeg" /><Relationship Id="rId5" Type="http://schemas.openxmlformats.org/officeDocument/2006/relationships/image" Target="../media/image24.jpeg" /><Relationship Id="rId10" Type="http://schemas.openxmlformats.org/officeDocument/2006/relationships/image" Target="../media/image28.jpeg" /><Relationship Id="rId4" Type="http://schemas.openxmlformats.org/officeDocument/2006/relationships/image" Target="../media/image23.jpeg" /><Relationship Id="rId9" Type="http://schemas.openxmlformats.org/officeDocument/2006/relationships/image" Target="../media/image27.jpeg" /><Relationship Id="rId14" Type="http://schemas.openxmlformats.org/officeDocument/2006/relationships/image" Target="../media/image6.jpeg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30.jpeg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4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4.xml" 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 /><Relationship Id="rId3" Type="http://schemas.openxmlformats.org/officeDocument/2006/relationships/image" Target="../media/image4.jpg" /><Relationship Id="rId7" Type="http://schemas.openxmlformats.org/officeDocument/2006/relationships/image" Target="../media/image8.jpe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7.jpeg" /><Relationship Id="rId11" Type="http://schemas.openxmlformats.org/officeDocument/2006/relationships/image" Target="../media/image12.jpeg" /><Relationship Id="rId5" Type="http://schemas.openxmlformats.org/officeDocument/2006/relationships/image" Target="../media/image6.jpeg" /><Relationship Id="rId10" Type="http://schemas.openxmlformats.org/officeDocument/2006/relationships/image" Target="../media/image11.jpeg" /><Relationship Id="rId4" Type="http://schemas.openxmlformats.org/officeDocument/2006/relationships/image" Target="../media/image5.jpeg" /><Relationship Id="rId9" Type="http://schemas.openxmlformats.org/officeDocument/2006/relationships/image" Target="../media/image10.jpeg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 /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16.jpeg" /><Relationship Id="rId4" Type="http://schemas.openxmlformats.org/officeDocument/2006/relationships/image" Target="../media/image15.jpeg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 /><Relationship Id="rId7" Type="http://schemas.openxmlformats.org/officeDocument/2006/relationships/image" Target="../media/image20.jp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19.jpg" /><Relationship Id="rId5" Type="http://schemas.openxmlformats.org/officeDocument/2006/relationships/image" Target="../media/image9.jpeg" /><Relationship Id="rId4" Type="http://schemas.openxmlformats.org/officeDocument/2006/relationships/image" Target="../media/image18.jpe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4780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bn-BD" b="1" dirty="0">
                <a:solidFill>
                  <a:srgbClr val="002060"/>
                </a:solidFill>
              </a:rPr>
              <a:t>আজকের ক্লাসে সবাইকে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bn-BD" sz="5300" b="1" dirty="0">
                <a:solidFill>
                  <a:srgbClr val="002060"/>
                </a:solidFill>
              </a:rPr>
              <a:t>স্বাগতম</a:t>
            </a:r>
            <a:endParaRPr lang="en-US" sz="2000" b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7800"/>
            <a:ext cx="9144000" cy="5410200"/>
          </a:xfrm>
        </p:spPr>
      </p:pic>
    </p:spTree>
    <p:extLst>
      <p:ext uri="{BB962C8B-B14F-4D97-AF65-F5344CB8AC3E}">
        <p14:creationId xmlns:p14="http://schemas.microsoft.com/office/powerpoint/2010/main" val="1475927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47903" y="1534886"/>
            <a:ext cx="8229600" cy="4525963"/>
          </a:xfrm>
        </p:spPr>
        <p:txBody>
          <a:bodyPr/>
          <a:lstStyle/>
          <a:p>
            <a:pPr marL="109715" indent="0">
              <a:buNone/>
            </a:pPr>
            <a:endParaRPr lang="bn-BD" sz="2600" dirty="0"/>
          </a:p>
          <a:p>
            <a:pPr marL="109715" indent="0">
              <a:buNone/>
            </a:pPr>
            <a:endParaRPr lang="bn-BD" sz="2600" dirty="0"/>
          </a:p>
          <a:p>
            <a:pPr marL="109715" indent="0">
              <a:buNone/>
            </a:pPr>
            <a:r>
              <a:rPr lang="bn-BD" dirty="0"/>
              <a:t>     </a:t>
            </a:r>
            <a:r>
              <a:rPr lang="bn-BD" sz="3600" dirty="0"/>
              <a:t>অমেরুদন্ডী ও  মেরুদন্ডী প্রাণীর</a:t>
            </a:r>
            <a:r>
              <a:rPr lang="en-US" sz="3600" dirty="0"/>
              <a:t> </a:t>
            </a:r>
            <a:r>
              <a:rPr lang="bn-BD" sz="3600" dirty="0"/>
              <a:t>পাথর্ক্য লিখ</a:t>
            </a:r>
            <a:r>
              <a:rPr lang="bn-BD" sz="2800" dirty="0"/>
              <a:t> </a:t>
            </a:r>
            <a:r>
              <a:rPr lang="bn-BD" sz="2600" dirty="0"/>
              <a:t>?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bn-BD" sz="3500" dirty="0">
                <a:solidFill>
                  <a:srgbClr val="7030A0"/>
                </a:solidFill>
              </a:rPr>
              <a:t>      </a:t>
            </a:r>
            <a:r>
              <a:rPr lang="bn-BD" sz="4000" b="1" dirty="0">
                <a:solidFill>
                  <a:srgbClr val="7030A0"/>
                </a:solidFill>
              </a:rPr>
              <a:t>জোড়ায় কাজ  সময় ৫মিনিট  </a:t>
            </a:r>
            <a:r>
              <a:rPr lang="bn-BD" sz="3500" dirty="0"/>
              <a:t>।</a:t>
            </a:r>
            <a:endParaRPr lang="en-US" sz="3800" dirty="0"/>
          </a:p>
        </p:txBody>
      </p:sp>
      <p:sp>
        <p:nvSpPr>
          <p:cNvPr id="4" name="Right Arrow 3"/>
          <p:cNvSpPr/>
          <p:nvPr/>
        </p:nvSpPr>
        <p:spPr>
          <a:xfrm>
            <a:off x="720537" y="2514600"/>
            <a:ext cx="485175" cy="5286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201" tIns="18101" rIns="36201" bIns="18101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787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" y="1447800"/>
            <a:ext cx="8648700" cy="1143000"/>
          </a:xfrm>
        </p:spPr>
        <p:txBody>
          <a:bodyPr>
            <a:normAutofit fontScale="90000"/>
          </a:bodyPr>
          <a:lstStyle/>
          <a:p>
            <a:r>
              <a:rPr lang="bn-BD" b="1" dirty="0"/>
              <a:t>অমেরুদন্ডী ও  মেরুদন্ডী প্রাণীর</a:t>
            </a:r>
            <a:r>
              <a:rPr lang="en-US" b="1" dirty="0"/>
              <a:t> </a:t>
            </a:r>
            <a:r>
              <a:rPr lang="bn-BD" b="1" dirty="0"/>
              <a:t>পাথর্ক্য  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457200"/>
            <a:ext cx="9144000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6000" dirty="0"/>
              <a:t>        এক নজরে</a:t>
            </a:r>
            <a:endParaRPr lang="en-US" sz="6000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114300" y="2249270"/>
            <a:ext cx="40132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/>
              <a:t>অমেরুদন্ডী প্রাণী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591049" y="2249270"/>
            <a:ext cx="31051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/>
              <a:t>মেরুদন্ডী প্রাণী</a:t>
            </a:r>
            <a:endParaRPr lang="en-US" sz="3200" b="1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2209799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0" y="144461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495800" y="2209799"/>
            <a:ext cx="38100" cy="4555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0" y="2993982"/>
            <a:ext cx="42418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/>
              <a:t>১। প্রাণীর মেরুদন্ড নেই</a:t>
            </a:r>
            <a:r>
              <a:rPr lang="bn-BD" sz="2800" dirty="0"/>
              <a:t>।</a:t>
            </a:r>
            <a:endParaRPr lang="en-US" sz="2800" dirty="0"/>
          </a:p>
        </p:txBody>
      </p:sp>
      <p:sp>
        <p:nvSpPr>
          <p:cNvPr id="28" name="TextBox 27"/>
          <p:cNvSpPr txBox="1"/>
          <p:nvPr/>
        </p:nvSpPr>
        <p:spPr>
          <a:xfrm>
            <a:off x="0" y="3737429"/>
            <a:ext cx="4495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b="1" dirty="0"/>
              <a:t>২</a:t>
            </a:r>
            <a:r>
              <a:rPr lang="bn-BD" sz="2400" dirty="0"/>
              <a:t>। </a:t>
            </a:r>
            <a:r>
              <a:rPr lang="bn-BD" sz="2400" b="1" dirty="0"/>
              <a:t>হৃৎপিন্ড উন্নত ধরনের নয়।</a:t>
            </a:r>
            <a:endParaRPr lang="en-US" sz="2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-1" y="4588785"/>
            <a:ext cx="44957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b="1" dirty="0"/>
              <a:t>৩</a:t>
            </a:r>
            <a:r>
              <a:rPr lang="bn-BD" sz="2000" dirty="0"/>
              <a:t>।</a:t>
            </a:r>
            <a:r>
              <a:rPr lang="bn-BD" sz="2400" b="1" dirty="0"/>
              <a:t>সাধারণত অন্তঃ কঙ্কাল থাকে না </a:t>
            </a:r>
          </a:p>
          <a:p>
            <a:endParaRPr lang="en-US" sz="2000" dirty="0"/>
          </a:p>
        </p:txBody>
      </p:sp>
      <p:sp>
        <p:nvSpPr>
          <p:cNvPr id="31" name="TextBox 30"/>
          <p:cNvSpPr txBox="1"/>
          <p:nvPr/>
        </p:nvSpPr>
        <p:spPr>
          <a:xfrm>
            <a:off x="4572000" y="2889862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/>
              <a:t>১। প্রাণীর মেরুদন্ড আছে ।</a:t>
            </a:r>
            <a:endParaRPr lang="en-US" sz="28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4495798" y="3529902"/>
            <a:ext cx="45720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/>
              <a:t>২</a:t>
            </a:r>
            <a:r>
              <a:rPr lang="bn-BD" sz="2800"/>
              <a:t>।</a:t>
            </a:r>
            <a:r>
              <a:rPr lang="bn-BD" sz="2400" b="1"/>
              <a:t>হৃৎপিন্ড </a:t>
            </a:r>
            <a:r>
              <a:rPr lang="bn-BD" sz="2400" b="1" dirty="0"/>
              <a:t>উন্নত ধরনের ।</a:t>
            </a:r>
            <a:endParaRPr lang="en-US" sz="2400" b="1" dirty="0"/>
          </a:p>
          <a:p>
            <a:endParaRPr lang="en-US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4495798" y="4588785"/>
            <a:ext cx="42672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/>
              <a:t> </a:t>
            </a:r>
            <a:r>
              <a:rPr lang="bn-BD" sz="2800" b="1" dirty="0"/>
              <a:t>৩।  অন্তঃকঙ্কাল থাকে ।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30227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  <p:bldP spid="22" grpId="0"/>
      <p:bldP spid="28" grpId="0"/>
      <p:bldP spid="29" grpId="0"/>
      <p:bldP spid="31" grpId="0"/>
      <p:bldP spid="33" grpId="0"/>
      <p:bldP spid="3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1" y="1481329"/>
            <a:ext cx="8229600" cy="53766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bn-BD" sz="3800" dirty="0"/>
              <a:t>১। মেরুদন্ড আছে  ।</a:t>
            </a:r>
          </a:p>
          <a:p>
            <a:pPr marL="0" indent="0">
              <a:buNone/>
            </a:pPr>
            <a:r>
              <a:rPr lang="bn-BD" sz="3800" dirty="0"/>
              <a:t>২।অন্তঃকঙ্কাল থাকে ।</a:t>
            </a:r>
          </a:p>
          <a:p>
            <a:pPr marL="0" indent="0">
              <a:buNone/>
            </a:pPr>
            <a:r>
              <a:rPr lang="bn-BD" sz="3800" dirty="0"/>
              <a:t>৩।হৃৎপিন্ড উন্নত ধরনের । </a:t>
            </a:r>
          </a:p>
          <a:p>
            <a:pPr marL="0" indent="0">
              <a:buNone/>
            </a:pPr>
            <a:r>
              <a:rPr lang="bn-BD" sz="3800" dirty="0"/>
              <a:t>৪।ফুসফুস বা ফুলকার   সাহায্যে শ্বাকার্য চালায় । </a:t>
            </a:r>
          </a:p>
          <a:p>
            <a:pPr marL="0" indent="0">
              <a:buNone/>
            </a:pPr>
            <a:r>
              <a:rPr lang="bn-BD" sz="3800" dirty="0"/>
              <a:t>৫।লেজ আছে( মানুষ ছাড়া )  । </a:t>
            </a:r>
          </a:p>
          <a:p>
            <a:pPr marL="0" indent="0">
              <a:buNone/>
            </a:pPr>
            <a:r>
              <a:rPr lang="bn-BD" sz="3800" dirty="0"/>
              <a:t>এ দের পাঁচ ভাগে  ভাগ করা হয়েছা, যেমন-    </a:t>
            </a:r>
            <a:endParaRPr lang="en-US" sz="3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bn-BD" dirty="0">
                <a:solidFill>
                  <a:srgbClr val="7030A0"/>
                </a:solidFill>
              </a:rPr>
              <a:t>মেরুদন্ডী প্রাণীর বৈশিষ্ট্য  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017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5394" y="0"/>
            <a:ext cx="2712194" cy="1914520"/>
            <a:chOff x="-5394" y="0"/>
            <a:chExt cx="2712194" cy="1914520"/>
          </a:xfrm>
        </p:grpSpPr>
        <p:pic>
          <p:nvPicPr>
            <p:cNvPr id="1026" name="Picture 2" descr="C:\Users\DOEL\Desktop\images.drjpg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5394" y="0"/>
              <a:ext cx="1197521" cy="9557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" name="Picture 3" descr="C:\Users\DOEL\Desktop\imfages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27238" y="0"/>
              <a:ext cx="1479562" cy="9557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C:\Users\DOEL\Desktop\imagesas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0338" y="870055"/>
              <a:ext cx="1466462" cy="10444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9" name="Picture 5" descr="C:\Users\DOEL\Desktop\imagces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896664"/>
              <a:ext cx="1192126" cy="9163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615871" y="1813035"/>
            <a:ext cx="1509230" cy="415361"/>
          </a:xfrm>
          <a:prstGeom prst="rect">
            <a:avLst/>
          </a:prstGeom>
          <a:noFill/>
        </p:spPr>
        <p:txBody>
          <a:bodyPr wrap="square" lIns="45584" tIns="22792" rIns="45584" bIns="22792" rtlCol="0">
            <a:spAutoFit/>
          </a:bodyPr>
          <a:lstStyle/>
          <a:p>
            <a:r>
              <a:rPr lang="bn-BD" sz="2400" b="1" dirty="0"/>
              <a:t>মৎস</a:t>
            </a:r>
            <a:r>
              <a:rPr lang="bn-BD" sz="2400" b="1" dirty="0">
                <a:solidFill>
                  <a:srgbClr val="0070C0"/>
                </a:solidFill>
              </a:rPr>
              <a:t> </a:t>
            </a:r>
            <a:r>
              <a:rPr lang="bn-BD" sz="2400" b="1" dirty="0"/>
              <a:t>কুল </a:t>
            </a:r>
            <a:endParaRPr lang="en-US" sz="2400" b="1" dirty="0"/>
          </a:p>
        </p:txBody>
      </p:sp>
      <p:grpSp>
        <p:nvGrpSpPr>
          <p:cNvPr id="8" name="Group 7"/>
          <p:cNvGrpSpPr/>
          <p:nvPr/>
        </p:nvGrpSpPr>
        <p:grpSpPr>
          <a:xfrm>
            <a:off x="3041147" y="0"/>
            <a:ext cx="6168694" cy="1694793"/>
            <a:chOff x="2975306" y="0"/>
            <a:chExt cx="6168694" cy="1694793"/>
          </a:xfrm>
        </p:grpSpPr>
        <p:pic>
          <p:nvPicPr>
            <p:cNvPr id="1036" name="Picture 12" descr="C:\Users\DOEL\Desktop\iges.jp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5306" y="0"/>
              <a:ext cx="2220884" cy="16947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7" name="Picture 13" descr="C:\Users\DOEL\Desktop\frts.jp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6190" y="0"/>
              <a:ext cx="2007426" cy="16947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C:\Users\DOEL\Desktop\imauis.jp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32928" y="0"/>
              <a:ext cx="2111072" cy="16947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5909963" y="1886227"/>
            <a:ext cx="1196268" cy="384583"/>
          </a:xfrm>
          <a:prstGeom prst="rect">
            <a:avLst/>
          </a:prstGeom>
        </p:spPr>
        <p:txBody>
          <a:bodyPr wrap="square" lIns="45584" tIns="22792" rIns="45584" bIns="22792">
            <a:spAutoFit/>
          </a:bodyPr>
          <a:lstStyle/>
          <a:p>
            <a:pPr lvl="0"/>
            <a:r>
              <a:rPr lang="bn-BD" sz="2200" b="1" dirty="0"/>
              <a:t>পক্ষীকুল</a:t>
            </a:r>
            <a:r>
              <a:rPr lang="bn-BD" sz="2200" dirty="0">
                <a:solidFill>
                  <a:srgbClr val="0070C0"/>
                </a:solidFill>
              </a:rPr>
              <a:t> </a:t>
            </a:r>
            <a:endParaRPr lang="en-US" sz="22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1431" y="3947514"/>
            <a:ext cx="2144017" cy="384583"/>
          </a:xfrm>
          <a:prstGeom prst="rect">
            <a:avLst/>
          </a:prstGeom>
          <a:noFill/>
        </p:spPr>
        <p:txBody>
          <a:bodyPr wrap="square" lIns="45584" tIns="22792" rIns="45584" bIns="22792" rtlCol="0">
            <a:spAutoFit/>
          </a:bodyPr>
          <a:lstStyle/>
          <a:p>
            <a:r>
              <a:rPr lang="bn-BD" sz="2200" b="1" dirty="0"/>
              <a:t>স্তন্যপায়ী</a:t>
            </a:r>
            <a:endParaRPr lang="en-US" sz="2200" b="1" dirty="0"/>
          </a:p>
        </p:txBody>
      </p:sp>
      <p:pic>
        <p:nvPicPr>
          <p:cNvPr id="1043" name="Picture 19" descr="C:\Users\DOEL\Desktop\326x290-image-3-a-z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886" y="4374206"/>
            <a:ext cx="3001733" cy="186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88258" y="5052674"/>
            <a:ext cx="1088142" cy="738526"/>
          </a:xfrm>
          <a:prstGeom prst="rect">
            <a:avLst/>
          </a:prstGeom>
          <a:noFill/>
        </p:spPr>
        <p:txBody>
          <a:bodyPr wrap="square" lIns="45584" tIns="22792" rIns="45584" bIns="22792" rtlCol="0">
            <a:spAutoFit/>
          </a:bodyPr>
          <a:lstStyle/>
          <a:p>
            <a:r>
              <a:rPr lang="bn-BD" sz="2700" b="1" dirty="0"/>
              <a:t>উভচর</a:t>
            </a:r>
          </a:p>
          <a:p>
            <a:endParaRPr lang="en-US" dirty="0"/>
          </a:p>
        </p:txBody>
      </p:sp>
      <p:pic>
        <p:nvPicPr>
          <p:cNvPr id="1045" name="Picture 21" descr="C:\Users\DOEL\Desktop\130217085303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6176" y="4313770"/>
            <a:ext cx="3080109" cy="1729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996733" y="6243749"/>
            <a:ext cx="1161928" cy="415361"/>
          </a:xfrm>
          <a:prstGeom prst="rect">
            <a:avLst/>
          </a:prstGeom>
          <a:noFill/>
        </p:spPr>
        <p:txBody>
          <a:bodyPr wrap="square" lIns="45584" tIns="22792" rIns="45584" bIns="22792" rtlCol="0">
            <a:spAutoFit/>
          </a:bodyPr>
          <a:lstStyle/>
          <a:p>
            <a:r>
              <a:rPr lang="bn-BD" sz="2400" b="1" dirty="0"/>
              <a:t>সরীসৃপ</a:t>
            </a:r>
            <a:endParaRPr lang="en-US" sz="2400" b="1" dirty="0"/>
          </a:p>
        </p:txBody>
      </p:sp>
      <p:grpSp>
        <p:nvGrpSpPr>
          <p:cNvPr id="11" name="Group 10"/>
          <p:cNvGrpSpPr/>
          <p:nvPr/>
        </p:nvGrpSpPr>
        <p:grpSpPr>
          <a:xfrm>
            <a:off x="0" y="2208693"/>
            <a:ext cx="9185551" cy="1690922"/>
            <a:chOff x="40842" y="2223006"/>
            <a:chExt cx="9185551" cy="1690922"/>
          </a:xfrm>
        </p:grpSpPr>
        <p:pic>
          <p:nvPicPr>
            <p:cNvPr id="1041" name="Picture 17" descr="C:\Users\DOEL\Desktop\imcds.jpg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42" y="2275439"/>
              <a:ext cx="2445515" cy="16075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15" descr="C:\Users\DOEL\Desktop\imjs.jpg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21851" y="2275438"/>
              <a:ext cx="2896320" cy="16384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" name="Picture 16" descr="C:\Users\DOEL\Desktop\imanhjs.jpg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18171" y="2223006"/>
              <a:ext cx="2112999" cy="16230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18" descr="C:\Users\DOEL\Desktop\Grant's Zebra.jpg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01600" y="2243715"/>
              <a:ext cx="1824793" cy="16384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79346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640315"/>
            <a:ext cx="9144000" cy="95988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lIns="36201" tIns="18101" rIns="36201" bIns="18101" rtlCol="0">
            <a:spAutoFit/>
          </a:bodyPr>
          <a:lstStyle/>
          <a:p>
            <a:r>
              <a:rPr lang="bn-BD" sz="6000" b="1" dirty="0"/>
              <a:t>    </a:t>
            </a:r>
            <a:r>
              <a:rPr lang="bn-BD" sz="4800" b="1" dirty="0"/>
              <a:t>দলীয় কাজ  ।সময়-১০ মিনিট</a:t>
            </a:r>
            <a:endParaRPr lang="en-US" sz="4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46939" y="1904332"/>
            <a:ext cx="8453399" cy="2991211"/>
          </a:xfrm>
          <a:prstGeom prst="rect">
            <a:avLst/>
          </a:prstGeom>
          <a:noFill/>
        </p:spPr>
        <p:txBody>
          <a:bodyPr wrap="square" lIns="36201" tIns="18101" rIns="36201" bIns="18101" rtlCol="0">
            <a:spAutoFit/>
          </a:bodyPr>
          <a:lstStyle/>
          <a:p>
            <a:endParaRPr lang="bn-BD" sz="3800" b="1" dirty="0"/>
          </a:p>
          <a:p>
            <a:r>
              <a:rPr lang="bn-BD" sz="3800" b="1" dirty="0"/>
              <a:t>মেরুদন্ডী প্রাণীর বৈশিষ্ট্য  </a:t>
            </a:r>
            <a:r>
              <a:rPr lang="bn-BD" sz="4000" b="1" dirty="0"/>
              <a:t>ও কয় ভাগে </a:t>
            </a:r>
            <a:r>
              <a:rPr lang="bn-BD" sz="3800" b="1" dirty="0"/>
              <a:t>ভাগ করা হয়েছে  লিখ ? </a:t>
            </a:r>
            <a:endParaRPr lang="en-US" sz="3500" b="1" dirty="0"/>
          </a:p>
          <a:p>
            <a:r>
              <a:rPr lang="bn-BD" sz="3800" b="1" dirty="0"/>
              <a:t>   </a:t>
            </a:r>
          </a:p>
          <a:p>
            <a:r>
              <a:rPr lang="bn-BD" sz="3800" b="1" dirty="0"/>
              <a:t> </a:t>
            </a:r>
          </a:p>
        </p:txBody>
      </p:sp>
      <p:sp>
        <p:nvSpPr>
          <p:cNvPr id="8" name="Right Arrow 7"/>
          <p:cNvSpPr/>
          <p:nvPr/>
        </p:nvSpPr>
        <p:spPr>
          <a:xfrm>
            <a:off x="176886" y="2427514"/>
            <a:ext cx="684953" cy="6204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201" tIns="18101" rIns="36201" bIns="18101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20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686800" cy="4525963"/>
          </a:xfrm>
        </p:spPr>
        <p:txBody>
          <a:bodyPr/>
          <a:lstStyle/>
          <a:p>
            <a:r>
              <a:rPr lang="bn-BD" dirty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4502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bn-BD" dirty="0"/>
              <a:t>       মুল্যায়ন  ।  সময় ৫ মিনিট ।</a:t>
            </a:r>
            <a:endParaRPr lang="en-US" dirty="0"/>
          </a:p>
        </p:txBody>
      </p:sp>
      <p:pic>
        <p:nvPicPr>
          <p:cNvPr id="1026" name="Picture 2" descr="C:\Users\DOEL\Desktop\imagec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45029"/>
            <a:ext cx="4434950" cy="2555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48347" y="3853543"/>
            <a:ext cx="8847306" cy="1021441"/>
          </a:xfrm>
          <a:prstGeom prst="rect">
            <a:avLst/>
          </a:prstGeom>
          <a:noFill/>
        </p:spPr>
        <p:txBody>
          <a:bodyPr wrap="square" lIns="36201" tIns="18101" rIns="36201" bIns="18101" rtlCol="0">
            <a:spAutoFit/>
          </a:bodyPr>
          <a:lstStyle/>
          <a:p>
            <a:r>
              <a:rPr lang="bn-BD" sz="4600" b="1" dirty="0"/>
              <a:t>    </a:t>
            </a:r>
            <a:r>
              <a:rPr lang="bn-BD" sz="4000" b="1" dirty="0"/>
              <a:t>চিত্রে-  কোন টি  অমেরুদন্ডী প্রাণী</a:t>
            </a:r>
          </a:p>
          <a:p>
            <a:r>
              <a:rPr lang="bn-BD" dirty="0"/>
              <a:t> </a:t>
            </a:r>
            <a:endParaRPr lang="en-US" dirty="0"/>
          </a:p>
        </p:txBody>
      </p:sp>
      <p:pic>
        <p:nvPicPr>
          <p:cNvPr id="1028" name="Picture 4" descr="C:\Users\DOEL\Desktop\i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5143" y="1045029"/>
            <a:ext cx="4828857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ight Arrow 5"/>
          <p:cNvSpPr/>
          <p:nvPr/>
        </p:nvSpPr>
        <p:spPr>
          <a:xfrm>
            <a:off x="272465" y="3918857"/>
            <a:ext cx="436717" cy="2861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201" tIns="18101" rIns="36201" bIns="18101"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286526" y="4876800"/>
            <a:ext cx="627874" cy="346637"/>
          </a:xfrm>
          <a:prstGeom prst="rightArrow">
            <a:avLst>
              <a:gd name="adj1" fmla="val 50000"/>
              <a:gd name="adj2" fmla="val 4089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201" tIns="18101" rIns="36201" bIns="18101" rtlCol="0" anchor="ctr"/>
          <a:lstStyle/>
          <a:p>
            <a:pPr algn="ctr"/>
            <a:endParaRPr lang="en-US" sz="1400"/>
          </a:p>
        </p:txBody>
      </p:sp>
      <p:sp>
        <p:nvSpPr>
          <p:cNvPr id="8" name="TextBox 7"/>
          <p:cNvSpPr txBox="1"/>
          <p:nvPr/>
        </p:nvSpPr>
        <p:spPr>
          <a:xfrm>
            <a:off x="996051" y="4648200"/>
            <a:ext cx="8276512" cy="744442"/>
          </a:xfrm>
          <a:prstGeom prst="rect">
            <a:avLst/>
          </a:prstGeom>
          <a:noFill/>
        </p:spPr>
        <p:txBody>
          <a:bodyPr wrap="square" lIns="36201" tIns="18101" rIns="36201" bIns="18101" rtlCol="0">
            <a:spAutoFit/>
          </a:bodyPr>
          <a:lstStyle/>
          <a:p>
            <a:r>
              <a:rPr lang="bn-BD" sz="4000" b="1" dirty="0"/>
              <a:t>৩ টি মেরুদন্ডী প্রাণীর নাম বল </a:t>
            </a:r>
            <a:r>
              <a:rPr lang="bn-BD" sz="4600" b="1" dirty="0"/>
              <a:t>?</a:t>
            </a:r>
            <a:endParaRPr lang="en-US" sz="4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371600" y="5692790"/>
            <a:ext cx="739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/>
              <a:t>অমেরুদন্ডী প্রাণী কাকে বলে । </a:t>
            </a:r>
            <a:r>
              <a:rPr lang="bn-BD" sz="300" b="1" dirty="0"/>
              <a:t>? </a:t>
            </a:r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304800" y="5791200"/>
            <a:ext cx="662418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141819" y="6384022"/>
            <a:ext cx="2888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prstClr val="black"/>
                </a:solidFill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084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9" grpId="0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flipH="1">
            <a:off x="433744" y="293914"/>
            <a:ext cx="7905496" cy="143691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bn-BD" sz="5500" dirty="0">
                <a:latin typeface="NikoshBAN" pitchFamily="2" charset="0"/>
                <a:cs typeface="NikoshBAN" pitchFamily="2" charset="0"/>
              </a:rPr>
              <a:t>            </a:t>
            </a:r>
            <a:r>
              <a:rPr lang="bn-BD" sz="55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sz="6900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347" y="1502229"/>
            <a:ext cx="8761687" cy="3309083"/>
          </a:xfrm>
        </p:spPr>
        <p:txBody>
          <a:bodyPr>
            <a:normAutofit fontScale="77500" lnSpcReduction="20000"/>
          </a:bodyPr>
          <a:lstStyle/>
          <a:p>
            <a:pPr algn="l"/>
            <a:endParaRPr lang="bn-BD" sz="4100" dirty="0"/>
          </a:p>
          <a:p>
            <a:pPr algn="l"/>
            <a:r>
              <a:rPr lang="bn-BD" sz="4900" dirty="0"/>
              <a:t>    </a:t>
            </a:r>
            <a:r>
              <a:rPr lang="bn-BD" sz="4900" b="1" dirty="0">
                <a:solidFill>
                  <a:schemeClr val="tx1"/>
                </a:solidFill>
              </a:rPr>
              <a:t>তোমাদের দেখা মেরুদন্ডীও অমেরুদন্ডী </a:t>
            </a:r>
          </a:p>
          <a:p>
            <a:pPr algn="l"/>
            <a:r>
              <a:rPr lang="bn-BD" sz="4500" b="1" dirty="0">
                <a:solidFill>
                  <a:schemeClr val="tx1"/>
                </a:solidFill>
              </a:rPr>
              <a:t>প্রাণীর এক  টি তালিকা তৈরি কর </a:t>
            </a:r>
            <a:r>
              <a:rPr lang="bn-BD" sz="4500" b="1" dirty="0">
                <a:solidFill>
                  <a:srgbClr val="7030A0"/>
                </a:solidFill>
              </a:rPr>
              <a:t>।</a:t>
            </a:r>
          </a:p>
          <a:p>
            <a:pPr algn="l"/>
            <a:endParaRPr lang="bn-BD" dirty="0">
              <a:solidFill>
                <a:srgbClr val="7030A0"/>
              </a:solidFill>
            </a:endParaRPr>
          </a:p>
          <a:p>
            <a:pPr algn="l"/>
            <a:endParaRPr lang="bn-BD" dirty="0"/>
          </a:p>
          <a:p>
            <a:pPr algn="l"/>
            <a:r>
              <a:rPr lang="bn-BD" dirty="0"/>
              <a:t> </a:t>
            </a:r>
          </a:p>
          <a:p>
            <a:pPr algn="l"/>
            <a:r>
              <a:rPr lang="bn-BD" dirty="0"/>
              <a:t>                               </a:t>
            </a: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270437" y="1892808"/>
            <a:ext cx="619942" cy="5238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201" tIns="18101" rIns="36201" bIns="18101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54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2560323"/>
          </a:xfrm>
          <a:prstGeom prst="rect">
            <a:avLst/>
          </a:prstGeom>
          <a:solidFill>
            <a:srgbClr val="0070C0"/>
          </a:solidFill>
        </p:spPr>
        <p:txBody>
          <a:bodyPr wrap="square" lIns="36201" tIns="18101" rIns="36201" bIns="18101" rtlCol="0">
            <a:spAutoFit/>
          </a:bodyPr>
          <a:lstStyle/>
          <a:p>
            <a:pPr algn="ctr"/>
            <a:r>
              <a:rPr lang="bn-BD" sz="16400" b="1" dirty="0">
                <a:solidFill>
                  <a:srgbClr val="FFFF00"/>
                </a:solidFill>
              </a:rPr>
              <a:t>ধন্যবাদ</a:t>
            </a:r>
            <a:endParaRPr lang="en-US" sz="16400" b="1" dirty="0">
              <a:solidFill>
                <a:srgbClr val="FFFF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2438400"/>
            <a:ext cx="9144000" cy="4419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991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bn-BD" sz="7300" dirty="0">
                <a:solidFill>
                  <a:srgbClr val="002060"/>
                </a:solidFill>
              </a:rPr>
              <a:t>পরিচিতি</a:t>
            </a:r>
            <a:r>
              <a:rPr lang="bn-BD" sz="9600" dirty="0">
                <a:solidFill>
                  <a:srgbClr val="002060"/>
                </a:solidFill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96" y="1752600"/>
            <a:ext cx="4490803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sz="3600" b="1" dirty="0">
                <a:solidFill>
                  <a:srgbClr val="002060"/>
                </a:solidFill>
              </a:rPr>
              <a:t>মোঃ সাদেকুল ইসলাম </a:t>
            </a:r>
          </a:p>
          <a:p>
            <a:pPr marL="0" indent="0">
              <a:buNone/>
            </a:pPr>
            <a:r>
              <a:rPr lang="bn-BD" sz="2000" b="1" dirty="0">
                <a:solidFill>
                  <a:srgbClr val="002060"/>
                </a:solidFill>
              </a:rPr>
              <a:t>সহকারী শিক্ষক (বিজ্ঞান )  ।   </a:t>
            </a:r>
            <a:endParaRPr lang="bn-BD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bn-BD" sz="2400" b="1" dirty="0">
                <a:solidFill>
                  <a:srgbClr val="002060"/>
                </a:solidFill>
              </a:rPr>
              <a:t>নিতপুর মহিলা আলিম মাদ্রাসা ।</a:t>
            </a:r>
            <a:r>
              <a:rPr lang="bn-BD" b="1" dirty="0">
                <a:solidFill>
                  <a:srgbClr val="002060"/>
                </a:solidFill>
              </a:rPr>
              <a:t> পোরশা </a:t>
            </a:r>
            <a:r>
              <a:rPr lang="en-US" b="1" dirty="0">
                <a:solidFill>
                  <a:srgbClr val="002060"/>
                </a:solidFill>
              </a:rPr>
              <a:t>,</a:t>
            </a:r>
            <a:r>
              <a:rPr lang="bn-BD" b="1" dirty="0">
                <a:solidFill>
                  <a:srgbClr val="002060"/>
                </a:solidFill>
              </a:rPr>
              <a:t>নওগাঁ  । </a:t>
            </a:r>
          </a:p>
          <a:p>
            <a:pPr marL="0" indent="0">
              <a:buNone/>
            </a:pPr>
            <a:r>
              <a:rPr lang="bn-BD" b="1" dirty="0">
                <a:solidFill>
                  <a:srgbClr val="002060"/>
                </a:solidFill>
              </a:rPr>
              <a:t>মোবাইল নং - </a:t>
            </a:r>
            <a:endParaRPr lang="en-US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bn-BD" b="1" dirty="0">
                <a:solidFill>
                  <a:srgbClr val="002060"/>
                </a:solidFill>
              </a:rPr>
              <a:t>০১</a:t>
            </a:r>
            <a:r>
              <a:rPr lang="en-US" b="1" dirty="0">
                <a:solidFill>
                  <a:srgbClr val="002060"/>
                </a:solidFill>
              </a:rPr>
              <a:t>৭৫৭৮৬১৯৮৮</a:t>
            </a:r>
            <a:endParaRPr lang="bn-BD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bn-BD" b="1">
                <a:solidFill>
                  <a:srgbClr val="002060"/>
                </a:solidFill>
              </a:rPr>
              <a:t>E-meil.bulbulhabiba26802@gmail.com</a:t>
            </a:r>
            <a:endParaRPr lang="en-US" b="1" dirty="0">
              <a:solidFill>
                <a:srgbClr val="002060"/>
              </a:solidFill>
            </a:endParaRPr>
          </a:p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1524000"/>
            <a:ext cx="5181600" cy="4800600"/>
          </a:xfrm>
        </p:spPr>
      </p:pic>
    </p:spTree>
    <p:extLst>
      <p:ext uri="{BB962C8B-B14F-4D97-AF65-F5344CB8AC3E}">
        <p14:creationId xmlns:p14="http://schemas.microsoft.com/office/powerpoint/2010/main" val="3114923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2880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bn-BD" sz="6000" b="1" dirty="0">
                <a:solidFill>
                  <a:srgbClr val="002060"/>
                </a:solidFill>
              </a:rPr>
              <a:t>পাঠপরিচিতি</a:t>
            </a:r>
            <a:r>
              <a:rPr lang="bn-BD" sz="2400" b="1" dirty="0">
                <a:solidFill>
                  <a:srgbClr val="FFFF00"/>
                </a:solidFill>
              </a:rPr>
              <a:t> </a:t>
            </a:r>
            <a:br>
              <a:rPr lang="en-US" sz="2400" dirty="0"/>
            </a:b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2286000"/>
            <a:ext cx="3581400" cy="38401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bn-BD" sz="3600" b="1" dirty="0">
                <a:solidFill>
                  <a:srgbClr val="002060"/>
                </a:solidFill>
              </a:rPr>
              <a:t> </a:t>
            </a:r>
            <a:r>
              <a:rPr lang="bn-BD" sz="3600" b="1">
                <a:solidFill>
                  <a:srgbClr val="002060"/>
                </a:solidFill>
              </a:rPr>
              <a:t>সাধারন </a:t>
            </a:r>
            <a:r>
              <a:rPr lang="en-US" sz="3600" b="1">
                <a:solidFill>
                  <a:srgbClr val="002060"/>
                </a:solidFill>
              </a:rPr>
              <a:t>   </a:t>
            </a:r>
            <a:r>
              <a:rPr lang="bn-BD" sz="3600" b="1">
                <a:solidFill>
                  <a:srgbClr val="002060"/>
                </a:solidFill>
              </a:rPr>
              <a:t>      বিজ্ঞান    </a:t>
            </a:r>
            <a:endParaRPr lang="bn-BD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bn-BD" b="1" dirty="0">
                <a:solidFill>
                  <a:srgbClr val="002060"/>
                </a:solidFill>
              </a:rPr>
              <a:t>  </a:t>
            </a:r>
            <a:r>
              <a:rPr lang="en-US" b="1" dirty="0">
                <a:solidFill>
                  <a:srgbClr val="002060"/>
                </a:solidFill>
              </a:rPr>
              <a:t>    </a:t>
            </a:r>
            <a:r>
              <a:rPr lang="bn-BD" sz="3600" b="1" dirty="0">
                <a:solidFill>
                  <a:srgbClr val="002060"/>
                </a:solidFill>
              </a:rPr>
              <a:t>সপ্তম - শ্রেণী </a:t>
            </a:r>
          </a:p>
          <a:p>
            <a:pPr marL="0" indent="0">
              <a:buNone/>
            </a:pPr>
            <a:r>
              <a:rPr lang="bn-BD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     </a:t>
            </a:r>
            <a:r>
              <a:rPr lang="bn-BD" b="1" dirty="0">
                <a:solidFill>
                  <a:srgbClr val="002060"/>
                </a:solidFill>
              </a:rPr>
              <a:t> ষষ্ঠ অধ্যায় </a:t>
            </a:r>
          </a:p>
          <a:p>
            <a:pPr marL="0" indent="0">
              <a:buNone/>
            </a:pPr>
            <a:r>
              <a:rPr lang="bn-BD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     </a:t>
            </a:r>
            <a:r>
              <a:rPr lang="bn-BD" b="1" dirty="0">
                <a:solidFill>
                  <a:srgbClr val="002060"/>
                </a:solidFill>
              </a:rPr>
              <a:t> জীব জগৎ  </a:t>
            </a:r>
          </a:p>
          <a:p>
            <a:pPr marL="0" indent="0">
              <a:buNone/>
            </a:pPr>
            <a:r>
              <a:rPr lang="bn-BD" b="1" dirty="0">
                <a:solidFill>
                  <a:srgbClr val="002060"/>
                </a:solidFill>
              </a:rPr>
              <a:t>  </a:t>
            </a:r>
            <a:r>
              <a:rPr lang="en-US" b="1" dirty="0">
                <a:solidFill>
                  <a:srgbClr val="002060"/>
                </a:solidFill>
              </a:rPr>
              <a:t>    </a:t>
            </a:r>
            <a:r>
              <a:rPr lang="bn-BD" b="1" dirty="0">
                <a:solidFill>
                  <a:srgbClr val="002060"/>
                </a:solidFill>
              </a:rPr>
              <a:t>সময়-৪০ মিনিট   </a:t>
            </a:r>
          </a:p>
          <a:p>
            <a:pPr marL="0" indent="0">
              <a:buNone/>
            </a:pPr>
            <a:r>
              <a:rPr lang="bn-BD" b="1">
                <a:solidFill>
                  <a:srgbClr val="002060"/>
                </a:solidFill>
              </a:rPr>
              <a:t> </a:t>
            </a:r>
            <a:endParaRPr lang="en-US" dirty="0"/>
          </a:p>
        </p:txBody>
      </p:sp>
      <p:pic>
        <p:nvPicPr>
          <p:cNvPr id="5" name="Picture 2" descr="C:\Users\DOEL\Desktop\Capture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1" y="1828800"/>
            <a:ext cx="4876799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2710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" y="0"/>
            <a:ext cx="9207704" cy="5956584"/>
            <a:chOff x="1" y="0"/>
            <a:chExt cx="9207704" cy="5956584"/>
          </a:xfrm>
        </p:grpSpPr>
        <p:grpSp>
          <p:nvGrpSpPr>
            <p:cNvPr id="5" name="Group 4"/>
            <p:cNvGrpSpPr/>
            <p:nvPr/>
          </p:nvGrpSpPr>
          <p:grpSpPr>
            <a:xfrm>
              <a:off x="1" y="0"/>
              <a:ext cx="9158989" cy="5753100"/>
              <a:chOff x="1" y="0"/>
              <a:chExt cx="9158989" cy="5753100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1" y="0"/>
                <a:ext cx="2743200" cy="1506220"/>
              </a:xfrm>
              <a:prstGeom prst="rect">
                <a:avLst/>
              </a:prstGeom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" name="Picture 12" descr="C:\Users\DOEL\Desktop\frts.jp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43201" y="0"/>
                <a:ext cx="3264762" cy="150622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" name="Picture 10" descr="C:\Users\DOEL\Desktop\Grant's Zebra.jpg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007963" y="1"/>
                <a:ext cx="3136037" cy="14478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" name="Picture 4" descr="C:\Users\DOEL\Desktop\original.jpg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21900" y="1447801"/>
                <a:ext cx="4114800" cy="234739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8" name="Picture 13" descr="C:\Users\DOEL\Desktop\sdages.jpg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497" y="1528704"/>
                <a:ext cx="2825647" cy="228897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26" name="Picture 2" descr="C:\Users\DOEL\Desktop\1images.jpg"/>
              <p:cNvPicPr>
                <a:picLocks noChangeAspect="1" noChangeArrowheads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7148" r="19767"/>
              <a:stretch/>
            </p:blipFill>
            <p:spPr bwMode="auto">
              <a:xfrm>
                <a:off x="6951691" y="1447800"/>
                <a:ext cx="2207299" cy="234739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27" name="Picture 3" descr="C:\Users\DOEL\Desktop\imanhjs.jpg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" y="3795192"/>
                <a:ext cx="3200399" cy="195790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" name="Picture 16" descr="C:\Users\DOEL\Desktop\imabn.jpg"/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200401" y="3817676"/>
                <a:ext cx="3505200" cy="193542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028" name="Picture 4" descr="C:\Users\DOEL\Desktop\MS Vbc_11.jpg"/>
            <p:cNvPicPr>
              <a:picLocks noChangeAspect="1" noChangeArrowheads="1"/>
            </p:cNvPicPr>
            <p:nvPr/>
          </p:nvPicPr>
          <p:blipFill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291" t="14892" r="12007" b="11388"/>
            <a:stretch/>
          </p:blipFill>
          <p:spPr bwMode="auto">
            <a:xfrm>
              <a:off x="6705601" y="3795191"/>
              <a:ext cx="2502104" cy="21613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9" name="Rectangle 8"/>
          <p:cNvSpPr/>
          <p:nvPr/>
        </p:nvSpPr>
        <p:spPr>
          <a:xfrm>
            <a:off x="914400" y="6096000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b="1" dirty="0">
                <a:solidFill>
                  <a:srgbClr val="002060"/>
                </a:solidFill>
              </a:rPr>
              <a:t>     এ সব প্রাণী কে একসাথে কি বলা যাই ? 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304800" y="6188636"/>
            <a:ext cx="914400" cy="4497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751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B0F0"/>
                </a:solidFill>
              </a:rPr>
              <a:t> </a:t>
            </a:r>
            <a:r>
              <a:rPr lang="bn-BD" sz="5400" b="1" dirty="0">
                <a:solidFill>
                  <a:srgbClr val="002060"/>
                </a:solidFill>
              </a:rPr>
              <a:t>পাঠ</a:t>
            </a:r>
            <a:r>
              <a:rPr lang="en-US" sz="5400" b="1" dirty="0">
                <a:solidFill>
                  <a:srgbClr val="002060"/>
                </a:solidFill>
              </a:rPr>
              <a:t> </a:t>
            </a:r>
            <a:r>
              <a:rPr lang="bn-BD" sz="5400" b="1" dirty="0">
                <a:solidFill>
                  <a:srgbClr val="002060"/>
                </a:solidFill>
              </a:rPr>
              <a:t>শিরোনাম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410200"/>
          </a:xfrm>
          <a:noFill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sz="9600" b="1" dirty="0">
                <a:solidFill>
                  <a:srgbClr val="002060"/>
                </a:solidFill>
              </a:rPr>
              <a:t>     </a:t>
            </a:r>
          </a:p>
          <a:p>
            <a:pPr marL="0" indent="0">
              <a:buNone/>
            </a:pPr>
            <a:r>
              <a:rPr lang="bn-BD" sz="9600" b="1" dirty="0">
                <a:solidFill>
                  <a:srgbClr val="002060"/>
                </a:solidFill>
              </a:rPr>
              <a:t>     প্রাণী জগৎ</a:t>
            </a:r>
          </a:p>
          <a:p>
            <a:endParaRPr lang="en-US" dirty="0"/>
          </a:p>
        </p:txBody>
      </p:sp>
      <p:sp>
        <p:nvSpPr>
          <p:cNvPr id="8" name="Minus 7"/>
          <p:cNvSpPr/>
          <p:nvPr/>
        </p:nvSpPr>
        <p:spPr>
          <a:xfrm>
            <a:off x="1066800" y="4648200"/>
            <a:ext cx="8077200" cy="762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435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bn-BD" sz="5400" b="1" dirty="0">
                <a:solidFill>
                  <a:srgbClr val="7030A0"/>
                </a:solidFill>
              </a:rPr>
              <a:t>আচরণিক উদ্দেশ্য</a:t>
            </a:r>
            <a:endParaRPr lang="en-US" sz="20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bn-BD" b="1" dirty="0"/>
              <a:t> ১। অমেরুদন্ডী প্রাণীর  সংজ্ঞা ও  নাম বলতে পারবে। 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bn-BD" sz="2800" b="1" dirty="0"/>
              <a:t> ২।অমেরুদন্ডী ও  মেরুদন্ডীর প্রাণীর</a:t>
            </a:r>
            <a:r>
              <a:rPr lang="en-US" sz="2800" b="1" dirty="0"/>
              <a:t> </a:t>
            </a:r>
            <a:r>
              <a:rPr lang="bn-BD" sz="2800" b="1" dirty="0"/>
              <a:t>পাথর্ক্য করতে পারবে।</a:t>
            </a:r>
          </a:p>
          <a:p>
            <a:endParaRPr lang="en-US" dirty="0"/>
          </a:p>
          <a:p>
            <a:pPr marL="0" indent="0">
              <a:buNone/>
            </a:pPr>
            <a:r>
              <a:rPr lang="bn-BD" sz="2800" b="1" dirty="0"/>
              <a:t> ৩।মেরুদন্ডী প্রাণীর বৈশিষ্ট্য ও ভাগ গুলো লিখতে পারবে।</a:t>
            </a:r>
          </a:p>
          <a:p>
            <a:pPr marL="0" indent="0">
              <a:buNone/>
            </a:pPr>
            <a:r>
              <a:rPr lang="bn-BD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109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38339"/>
          </a:xfrm>
        </p:spPr>
        <p:txBody>
          <a:bodyPr>
            <a:normAutofit/>
          </a:bodyPr>
          <a:lstStyle/>
          <a:p>
            <a:pPr marL="0" indent="0"/>
            <a:r>
              <a:rPr lang="bn-BD" sz="5400" b="1" dirty="0">
                <a:solidFill>
                  <a:srgbClr val="7030A0"/>
                </a:solidFill>
              </a:rPr>
              <a:t>অমেরুদন্ডী </a:t>
            </a:r>
            <a:r>
              <a:rPr lang="en-US" sz="5400" b="1" dirty="0">
                <a:solidFill>
                  <a:srgbClr val="7030A0"/>
                </a:solidFill>
              </a:rPr>
              <a:t>   </a:t>
            </a:r>
            <a:r>
              <a:rPr lang="bn-BD" sz="5400" b="1" dirty="0">
                <a:solidFill>
                  <a:srgbClr val="7030A0"/>
                </a:solidFill>
              </a:rPr>
              <a:t>প্রাণী</a:t>
            </a:r>
            <a:endParaRPr lang="bn-BD" sz="9600" b="1" dirty="0">
              <a:solidFill>
                <a:srgbClr val="002060"/>
              </a:solidFill>
            </a:endParaRPr>
          </a:p>
        </p:txBody>
      </p:sp>
      <p:pic>
        <p:nvPicPr>
          <p:cNvPr id="4" name="Picture 10" descr="C:\Users\DOEL\Desktop\imagec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6229" y="1094014"/>
            <a:ext cx="2790825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C:\Users\DOEL\Desktop\13021708491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661" y="1062139"/>
            <a:ext cx="2559787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C:\Users\DOEL\Desktop\origina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595" y="3216533"/>
            <a:ext cx="5978463" cy="2306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DOEL\Desktop\Butterflies 1_smal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5716" y="870022"/>
            <a:ext cx="3331997" cy="1981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3733801" y="3244334"/>
            <a:ext cx="160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44228" y="3821668"/>
            <a:ext cx="9877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dirty="0"/>
              <a:t>ফড়িং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4076700" y="2754868"/>
            <a:ext cx="13466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400" dirty="0"/>
              <a:t>চিংড়ি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702179" y="2814935"/>
            <a:ext cx="34055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/>
              <a:t>       </a:t>
            </a:r>
            <a:r>
              <a:rPr lang="bn-BD" sz="2800" dirty="0"/>
              <a:t> প্রজাপতি  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153601" y="5562600"/>
            <a:ext cx="1170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/>
              <a:t>কেঁচো</a:t>
            </a:r>
            <a:r>
              <a:rPr lang="bn-BD" dirty="0"/>
              <a:t>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90600" y="6186975"/>
            <a:ext cx="727851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/>
              <a:t>এ সব প্রাণীর   মেরুদন্ড নেই ।</a:t>
            </a:r>
            <a:endParaRPr lang="en-US" sz="40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583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bn-BD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একক কাজঃ ৩মিনিট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5344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           </a:t>
            </a:r>
            <a:r>
              <a:rPr lang="bn-BD" sz="2800" b="1" dirty="0"/>
              <a:t>অমেরুদন্ডী প্রাণী কাকে বলে </a:t>
            </a:r>
            <a:r>
              <a:rPr lang="bn-BD" sz="600" b="1" dirty="0"/>
              <a:t>? </a:t>
            </a:r>
            <a:r>
              <a:rPr lang="bn-BD" sz="800" b="1" dirty="0"/>
              <a:t>  </a:t>
            </a:r>
            <a:r>
              <a:rPr lang="bn-BD" sz="2800" b="1" dirty="0"/>
              <a:t>৫টি</a:t>
            </a:r>
            <a:r>
              <a:rPr lang="bn-BD" sz="9600" b="1" dirty="0"/>
              <a:t> </a:t>
            </a:r>
            <a:r>
              <a:rPr lang="bn-BD" sz="2800" b="1" dirty="0"/>
              <a:t>অমেরুদন্ডী</a:t>
            </a:r>
            <a:r>
              <a:rPr lang="bn-BD" sz="4400" b="1" dirty="0"/>
              <a:t> </a:t>
            </a:r>
            <a:r>
              <a:rPr lang="en-US" sz="4400" b="1" dirty="0"/>
              <a:t>        </a:t>
            </a:r>
            <a:r>
              <a:rPr lang="bn-BD" sz="2400" b="1" dirty="0"/>
              <a:t>প্রাণীর </a:t>
            </a:r>
            <a:r>
              <a:rPr lang="en-US" sz="2400" b="1" dirty="0"/>
              <a:t> </a:t>
            </a:r>
            <a:r>
              <a:rPr lang="bn-BD" sz="2800" b="1" dirty="0"/>
              <a:t>নাম </a:t>
            </a:r>
            <a:r>
              <a:rPr lang="en-US" sz="2800" b="1" dirty="0"/>
              <a:t> </a:t>
            </a:r>
            <a:r>
              <a:rPr lang="bn-BD" sz="2800" b="1" dirty="0"/>
              <a:t>লিখ </a:t>
            </a:r>
            <a:r>
              <a:rPr lang="en-US" sz="4400" b="1" dirty="0"/>
              <a:t>?</a:t>
            </a:r>
          </a:p>
          <a:p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332507" y="1960418"/>
            <a:ext cx="3810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134769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28800" y="163286"/>
            <a:ext cx="5715000" cy="882941"/>
          </a:xfrm>
          <a:prstGeom prst="rect">
            <a:avLst/>
          </a:prstGeom>
          <a:noFill/>
        </p:spPr>
        <p:txBody>
          <a:bodyPr wrap="square" lIns="36201" tIns="18101" rIns="36201" bIns="18101" rtlCol="0">
            <a:spAutoFit/>
          </a:bodyPr>
          <a:lstStyle/>
          <a:p>
            <a:pPr algn="ctr"/>
            <a:r>
              <a:rPr lang="bn-BD" sz="1900" dirty="0"/>
              <a:t> </a:t>
            </a:r>
            <a:r>
              <a:rPr lang="bn-BD" sz="5500" dirty="0">
                <a:solidFill>
                  <a:srgbClr val="7030A0"/>
                </a:solidFill>
              </a:rPr>
              <a:t>মেরুদন্ডী প্রাণী</a:t>
            </a:r>
            <a:endParaRPr lang="en-US" sz="4600" dirty="0">
              <a:solidFill>
                <a:srgbClr val="7030A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6317" y="129166"/>
            <a:ext cx="2454414" cy="2432957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201" tIns="18101" rIns="36201" bIns="18101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90800" y="1453244"/>
            <a:ext cx="3886200" cy="1938780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201" tIns="18101" rIns="36201" bIns="18101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732152" y="163286"/>
            <a:ext cx="2397334" cy="2579914"/>
          </a:xfrm>
          <a:prstGeom prst="ellipse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2798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201" tIns="18101" rIns="36201" bIns="18101"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90823" y="2677886"/>
            <a:ext cx="2911049" cy="621331"/>
          </a:xfrm>
          <a:prstGeom prst="rect">
            <a:avLst/>
          </a:prstGeom>
          <a:noFill/>
        </p:spPr>
        <p:txBody>
          <a:bodyPr wrap="square" lIns="36201" tIns="18101" rIns="36201" bIns="18101" rtlCol="0">
            <a:spAutoFit/>
          </a:bodyPr>
          <a:lstStyle/>
          <a:p>
            <a:r>
              <a:rPr lang="bn-BD" sz="3800" dirty="0"/>
              <a:t>বাঘ</a:t>
            </a:r>
            <a:endParaRPr lang="en-US" sz="3800" dirty="0"/>
          </a:p>
        </p:txBody>
      </p:sp>
      <p:sp>
        <p:nvSpPr>
          <p:cNvPr id="12" name="TextBox 11"/>
          <p:cNvSpPr txBox="1"/>
          <p:nvPr/>
        </p:nvSpPr>
        <p:spPr>
          <a:xfrm>
            <a:off x="3620231" y="3319012"/>
            <a:ext cx="2311715" cy="528998"/>
          </a:xfrm>
          <a:prstGeom prst="rect">
            <a:avLst/>
          </a:prstGeom>
          <a:noFill/>
        </p:spPr>
        <p:txBody>
          <a:bodyPr wrap="square" lIns="36201" tIns="18101" rIns="36201" bIns="18101" rtlCol="0">
            <a:spAutoFit/>
          </a:bodyPr>
          <a:lstStyle/>
          <a:p>
            <a:r>
              <a:rPr lang="bn-BD" sz="3200" dirty="0"/>
              <a:t>ছাগল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7459311" y="2895600"/>
            <a:ext cx="998889" cy="528998"/>
          </a:xfrm>
          <a:prstGeom prst="rect">
            <a:avLst/>
          </a:prstGeom>
          <a:noFill/>
        </p:spPr>
        <p:txBody>
          <a:bodyPr wrap="square" lIns="36201" tIns="18101" rIns="36201" bIns="18101" rtlCol="0">
            <a:spAutoFit/>
          </a:bodyPr>
          <a:lstStyle/>
          <a:p>
            <a:r>
              <a:rPr lang="bn-BD" sz="3200" dirty="0"/>
              <a:t>সাপ</a:t>
            </a:r>
            <a:endParaRPr lang="en-US" sz="3200" dirty="0"/>
          </a:p>
        </p:txBody>
      </p:sp>
      <p:sp>
        <p:nvSpPr>
          <p:cNvPr id="14" name="Oval 13"/>
          <p:cNvSpPr/>
          <p:nvPr/>
        </p:nvSpPr>
        <p:spPr>
          <a:xfrm>
            <a:off x="54663" y="3397466"/>
            <a:ext cx="3053748" cy="1566420"/>
          </a:xfrm>
          <a:prstGeom prst="ellipse">
            <a:avLst/>
          </a:pr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30837" b="-20957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201" tIns="18101" rIns="36201" bIns="18101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19141" y="4963886"/>
            <a:ext cx="780034" cy="575165"/>
          </a:xfrm>
          <a:prstGeom prst="rect">
            <a:avLst/>
          </a:prstGeom>
        </p:spPr>
        <p:txBody>
          <a:bodyPr wrap="none" lIns="36201" tIns="18101" rIns="36201" bIns="18101">
            <a:spAutoFit/>
          </a:bodyPr>
          <a:lstStyle/>
          <a:p>
            <a:pPr lvl="0"/>
            <a:r>
              <a:rPr lang="bn-BD" sz="3500" dirty="0">
                <a:solidFill>
                  <a:prstClr val="black"/>
                </a:solidFill>
              </a:rPr>
              <a:t>মাছ</a:t>
            </a:r>
            <a:endParaRPr lang="en-US" sz="3500" dirty="0">
              <a:solidFill>
                <a:prstClr val="black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5485270" y="3702274"/>
            <a:ext cx="2825430" cy="1881562"/>
          </a:xfrm>
          <a:prstGeom prst="ellipse">
            <a:avLst/>
          </a:prstGeom>
          <a:blipFill dpi="0"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201" tIns="18101" rIns="36201" bIns="18101"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502806" y="4419563"/>
            <a:ext cx="953925" cy="744442"/>
          </a:xfrm>
          <a:prstGeom prst="rect">
            <a:avLst/>
          </a:prstGeom>
          <a:noFill/>
        </p:spPr>
        <p:txBody>
          <a:bodyPr wrap="square" lIns="36201" tIns="18101" rIns="36201" bIns="18101" rtlCol="0">
            <a:spAutoFit/>
          </a:bodyPr>
          <a:lstStyle/>
          <a:p>
            <a:r>
              <a:rPr lang="bn-BD" sz="4600" dirty="0"/>
              <a:t>বক</a:t>
            </a:r>
            <a:endParaRPr lang="en-US" sz="4600" dirty="0"/>
          </a:p>
        </p:txBody>
      </p:sp>
      <p:sp>
        <p:nvSpPr>
          <p:cNvPr id="24" name="TextBox 23"/>
          <p:cNvSpPr txBox="1"/>
          <p:nvPr/>
        </p:nvSpPr>
        <p:spPr>
          <a:xfrm>
            <a:off x="0" y="5865631"/>
            <a:ext cx="9129486" cy="528998"/>
          </a:xfrm>
          <a:prstGeom prst="rect">
            <a:avLst/>
          </a:prstGeom>
          <a:noFill/>
        </p:spPr>
        <p:txBody>
          <a:bodyPr wrap="square" lIns="36201" tIns="18101" rIns="36201" bIns="18101" rtlCol="0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</a:rPr>
              <a:t>        </a:t>
            </a:r>
            <a:r>
              <a:rPr lang="bn-BD" sz="3200" b="1" dirty="0">
                <a:solidFill>
                  <a:srgbClr val="7030A0"/>
                </a:solidFill>
              </a:rPr>
              <a:t>এ সব প্রাণীর শিরদাঁড়া বা মেরুদন্ড আছে । </a:t>
            </a:r>
            <a:r>
              <a:rPr lang="bn-BD" sz="1900" b="1" dirty="0">
                <a:solidFill>
                  <a:srgbClr val="7030A0"/>
                </a:solidFill>
              </a:rPr>
              <a:t>।</a:t>
            </a:r>
            <a:endParaRPr lang="en-US" sz="1900" b="1" dirty="0">
              <a:solidFill>
                <a:srgbClr val="7030A0"/>
              </a:solidFill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152400" y="5983901"/>
            <a:ext cx="457200" cy="2644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829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1" grpId="0"/>
      <p:bldP spid="12" grpId="0"/>
      <p:bldP spid="13" grpId="0"/>
      <p:bldP spid="14" grpId="0" animBg="1"/>
      <p:bldP spid="19" grpId="0"/>
      <p:bldP spid="22" grpId="0" animBg="1"/>
      <p:bldP spid="2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342</Words>
  <Application>Microsoft Office PowerPoint</Application>
  <PresentationFormat>On-screen Show (4:3)</PresentationFormat>
  <Paragraphs>95</Paragraphs>
  <Slides>17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আজকের ক্লাসে সবাইকে  স্বাগতম</vt:lpstr>
      <vt:lpstr>পরিচিতি </vt:lpstr>
      <vt:lpstr>পাঠপরিচিতি  </vt:lpstr>
      <vt:lpstr>PowerPoint Presentation</vt:lpstr>
      <vt:lpstr> পাঠ শিরোনাম</vt:lpstr>
      <vt:lpstr>আচরণিক উদ্দেশ্য</vt:lpstr>
      <vt:lpstr>অমেরুদন্ডী    প্রাণী</vt:lpstr>
      <vt:lpstr>একক কাজঃ ৩মিনিট</vt:lpstr>
      <vt:lpstr>PowerPoint Presentation</vt:lpstr>
      <vt:lpstr>      জোড়ায় কাজ  সময় ৫মিনিট  ।</vt:lpstr>
      <vt:lpstr>অমেরুদন্ডী ও  মেরুদন্ডী প্রাণীর পাথর্ক্য  </vt:lpstr>
      <vt:lpstr>মেরুদন্ডী প্রাণীর বৈশিষ্ট্য  </vt:lpstr>
      <vt:lpstr>PowerPoint Presentation</vt:lpstr>
      <vt:lpstr>PowerPoint Presentation</vt:lpstr>
      <vt:lpstr>       মুল্যায়ন  ।  সময় ৫ মিনিট ।</vt:lpstr>
      <vt:lpstr>            বাড়ির কাজ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আজকের ক্লাসে সবাইক  স্বাগতম</dc:title>
  <dc:creator>TSS</dc:creator>
  <cp:lastModifiedBy>mh.hasibul2004@gmail.com</cp:lastModifiedBy>
  <cp:revision>69</cp:revision>
  <dcterms:created xsi:type="dcterms:W3CDTF">2006-08-16T00:00:00Z</dcterms:created>
  <dcterms:modified xsi:type="dcterms:W3CDTF">2019-10-10T02:46:58Z</dcterms:modified>
</cp:coreProperties>
</file>