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1" r:id="rId2"/>
    <p:sldMasterId id="2147483765" r:id="rId3"/>
  </p:sldMasterIdLst>
  <p:notesMasterIdLst>
    <p:notesMasterId r:id="rId25"/>
  </p:notesMasterIdLst>
  <p:handoutMasterIdLst>
    <p:handoutMasterId r:id="rId26"/>
  </p:handoutMasterIdLst>
  <p:sldIdLst>
    <p:sldId id="348" r:id="rId4"/>
    <p:sldId id="352" r:id="rId5"/>
    <p:sldId id="285" r:id="rId6"/>
    <p:sldId id="287" r:id="rId7"/>
    <p:sldId id="288" r:id="rId8"/>
    <p:sldId id="340" r:id="rId9"/>
    <p:sldId id="323" r:id="rId10"/>
    <p:sldId id="324" r:id="rId11"/>
    <p:sldId id="328" r:id="rId12"/>
    <p:sldId id="342" r:id="rId13"/>
    <p:sldId id="291" r:id="rId14"/>
    <p:sldId id="292" r:id="rId15"/>
    <p:sldId id="346" r:id="rId16"/>
    <p:sldId id="350" r:id="rId17"/>
    <p:sldId id="347" r:id="rId18"/>
    <p:sldId id="351" r:id="rId19"/>
    <p:sldId id="305" r:id="rId20"/>
    <p:sldId id="332" r:id="rId21"/>
    <p:sldId id="306" r:id="rId22"/>
    <p:sldId id="307" r:id="rId23"/>
    <p:sldId id="30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A80C"/>
    <a:srgbClr val="A0A0F8"/>
    <a:srgbClr val="00FF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86" autoAdjust="0"/>
    <p:restoredTop sz="94660"/>
  </p:normalViewPr>
  <p:slideViewPr>
    <p:cSldViewPr snapToGrid="0">
      <p:cViewPr varScale="1">
        <p:scale>
          <a:sx n="70" d="100"/>
          <a:sy n="70" d="100"/>
        </p:scale>
        <p:origin x="4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7CFE93-D80D-4B7C-A901-FFBC88CF528B}" type="datetime1">
              <a:rPr lang="en-US" smtClean="0"/>
              <a:t>10-Sep-19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AC1CC5-3C4B-4948-8FB8-3D422F077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31271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94F5D-855A-405C-80B5-4DDAB51297E5}" type="datetime1">
              <a:rPr lang="en-US" smtClean="0"/>
              <a:t>10-Sep-19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E3BA62-84F7-40D5-A108-1E8CF75F0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9644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351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61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294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46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340"/>
            </a:lvl1pPr>
            <a:lvl2pPr marL="445770" indent="0" algn="ctr">
              <a:buNone/>
              <a:defRPr sz="1950"/>
            </a:lvl2pPr>
            <a:lvl3pPr marL="891540" indent="0" algn="ctr">
              <a:buNone/>
              <a:defRPr sz="1755"/>
            </a:lvl3pPr>
            <a:lvl4pPr marL="1337310" indent="0" algn="ctr">
              <a:buNone/>
              <a:defRPr sz="1560"/>
            </a:lvl4pPr>
            <a:lvl5pPr marL="1783080" indent="0" algn="ctr">
              <a:buNone/>
              <a:defRPr sz="1560"/>
            </a:lvl5pPr>
            <a:lvl6pPr marL="2228850" indent="0" algn="ctr">
              <a:buNone/>
              <a:defRPr sz="1560"/>
            </a:lvl6pPr>
            <a:lvl7pPr marL="2674620" indent="0" algn="ctr">
              <a:buNone/>
              <a:defRPr sz="1560"/>
            </a:lvl7pPr>
            <a:lvl8pPr marL="3120390" indent="0" algn="ctr">
              <a:buNone/>
              <a:defRPr sz="1560"/>
            </a:lvl8pPr>
            <a:lvl9pPr marL="3566160" indent="0" algn="ctr">
              <a:buNone/>
              <a:defRPr sz="15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44D6-A508-43CA-8F5D-C17722AEAEBE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10 September 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63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B543-AF10-4608-9E6A-D21BDD75D01D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10 September 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84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1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68E95-878B-4685-8EDE-FC7DE23A44CE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10 September 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85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7674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43C24-34F6-4A27-AAD6-7E1074920185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10 September 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87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FA065-0E66-4C45-9525-B30A7CE01299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10 September 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0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BBA7-B470-49FA-B619-7BA0F5B68E73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10 September 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78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F0899-F0F8-4E52-91DC-3911FA439488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10 September 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16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2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2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52901-6545-48D9-B449-9D3044221BCA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10 September 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79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146D-BCFD-4C52-8079-43A3584AF660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10 September 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4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44D0-9276-4CE5-BBA1-EF7E19B51369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10 September 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78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7A7BF-E44B-4B88-BDF7-22419810EC3C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10 September 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44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B61CC-CCA0-4525-B4FC-C9E3E90CE0D5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10 September 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88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D83E-96E4-4DCC-A4A9-AC4A5EE4B321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10 September 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11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01661-F6BD-4752-8480-674DA9AFCF8B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10 September 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35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1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8BD82-AFF0-4253-B23B-E9ADA477EFFD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10 September 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51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42AC3BB2-42E1-44C9-B84D-10E964C13D69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10 September 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8" y="6454778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9926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009A83A9-82BD-4185-9937-3FDE44635C3D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10 September 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8" y="6454778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9187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340"/>
            </a:lvl1pPr>
            <a:lvl2pPr marL="445770" indent="0" algn="ctr">
              <a:buNone/>
              <a:defRPr sz="1950"/>
            </a:lvl2pPr>
            <a:lvl3pPr marL="891540" indent="0" algn="ctr">
              <a:buNone/>
              <a:defRPr sz="1755"/>
            </a:lvl3pPr>
            <a:lvl4pPr marL="1337310" indent="0" algn="ctr">
              <a:buNone/>
              <a:defRPr sz="1560"/>
            </a:lvl4pPr>
            <a:lvl5pPr marL="1783080" indent="0" algn="ctr">
              <a:buNone/>
              <a:defRPr sz="1560"/>
            </a:lvl5pPr>
            <a:lvl6pPr marL="2228850" indent="0" algn="ctr">
              <a:buNone/>
              <a:defRPr sz="1560"/>
            </a:lvl6pPr>
            <a:lvl7pPr marL="2674620" indent="0" algn="ctr">
              <a:buNone/>
              <a:defRPr sz="1560"/>
            </a:lvl7pPr>
            <a:lvl8pPr marL="3120390" indent="0" algn="ctr">
              <a:buNone/>
              <a:defRPr sz="1560"/>
            </a:lvl8pPr>
            <a:lvl9pPr marL="3566160" indent="0" algn="ctr">
              <a:buNone/>
              <a:defRPr sz="15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3D420-4228-4A98-A517-FB44A1404581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10 September 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97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B1DA5-8611-4631-B4F2-885BA71B82E1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10 September 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60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340">
                <a:solidFill>
                  <a:schemeClr val="tx1">
                    <a:tint val="75000"/>
                  </a:schemeClr>
                </a:solidFill>
              </a:defRPr>
            </a:lvl1pPr>
            <a:lvl2pPr marL="44577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89154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3pPr>
            <a:lvl4pPr marL="133731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4pPr>
            <a:lvl5pPr marL="178308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5pPr>
            <a:lvl6pPr marL="222885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6pPr>
            <a:lvl7pPr marL="267462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7pPr>
            <a:lvl8pPr marL="312039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8pPr>
            <a:lvl9pPr marL="356616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506A3-635B-4085-94D2-99BCE78B5D6A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10 September 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36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A182-8DF1-4BAB-8984-F88B007BB2FD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10 September 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19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340">
                <a:solidFill>
                  <a:schemeClr val="tx1">
                    <a:tint val="75000"/>
                  </a:schemeClr>
                </a:solidFill>
              </a:defRPr>
            </a:lvl1pPr>
            <a:lvl2pPr marL="44577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89154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3pPr>
            <a:lvl4pPr marL="133731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4pPr>
            <a:lvl5pPr marL="178308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5pPr>
            <a:lvl6pPr marL="222885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6pPr>
            <a:lvl7pPr marL="267462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7pPr>
            <a:lvl8pPr marL="312039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8pPr>
            <a:lvl9pPr marL="356616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901B1-9552-4DA7-8FB3-52159ACF3312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10 September 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30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FAF9D-541E-430D-8180-797BD5F278B9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10 September 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84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D1E02-4F47-44AE-9427-C431FFEABCAA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10 September 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53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AAC94-2CC7-46A9-8E1B-0EAC195BE242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10 September 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02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827F5-CF54-48BB-8004-DBA3EBC54EAA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10 September 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84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20"/>
            </a:lvl1pPr>
            <a:lvl2pPr marL="445770" indent="0">
              <a:buNone/>
              <a:defRPr sz="2730"/>
            </a:lvl2pPr>
            <a:lvl3pPr marL="891540" indent="0">
              <a:buNone/>
              <a:defRPr sz="2340"/>
            </a:lvl3pPr>
            <a:lvl4pPr marL="1337310" indent="0">
              <a:buNone/>
              <a:defRPr sz="1950"/>
            </a:lvl4pPr>
            <a:lvl5pPr marL="1783080" indent="0">
              <a:buNone/>
              <a:defRPr sz="1950"/>
            </a:lvl5pPr>
            <a:lvl6pPr marL="2228850" indent="0">
              <a:buNone/>
              <a:defRPr sz="1950"/>
            </a:lvl6pPr>
            <a:lvl7pPr marL="2674620" indent="0">
              <a:buNone/>
              <a:defRPr sz="1950"/>
            </a:lvl7pPr>
            <a:lvl8pPr marL="3120390" indent="0">
              <a:buNone/>
              <a:defRPr sz="1950"/>
            </a:lvl8pPr>
            <a:lvl9pPr marL="3566160" indent="0">
              <a:buNone/>
              <a:defRPr sz="195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847CA-1E29-42F9-BEF2-20EB6B6B0948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10 September 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0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2CC1-6D11-4319-8BAE-6C19C2E63ADD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10 September 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8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1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5FD1-DE67-4012-A599-E2DFF73AE00A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10 September 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63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94927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8909B174-E5BF-4E8A-B298-ABFDA31E091F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10 September 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8" y="6454778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005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2CA64-6E59-463A-9FBB-5038AD7EF000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10 September 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02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F01F-F8C1-405E-8F55-3DB8D0000DA3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10 September 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41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71D1-ECDF-425C-9001-53DC6448A7F8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10 September 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66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0C088-4264-4F09-8F4B-93ACC23ACC34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10 September 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37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E5CA-BCBE-4054-BA1C-1E4573C178C2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10 September 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76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20"/>
            </a:lvl1pPr>
            <a:lvl2pPr marL="445770" indent="0">
              <a:buNone/>
              <a:defRPr sz="2730"/>
            </a:lvl2pPr>
            <a:lvl3pPr marL="891540" indent="0">
              <a:buNone/>
              <a:defRPr sz="2340"/>
            </a:lvl3pPr>
            <a:lvl4pPr marL="1337310" indent="0">
              <a:buNone/>
              <a:defRPr sz="1950"/>
            </a:lvl4pPr>
            <a:lvl5pPr marL="1783080" indent="0">
              <a:buNone/>
              <a:defRPr sz="1950"/>
            </a:lvl5pPr>
            <a:lvl6pPr marL="2228850" indent="0">
              <a:buNone/>
              <a:defRPr sz="1950"/>
            </a:lvl6pPr>
            <a:lvl7pPr marL="2674620" indent="0">
              <a:buNone/>
              <a:defRPr sz="1950"/>
            </a:lvl7pPr>
            <a:lvl8pPr marL="3120390" indent="0">
              <a:buNone/>
              <a:defRPr sz="1950"/>
            </a:lvl8pPr>
            <a:lvl9pPr marL="3566160" indent="0">
              <a:buNone/>
              <a:defRPr sz="195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E7B8-247C-40D6-9215-999D66E245DE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10 September 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73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50C25-0A3A-43E1-B4C3-6E24A5505F9C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10 September 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999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hf sldNum="0" hdr="0" ftr="0"/>
  <p:txStyles>
    <p:titleStyle>
      <a:lvl1pPr algn="l" defTabSz="891540" rtl="0" eaLnBrk="1" latinLnBrk="0" hangingPunct="1">
        <a:lnSpc>
          <a:spcPct val="90000"/>
        </a:lnSpc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885" indent="-222885" algn="l" defTabSz="8915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273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2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56019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200596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45173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89750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34327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78904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1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08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85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39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32B1C-D332-4B3B-9D33-1F48DB5C3B23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10 September 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499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DF38C-145F-4EE2-B0F3-220A011EE600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10 September 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883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hf sldNum="0" hdr="0" ftr="0"/>
  <p:txStyles>
    <p:titleStyle>
      <a:lvl1pPr algn="l" defTabSz="891540" rtl="0" eaLnBrk="1" latinLnBrk="0" hangingPunct="1">
        <a:lnSpc>
          <a:spcPct val="90000"/>
        </a:lnSpc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885" indent="-222885" algn="l" defTabSz="8915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273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2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56019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200596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45173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89750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34327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78904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1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08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85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39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4963" y="332836"/>
            <a:ext cx="111991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সুপ্রিয় </a:t>
            </a:r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শিক্ষার্থীবৃন্দ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আন্তরীক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 </a:t>
            </a:r>
            <a:endParaRPr lang="en-US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4548" y="1375873"/>
            <a:ext cx="8180009" cy="49184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19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Related ima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4920" y="2764289"/>
            <a:ext cx="3930345" cy="2680365"/>
          </a:xfrm>
          <a:prstGeom prst="rect">
            <a:avLst/>
          </a:prstGeom>
          <a:noFill/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isometricOffAxis1Right"/>
            <a:lightRig rig="threePt" dir="t"/>
          </a:scene3d>
          <a:extLst/>
        </p:spPr>
      </p:pic>
      <p:sp>
        <p:nvSpPr>
          <p:cNvPr id="7" name="Rectangle 6"/>
          <p:cNvSpPr/>
          <p:nvPr/>
        </p:nvSpPr>
        <p:spPr>
          <a:xfrm>
            <a:off x="5804183" y="5519302"/>
            <a:ext cx="1887055" cy="584775"/>
          </a:xfrm>
          <a:prstGeom prst="rect">
            <a:avLst/>
          </a:prstGeom>
          <a:noFill/>
          <a:ln>
            <a:solidFill>
              <a:srgbClr val="002060"/>
            </a:solidFill>
          </a:ln>
          <a:scene3d>
            <a:camera prst="isometricOffAxis1Right"/>
            <a:lightRig rig="threePt" dir="t"/>
          </a:scene3d>
          <a:sp3d>
            <a:bevelT prst="relaxedInset"/>
          </a:sp3d>
        </p:spPr>
        <p:txBody>
          <a:bodyPr wrap="none">
            <a:spAutoFit/>
          </a:bodyPr>
          <a:lstStyle/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যকৃত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 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ক্যান্সার</a:t>
            </a:r>
            <a:endParaRPr lang="en-US" sz="3200" dirty="0"/>
          </a:p>
        </p:txBody>
      </p:sp>
      <p:pic>
        <p:nvPicPr>
          <p:cNvPr id="2056" name="Picture 8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0681" y="2171163"/>
            <a:ext cx="3888904" cy="2680365"/>
          </a:xfrm>
          <a:prstGeom prst="rect">
            <a:avLst/>
          </a:prstGeom>
          <a:noFill/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isometricOffAxis1Right"/>
            <a:lightRig rig="threePt" dir="t"/>
          </a:scene3d>
          <a:extLst/>
        </p:spPr>
      </p:pic>
      <p:sp>
        <p:nvSpPr>
          <p:cNvPr id="8" name="Rectangle 7"/>
          <p:cNvSpPr/>
          <p:nvPr/>
        </p:nvSpPr>
        <p:spPr>
          <a:xfrm>
            <a:off x="9552045" y="4935082"/>
            <a:ext cx="2122697" cy="584775"/>
          </a:xfrm>
          <a:prstGeom prst="rect">
            <a:avLst/>
          </a:prstGeom>
          <a:noFill/>
          <a:ln>
            <a:solidFill>
              <a:srgbClr val="002060"/>
            </a:solidFill>
          </a:ln>
          <a:scene3d>
            <a:camera prst="isometricOffAxis1Right"/>
            <a:lightRig rig="threePt" dir="t"/>
          </a:scene3d>
          <a:sp3d>
            <a:bevelT prst="relaxedInset"/>
          </a:sp3d>
        </p:spPr>
        <p:txBody>
          <a:bodyPr wrap="none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 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প্রস্টেট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 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ক্যান্সার</a:t>
            </a:r>
            <a:endParaRPr lang="en-US" sz="3200" dirty="0"/>
          </a:p>
        </p:txBody>
      </p:sp>
      <p:pic>
        <p:nvPicPr>
          <p:cNvPr id="2058" name="Picture 10" descr="Related imag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929" y="3328282"/>
            <a:ext cx="3930345" cy="2701895"/>
          </a:xfrm>
          <a:prstGeom prst="rect">
            <a:avLst/>
          </a:prstGeom>
          <a:noFill/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isometricOffAxis1Right"/>
            <a:lightRig rig="threePt" dir="t"/>
          </a:scene3d>
          <a:extLst/>
        </p:spPr>
      </p:pic>
      <p:sp>
        <p:nvSpPr>
          <p:cNvPr id="9" name="Rectangle 8"/>
          <p:cNvSpPr/>
          <p:nvPr/>
        </p:nvSpPr>
        <p:spPr>
          <a:xfrm>
            <a:off x="2079381" y="6028874"/>
            <a:ext cx="2230098" cy="584775"/>
          </a:xfrm>
          <a:prstGeom prst="rect">
            <a:avLst/>
          </a:prstGeom>
          <a:noFill/>
          <a:ln>
            <a:solidFill>
              <a:srgbClr val="002060"/>
            </a:solidFill>
          </a:ln>
          <a:scene3d>
            <a:camera prst="isometricOffAxis1Right"/>
            <a:lightRig rig="threePt" dir="t"/>
          </a:scene3d>
          <a:sp3d>
            <a:bevelT prst="relaxedInset"/>
          </a:sp3d>
        </p:spPr>
        <p:txBody>
          <a:bodyPr wrap="none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 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ফুসফুস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 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ক্যান্সার</a:t>
            </a:r>
            <a:endParaRPr lang="en-US" sz="3200" dirty="0"/>
          </a:p>
        </p:txBody>
      </p:sp>
      <p:sp>
        <p:nvSpPr>
          <p:cNvPr id="10" name="Rounded Rectangle 9"/>
          <p:cNvSpPr/>
          <p:nvPr/>
        </p:nvSpPr>
        <p:spPr>
          <a:xfrm>
            <a:off x="4646036" y="1073933"/>
            <a:ext cx="2933439" cy="779614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cap="all" spc="-6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cap="all" spc="-6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all" spc="-6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cap="all" spc="-6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all" spc="-6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cap="all" spc="-6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all" spc="-6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200" cap="all" spc="-6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18393" y="263816"/>
            <a:ext cx="5990743" cy="646331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>
            <a:sp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ক্রায়োসার্জারির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 </a:t>
            </a:r>
            <a:endParaRPr lang="en-US" dirty="0"/>
          </a:p>
        </p:txBody>
      </p:sp>
      <p:pic>
        <p:nvPicPr>
          <p:cNvPr id="16" name="Picture 4" descr="Related imag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712" y="2213491"/>
            <a:ext cx="3495575" cy="2458771"/>
          </a:xfrm>
          <a:prstGeom prst="rect">
            <a:avLst/>
          </a:prstGeom>
          <a:noFill/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pic>
        <p:nvPicPr>
          <p:cNvPr id="17" name="Picture 6" descr="Image result for à¦ªà¦¾à¦à¦²à¦¸Â à¦à§à¦¯à¦¾à¦¨à§à¦¸à¦¾à¦°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8240" y="2210385"/>
            <a:ext cx="3497359" cy="2466975"/>
          </a:xfrm>
          <a:prstGeom prst="rect">
            <a:avLst/>
          </a:prstGeom>
          <a:noFill/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pic>
        <p:nvPicPr>
          <p:cNvPr id="18" name="Picture 8" descr="Related image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1668" y="2218079"/>
            <a:ext cx="3497359" cy="2466975"/>
          </a:xfrm>
          <a:prstGeom prst="rect">
            <a:avLst/>
          </a:prstGeom>
          <a:noFill/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sp>
        <p:nvSpPr>
          <p:cNvPr id="20" name="Rectangle 19"/>
          <p:cNvSpPr/>
          <p:nvPr/>
        </p:nvSpPr>
        <p:spPr>
          <a:xfrm>
            <a:off x="4909160" y="4963588"/>
            <a:ext cx="2570482" cy="58477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nvex"/>
          </a:sp3d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পাইলস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 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ক্যান্সার</a:t>
            </a:r>
            <a:endParaRPr lang="en-US" sz="3200" dirty="0"/>
          </a:p>
        </p:txBody>
      </p:sp>
      <p:sp>
        <p:nvSpPr>
          <p:cNvPr id="21" name="Rectangle 20"/>
          <p:cNvSpPr/>
          <p:nvPr/>
        </p:nvSpPr>
        <p:spPr>
          <a:xfrm>
            <a:off x="8761902" y="4905170"/>
            <a:ext cx="2570482" cy="58477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nvex"/>
          </a:sp3d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স্তন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ক্যান্সার</a:t>
            </a:r>
            <a:endParaRPr lang="en-US" sz="3200" dirty="0"/>
          </a:p>
        </p:txBody>
      </p:sp>
      <p:sp>
        <p:nvSpPr>
          <p:cNvPr id="22" name="Rectangle 21"/>
          <p:cNvSpPr/>
          <p:nvPr/>
        </p:nvSpPr>
        <p:spPr>
          <a:xfrm>
            <a:off x="827276" y="4989318"/>
            <a:ext cx="2570482" cy="58477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nvex"/>
          </a:sp3d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মুখের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ক্যান্সার</a:t>
            </a:r>
            <a:endParaRPr lang="en-US" sz="3200" dirty="0"/>
          </a:p>
        </p:txBody>
      </p:sp>
      <p:sp>
        <p:nvSpPr>
          <p:cNvPr id="24" name="Rectangle 23"/>
          <p:cNvSpPr/>
          <p:nvPr/>
        </p:nvSpPr>
        <p:spPr>
          <a:xfrm>
            <a:off x="406398" y="5518028"/>
            <a:ext cx="11408229" cy="1146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ক্রায়োসার্জারি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দ্বারা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অভ্যন্তরীণ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কিছু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রোগ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যেমন-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ফুসফুস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ক্যান্সার,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যকৃত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ক্যান্সার,প্রস্টেট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ক্যান্সার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মুখের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ক্যান্সার,পাইলস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ক্যান্সার,স্তন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ক্যান্সার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ইত্যাদির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চিকিৎসাও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করা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হয়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৷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304099" y="180912"/>
            <a:ext cx="1719579" cy="365125"/>
          </a:xfrm>
          <a:noFill/>
        </p:spPr>
        <p:txBody>
          <a:bodyPr/>
          <a:lstStyle/>
          <a:p>
            <a:fld id="{011B3826-AF69-4CCB-8154-DCC4A8A0138E}" type="datetime3">
              <a:rPr lang="en-US" sz="16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10 September 2019</a:t>
            </a:fld>
            <a:endParaRPr lang="en-U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820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20" grpId="0" animBg="1"/>
      <p:bldP spid="21" grpId="0" animBg="1"/>
      <p:bldP spid="22" grpId="0" animBg="1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143402" y="457753"/>
            <a:ext cx="4491251" cy="913409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kern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BD" sz="5400" kern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kern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kern="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79846" y="4866959"/>
            <a:ext cx="11008758" cy="897867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অসুখের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চিকিৎসায়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সাধারনত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ক্রায়োসার্জারি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as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374644" y="396813"/>
            <a:ext cx="1327608" cy="1239363"/>
            <a:chOff x="7222010" y="322589"/>
            <a:chExt cx="1327608" cy="123936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15200" y="322589"/>
              <a:ext cx="1031674" cy="97359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7222010" y="1192620"/>
              <a:ext cx="13276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সময়ঃ </a:t>
              </a:r>
              <a:r>
                <a:rPr lang="en-US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৫</a:t>
              </a:r>
              <a:r>
                <a:rPr lang="en-US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মিনিট </a:t>
              </a:r>
              <a:endPara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17" name="Picture 16" descr="family-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9674" y="1799952"/>
            <a:ext cx="4278705" cy="2638217"/>
          </a:xfrm>
          <a:prstGeom prst="rect">
            <a:avLst/>
          </a:prstGeom>
          <a:ln w="38100" cap="sq">
            <a:solidFill>
              <a:srgbClr val="99A80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B3826-AF69-4CCB-8154-DCC4A8A0138E}" type="datetime3">
              <a:rPr lang="en-US" b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10 September 2019</a:t>
            </a:fld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9296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52633" y="381000"/>
            <a:ext cx="5815653" cy="90189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b="1" kern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b="1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kern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r>
              <a:rPr lang="en-US" sz="4000" b="1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kern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000" b="1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kern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000" b="1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kern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83139" y="2333768"/>
            <a:ext cx="11676633" cy="1624083"/>
          </a:xfrm>
          <a:prstGeom prst="round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ত্বকের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টিউমার,তিল,আচিল,মেছতা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ত্বকের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ক্যান্সার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অভ্যন্তরীণ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যেমন-যকৃত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ক্যান্সার,প্রস্টেট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ক্যান্সার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,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ফুসফুস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ক্যান্সার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 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মুখের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ক্যান্সার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পাইলস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ক্যান্সার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, 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স্তন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ক্যান্সার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ইত্যাদির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চিকিৎসায়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ক্রায়োসার্জারি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৷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noFill/>
          <a:ln>
            <a:noFill/>
          </a:ln>
        </p:spPr>
        <p:txBody>
          <a:bodyPr/>
          <a:lstStyle/>
          <a:p>
            <a:fld id="{011B3826-AF69-4CCB-8154-DCC4A8A0138E}" type="datetime3">
              <a:rPr lang="en-US" b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10 September 2019</a:t>
            </a:fld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8288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0508" y="5484854"/>
            <a:ext cx="11691381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07000"/>
              </a:lnSpc>
              <a:buSzPts val="1000"/>
              <a:tabLst>
                <a:tab pos="457200" algn="l"/>
              </a:tabLs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আক্রান্ত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টিস্যুতে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শীতল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যন্ত্রটি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এমনভাবে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লাগানো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হয়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যাতে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টিস্যুর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সবধরণের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ক্রিয়াকলাপকে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সাময়িকভাবে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অকার্যকর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রাখা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যায়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এবং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চিকিৎসা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শেষে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টিস্যুকে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পূর্বের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অবস্থায়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ফিরিয়ে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নেয়া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যায়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973995" y="369717"/>
            <a:ext cx="2933439" cy="579222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cap="all" spc="-6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cap="all" spc="-6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all" spc="-6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cap="all" spc="-6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all" spc="-6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cap="all" spc="-6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all" spc="-6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200" cap="all" spc="-6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1181" y="1540929"/>
            <a:ext cx="4604466" cy="3213771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774" y="1532083"/>
            <a:ext cx="4604467" cy="3236506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ounded Rectangle 7"/>
          <p:cNvSpPr/>
          <p:nvPr/>
        </p:nvSpPr>
        <p:spPr>
          <a:xfrm>
            <a:off x="1175657" y="4951223"/>
            <a:ext cx="3625260" cy="504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শীতল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যন্ত্রটি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প্রয়োগ</a:t>
            </a:r>
            <a:endParaRPr lang="en-US" sz="3200" b="1" kern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20784" y="4930416"/>
            <a:ext cx="3625260" cy="504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সুস্থ্য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হাত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/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টিস্যু</a:t>
            </a:r>
            <a:endParaRPr lang="en-US" sz="3200" b="1" kern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Plaque 9"/>
          <p:cNvSpPr/>
          <p:nvPr/>
        </p:nvSpPr>
        <p:spPr>
          <a:xfrm>
            <a:off x="725952" y="404943"/>
            <a:ext cx="2278505" cy="579222"/>
          </a:xfrm>
          <a:prstGeom prst="plaqu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4" descr="http://www.dupuytren-online.info/Cryotherapy_files/image0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7596" y="1506125"/>
            <a:ext cx="4604467" cy="3236506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1181" y="1532083"/>
            <a:ext cx="4611035" cy="3236506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Rounded Rectangle 12"/>
          <p:cNvSpPr/>
          <p:nvPr/>
        </p:nvSpPr>
        <p:spPr>
          <a:xfrm>
            <a:off x="1159487" y="4951223"/>
            <a:ext cx="3625260" cy="5047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সরে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endParaRPr lang="en-US" sz="3200" b="1" kern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182362" y="4938007"/>
            <a:ext cx="3913266" cy="5047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রক্তনালিগুলো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সংকুচিত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endParaRPr lang="en-US" sz="3200" b="1" kern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4976" y="5519961"/>
            <a:ext cx="11596913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07000"/>
              </a:lnSpc>
              <a:buSzPts val="1000"/>
              <a:tabLst>
                <a:tab pos="457200" algn="l"/>
              </a:tabLst>
            </a:pP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পদ্ধতিতে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তাপমাত্রা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যখন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নিচে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নামানো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তখন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সংশ্লিষ্ট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স্থান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হতে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রক্ত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সরে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যায়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রক্তনালি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গুলো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সংকুচিত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ফলে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রক্তপাত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বললেই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চলে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852" y="1452739"/>
            <a:ext cx="4765210" cy="335871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6461" y="1452739"/>
            <a:ext cx="4746656" cy="335871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Rounded Rectangle 17"/>
          <p:cNvSpPr/>
          <p:nvPr/>
        </p:nvSpPr>
        <p:spPr>
          <a:xfrm>
            <a:off x="1093307" y="4915305"/>
            <a:ext cx="3625260" cy="5047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কেমোথেরাপি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দিচ্ছে</a:t>
            </a:r>
            <a:endParaRPr lang="en-US" sz="3200" b="1" kern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137182" y="4939905"/>
            <a:ext cx="3625260" cy="5047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অস্ত্রোপচার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করছে</a:t>
            </a:r>
            <a:endParaRPr lang="en-US" sz="3200" b="1" kern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19317" y="5420005"/>
            <a:ext cx="11451772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07000"/>
              </a:lnSpc>
              <a:buSzPts val="1000"/>
              <a:tabLst>
                <a:tab pos="457200" algn="l"/>
              </a:tabLst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ক্যান্সার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নিরাময়ে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বহুল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প্রচলিত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চিকিৎসায়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ব্যবহৃত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কেমোথেরাপি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রেডিওথেরাপি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বিভিন্ন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অস্ত্রোপচারের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মতো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চিকিৎসায়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 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পদ্ধতির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 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কোন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 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পার্শ্ব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 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প্রতিক্রিয়া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 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নেই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0808" y="1460330"/>
            <a:ext cx="4765211" cy="3358712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" name="Picture 4" descr="http://www.placidway.com/editor_images/1360088095_NeuroGen%20%20%20Brain%20and%20Spine%20Institute%20Brain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8950" y="1423808"/>
            <a:ext cx="4765211" cy="3358712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23" name="Rounded Rectangle 22"/>
          <p:cNvSpPr/>
          <p:nvPr/>
        </p:nvSpPr>
        <p:spPr>
          <a:xfrm>
            <a:off x="1103828" y="4958850"/>
            <a:ext cx="3625260" cy="5047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নিউরো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ক্যান্সার</a:t>
            </a:r>
            <a:endParaRPr lang="en-US" sz="3200" b="1" kern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153352" y="4957417"/>
            <a:ext cx="3962396" cy="5047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(MRI)</a:t>
            </a:r>
            <a:endParaRPr lang="en-US" sz="3200" b="1" kern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30636" y="5416210"/>
            <a:ext cx="11485594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07000"/>
              </a:lnSpc>
              <a:buSzPts val="1000"/>
              <a:tabLst>
                <a:tab pos="457200" algn="l"/>
              </a:tabLst>
            </a:pP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এটি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বারবার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যায়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বলে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বর্তমানে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ক্যান্সার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ও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নিউরো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রোগীদের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কাছে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দিন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দিন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পদ্ধতির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গ্রহনযোগ্যতা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বৃদ্ধি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পাচ্ছে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498583" y="167788"/>
            <a:ext cx="1564943" cy="365125"/>
          </a:xfrm>
        </p:spPr>
        <p:txBody>
          <a:bodyPr/>
          <a:lstStyle/>
          <a:p>
            <a:fld id="{011B3826-AF69-4CCB-8154-DCC4A8A0138E}" type="datetime3">
              <a:rPr lang="en-US" sz="1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September 2019</a:t>
            </a:fld>
            <a:endParaRPr lang="en-US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699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8" grpId="0" animBg="1"/>
      <p:bldP spid="8" grpId="1" animBg="1"/>
      <p:bldP spid="9" grpId="0" animBg="1"/>
      <p:bldP spid="9" grpId="1" animBg="1"/>
      <p:bldP spid="10" grpId="0" animBg="1"/>
      <p:bldP spid="13" grpId="0" animBg="1"/>
      <p:bldP spid="13" grpId="1" animBg="1"/>
      <p:bldP spid="14" grpId="0" animBg="1"/>
      <p:bldP spid="14" grpId="1" animBg="1"/>
      <p:bldP spid="16" grpId="0"/>
      <p:bldP spid="16" grpId="1"/>
      <p:bldP spid="18" grpId="0" animBg="1"/>
      <p:bldP spid="18" grpId="1" animBg="1"/>
      <p:bldP spid="19" grpId="0" animBg="1"/>
      <p:bldP spid="19" grpId="1" animBg="1"/>
      <p:bldP spid="20" grpId="0"/>
      <p:bldP spid="20" grpId="1"/>
      <p:bldP spid="23" grpId="0" animBg="1"/>
      <p:bldP spid="24" grpId="0" animBg="1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398175" y="235863"/>
            <a:ext cx="1565230" cy="365125"/>
          </a:xfrm>
        </p:spPr>
        <p:txBody>
          <a:bodyPr/>
          <a:lstStyle/>
          <a:p>
            <a:fld id="{1BA444D0-9276-4CE5-BBA1-EF7E19B51369}" type="datetime3">
              <a:rPr lang="en-US" sz="14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September 2019</a:t>
            </a:fld>
            <a:endParaRPr lang="en-US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976914" y="1449214"/>
            <a:ext cx="6008915" cy="4052208"/>
            <a:chOff x="3581400" y="1012690"/>
            <a:chExt cx="5402943" cy="4052208"/>
          </a:xfrm>
        </p:grpSpPr>
        <p:pic>
          <p:nvPicPr>
            <p:cNvPr id="3" name="Picture 2" descr="Related imag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1012690"/>
              <a:ext cx="5402943" cy="4052208"/>
            </a:xfrm>
            <a:prstGeom prst="rect">
              <a:avLst/>
            </a:prstGeom>
            <a:ln w="88900" cap="sq" cmpd="thickThin">
              <a:solidFill>
                <a:srgbClr val="7030A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3581400" y="4078515"/>
              <a:ext cx="5373914" cy="449943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tx1"/>
                </a:solidFill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307116" y="5803819"/>
            <a:ext cx="10462483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lvl="2" indent="-457200" algn="just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অনেক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সম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 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কারণে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অনেক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পুরুষ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পুরুষত্ব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হারাতে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পারেন</a:t>
            </a:r>
            <a:r>
              <a:rPr lang="hi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8" name="Plaque 7"/>
          <p:cNvSpPr/>
          <p:nvPr/>
        </p:nvSpPr>
        <p:spPr>
          <a:xfrm>
            <a:off x="539465" y="381398"/>
            <a:ext cx="2278505" cy="579222"/>
          </a:xfrm>
          <a:prstGeom prst="plaque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অসুবিধা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141353" y="355480"/>
            <a:ext cx="2933439" cy="588631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cap="all" spc="-6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cap="all" spc="-6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all" spc="-6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cap="all" spc="-6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all" spc="-6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cap="all" spc="-6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all" spc="-6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200" cap="all" spc="-6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4" descr="Image result for à¦®à¦²à¦¦à§à¦¬à¦¾à¦°à§à¦° à¦à§à¦·à¦¤à¦¿à¦¸à¦¾à¦§à¦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381" y="1474450"/>
            <a:ext cx="5976448" cy="4001734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539465" y="2827049"/>
            <a:ext cx="2722350" cy="1296537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মলদ্বার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74409" y="5772895"/>
            <a:ext cx="8579135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 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ক্ষেত্রে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মলদ্বারের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ক্ষতিসাধন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06913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9" grpId="0"/>
      <p:bldP spid="6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258960" y="262342"/>
            <a:ext cx="1723784" cy="365125"/>
          </a:xfrm>
        </p:spPr>
        <p:txBody>
          <a:bodyPr/>
          <a:lstStyle/>
          <a:p>
            <a:fld id="{011B3826-AF69-4CCB-8154-DCC4A8A0138E}" type="datetime3">
              <a:rPr lang="en-US" sz="1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10 September 2019</a:t>
            </a:fld>
            <a:endParaRPr lang="en-US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Image result for à¦¤à§à¦¬à¦ à¦«à§à¦²à§ à¦¯à¦¾à§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51" y="1654629"/>
            <a:ext cx="3683665" cy="2807109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mage result for à¦¸à§à¦¨à¦¾à§à§Â à¦à§à¦·à¦¤à¦¿à¦à§à¦°à¦¸à§à¦¥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854" y="1654629"/>
            <a:ext cx="3708227" cy="2807109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56233" y="4640750"/>
            <a:ext cx="1915909" cy="5847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ত্বক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ফুলে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যা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য়</a:t>
            </a:r>
            <a:endParaRPr lang="en-US" sz="3200" dirty="0"/>
          </a:p>
        </p:txBody>
      </p:sp>
      <p:pic>
        <p:nvPicPr>
          <p:cNvPr id="8" name="Picture 6" descr="Image result for à¦¸à§à¦¨à¦¾à§à§Â à¦à§à¦·à¦¤à¦¿à¦à§à¦°à¦¸à§à¦¥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762" y="1654629"/>
            <a:ext cx="3683665" cy="2807109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239728" y="4645155"/>
            <a:ext cx="1899879" cy="5847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স্না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য়ু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 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ক্ষতিগ্রস্থ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8778414" y="4626236"/>
            <a:ext cx="2730235" cy="5847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সংবেদনশীলতা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হ্রাস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377367" y="5563325"/>
            <a:ext cx="11437257" cy="61927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ত্বকের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ক্যান্সারের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চিকিৎসা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 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ত্বক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ফুলে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যা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 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স্না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য়ু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 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ক্ষতিগ্রস্থ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হ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সংবেদনশীলতা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হ্রাস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পা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2" name="Plaque 11"/>
          <p:cNvSpPr/>
          <p:nvPr/>
        </p:nvSpPr>
        <p:spPr>
          <a:xfrm>
            <a:off x="507993" y="337856"/>
            <a:ext cx="2278505" cy="579222"/>
          </a:xfrm>
          <a:prstGeom prst="plaque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অসুবিধা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523742" y="357475"/>
            <a:ext cx="2933439" cy="588631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cap="all" spc="-6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cap="all" spc="-6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all" spc="-6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cap="all" spc="-6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all" spc="-6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cap="all" spc="-6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all" spc="-6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200" cap="all" spc="-6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2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450283" y="218109"/>
            <a:ext cx="1559255" cy="455168"/>
          </a:xfrm>
          <a:noFill/>
          <a:ln>
            <a:noFill/>
          </a:ln>
        </p:spPr>
        <p:txBody>
          <a:bodyPr/>
          <a:lstStyle/>
          <a:p>
            <a:fld id="{1BA444D0-9276-4CE5-BBA1-EF7E19B51369}" type="datetime3">
              <a:rPr lang="en-US" sz="14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 September 2019</a:t>
            </a:fld>
            <a:endParaRPr lang="en-US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8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097" y="1378854"/>
            <a:ext cx="4758646" cy="3526675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97" y="1378855"/>
            <a:ext cx="4758646" cy="3526675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Plaque 4"/>
          <p:cNvSpPr/>
          <p:nvPr/>
        </p:nvSpPr>
        <p:spPr>
          <a:xfrm>
            <a:off x="1727207" y="5106153"/>
            <a:ext cx="2278505" cy="579222"/>
          </a:xfrm>
          <a:prstGeom prst="plaque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যকৃতে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পিত্ত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Plaque 5"/>
          <p:cNvSpPr/>
          <p:nvPr/>
        </p:nvSpPr>
        <p:spPr>
          <a:xfrm>
            <a:off x="8019370" y="5091637"/>
            <a:ext cx="2278505" cy="579222"/>
          </a:xfrm>
          <a:prstGeom prst="plaque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রক্তপিন্ড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62821" y="5735170"/>
            <a:ext cx="9809221" cy="61927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571500" lvl="0" indent="-571500" algn="just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ক্রা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য়ো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সার্জারি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যকৃতে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পিত্ত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 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প্রধান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রক্তনালীসমূহে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রক্তক্ষরণ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ঘটা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Plaque 7"/>
          <p:cNvSpPr/>
          <p:nvPr/>
        </p:nvSpPr>
        <p:spPr>
          <a:xfrm>
            <a:off x="699119" y="381398"/>
            <a:ext cx="2278505" cy="579222"/>
          </a:xfrm>
          <a:prstGeom prst="plaque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অসুবিধা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52770" y="371989"/>
            <a:ext cx="2933439" cy="588631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12" descr="Image result for à¦¹à¦¾à§Â à¦­à§à¦à§à¦à§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726" y="1127086"/>
            <a:ext cx="4122058" cy="3727609"/>
          </a:xfrm>
          <a:prstGeom prst="ellipse">
            <a:avLst/>
          </a:prstGeom>
          <a:ln w="190500" cap="rnd">
            <a:solidFill>
              <a:srgbClr val="99A80C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Above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63" y="1161242"/>
            <a:ext cx="4053114" cy="3727609"/>
          </a:xfrm>
          <a:prstGeom prst="ellipse">
            <a:avLst/>
          </a:prstGeom>
          <a:ln w="190500" cap="rnd">
            <a:solidFill>
              <a:srgbClr val="99A80C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Above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731272" y="5106152"/>
            <a:ext cx="2234907" cy="584775"/>
          </a:xfrm>
          <a:prstGeom prst="rect">
            <a:avLst/>
          </a:prstGeom>
          <a:noFill/>
          <a:ln>
            <a:noFill/>
          </a:ln>
          <a:scene3d>
            <a:camera prst="perspectiveAbove"/>
            <a:lightRig rig="threePt" dir="t"/>
          </a:scene3d>
          <a:sp3d>
            <a:bevelT prst="relaxedInset"/>
          </a:sp3d>
        </p:spPr>
        <p:txBody>
          <a:bodyPr wrap="none">
            <a:spAutoFit/>
          </a:bodyPr>
          <a:lstStyle/>
          <a:p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অস্থি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কলা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ধ্বংস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062968" y="5099889"/>
            <a:ext cx="2234907" cy="584775"/>
          </a:xfrm>
          <a:prstGeom prst="rect">
            <a:avLst/>
          </a:prstGeom>
          <a:noFill/>
          <a:ln>
            <a:noFill/>
          </a:ln>
          <a:scene3d>
            <a:camera prst="perspectiveAbove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হাড়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 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ভেঙ্গা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0329" y="5728907"/>
            <a:ext cx="11649209" cy="61068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হা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ড়ে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টিউমারের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চিকিৎসা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কাছাকাছি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অবস্থিত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অস্থি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কলা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ধ্বংস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হ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 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হাড়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 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ভেঙ্গে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যা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05202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 build="allAtOnce"/>
      <p:bldP spid="8" grpId="0"/>
      <p:bldP spid="9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378448" y="2814084"/>
            <a:ext cx="11228970" cy="66609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marL="457200" indent="-457200" eaLnBrk="0" hangingPunct="0">
              <a:buFont typeface="Wingdings" panose="05000000000000000000" pitchFamily="2" charset="2"/>
              <a:buChar char="v"/>
              <a:defRPr/>
            </a:pP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ক্রা</a:t>
            </a:r>
            <a:r>
              <a:rPr lang="bn-BD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য়ো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সার্জারির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তিনটি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সুবিধা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আলোচনা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দল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নেতা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বোর্ডে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 </a:t>
            </a:r>
            <a:r>
              <a:rPr lang="en-US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লিখ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3400" dirty="0">
              <a:ln w="0"/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04040" y="2049917"/>
            <a:ext cx="2125638" cy="617013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‘ক’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Plaque 7"/>
          <p:cNvSpPr/>
          <p:nvPr/>
        </p:nvSpPr>
        <p:spPr>
          <a:xfrm>
            <a:off x="3894756" y="266067"/>
            <a:ext cx="3761704" cy="838200"/>
          </a:xfrm>
          <a:prstGeom prst="plaqu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90872" y="4269991"/>
            <a:ext cx="2125638" cy="617013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‘খ’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0210871" y="397572"/>
            <a:ext cx="1415772" cy="1239363"/>
            <a:chOff x="7222010" y="322589"/>
            <a:chExt cx="1415772" cy="123936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322589"/>
              <a:ext cx="1031674" cy="97359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7222010" y="1192620"/>
              <a:ext cx="14157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সময়ঃ </a:t>
              </a:r>
              <a:r>
                <a:rPr lang="en-US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১০</a:t>
              </a:r>
              <a:r>
                <a:rPr lang="bn-BD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মিনিট </a:t>
              </a:r>
              <a:endPara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7" name="Content Placeholder 2"/>
          <p:cNvSpPr txBox="1">
            <a:spLocks/>
          </p:cNvSpPr>
          <p:nvPr/>
        </p:nvSpPr>
        <p:spPr>
          <a:xfrm>
            <a:off x="368492" y="5166447"/>
            <a:ext cx="11585812" cy="118990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marL="457200" indent="-457200" eaLnBrk="0" hangingPunct="0">
              <a:buFont typeface="Wingdings" panose="05000000000000000000" pitchFamily="2" charset="2"/>
              <a:buChar char="v"/>
              <a:defRPr/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ক্রা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য়ো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সার্জারির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তিনটি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অসুবিধা-আলোচনা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দল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নেতা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পোষ্টার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পেপারে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লিখে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দেয়ালে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ঝুলাও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।</a:t>
            </a:r>
            <a:endParaRPr lang="en-US" sz="3200" dirty="0">
              <a:ln w="0"/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931765" y="1314229"/>
            <a:ext cx="3703931" cy="1205548"/>
            <a:chOff x="4589614" y="1306647"/>
            <a:chExt cx="3703931" cy="1205548"/>
          </a:xfrm>
        </p:grpSpPr>
        <p:pic>
          <p:nvPicPr>
            <p:cNvPr id="16" name="Picture 15" descr="family-7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9614" y="1306647"/>
              <a:ext cx="1842930" cy="12055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 descr="family-7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0615" y="1307441"/>
              <a:ext cx="1842930" cy="120475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noFill/>
          <a:ln>
            <a:noFill/>
          </a:ln>
        </p:spPr>
        <p:txBody>
          <a:bodyPr/>
          <a:lstStyle/>
          <a:p>
            <a:fld id="{011B3826-AF69-4CCB-8154-DCC4A8A0138E}" type="datetime3">
              <a:rPr lang="en-US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10 September 2019</a:t>
            </a:fld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2614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4490" y="2162469"/>
            <a:ext cx="110020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ক্রা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য়ো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সার্জারির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বারবার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২.এটি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সার্জারির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ব্যাথা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 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রক্তক্ষরণ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অস্ত্রোপচারের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জটিলতা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কমি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 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পার্শ্ব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 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প্রতিক্রিয়া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 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33347" y="1382086"/>
            <a:ext cx="2125638" cy="61701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‘ক’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64024" y="4032458"/>
            <a:ext cx="2125638" cy="61701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‘খ’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2434" y="4683271"/>
            <a:ext cx="11406276" cy="1878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১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.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 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ক্ষেত্রে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মলদ্বারের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ক্ষতিসাধন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২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.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 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ক্রা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য়ো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সার্জারি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যকৃতে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পিত্ত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 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প্রধান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রক্তনালীসমূহে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রক্তক্ষরণ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ঘটা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৩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.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 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ত্বকের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ক্যান্সারের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চিকিৎসা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 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ত্বক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ফুলে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যা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 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স্না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য়ু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 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ক্ষতিগ্রস্থ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হ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সংবেদনশীলতা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হ্রাস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পা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Plaque 6"/>
          <p:cNvSpPr/>
          <p:nvPr/>
        </p:nvSpPr>
        <p:spPr>
          <a:xfrm>
            <a:off x="3865728" y="266067"/>
            <a:ext cx="4363872" cy="838200"/>
          </a:xfrm>
          <a:prstGeom prst="plaque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10335987" y="249738"/>
            <a:ext cx="1643736" cy="365125"/>
          </a:xfrm>
        </p:spPr>
        <p:txBody>
          <a:bodyPr/>
          <a:lstStyle/>
          <a:p>
            <a:fld id="{011B3826-AF69-4CCB-8154-DCC4A8A0138E}" type="datetime3">
              <a:rPr lang="en-US" sz="14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10 September 2019</a:t>
            </a:fld>
            <a:endParaRPr lang="en-US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5499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43568" y="249720"/>
            <a:ext cx="2852381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4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48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1195" y="1260143"/>
            <a:ext cx="9157647" cy="54182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১.Cryo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এসেছে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(ক)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ইংরেজী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 (খ)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ল্যাটিন</a:t>
            </a: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(গ)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ফারসী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 (ঘ)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গ্রীক</a:t>
            </a: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endParaRPr lang="en-US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ক্রা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য়ো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সার্জারির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>
              <a:buNone/>
            </a:pP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ফজি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লজিক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(খ)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নাইট্রোজেন</a:t>
            </a: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(গ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নেভিগেশন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 (ঘ)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মেশ</a:t>
            </a: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endParaRPr lang="en-US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ক্রা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য়ো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সার্জারি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চিকিৎসায়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>
              <a:buNone/>
            </a:pP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প্লাস্টিক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সার্জারিতে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(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হার্টের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বাইপাস</a:t>
            </a: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(গ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লিভার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ক্যান্সার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(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চোখের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লেন্স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প্রতিস্থাপন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	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826384" y="1778602"/>
            <a:ext cx="1897039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:-ঘ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908270" y="5208895"/>
            <a:ext cx="1897039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:-গ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908271" y="3433469"/>
            <a:ext cx="1897039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:-খ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0417640" y="249720"/>
            <a:ext cx="1546828" cy="458553"/>
          </a:xfrm>
        </p:spPr>
        <p:txBody>
          <a:bodyPr/>
          <a:lstStyle/>
          <a:p>
            <a:fld id="{011B3826-AF69-4CCB-8154-DCC4A8A0138E}" type="datetime3">
              <a:rPr lang="en-US" sz="14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10 September 2019</a:t>
            </a:fld>
            <a:endParaRPr lang="en-US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74827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que 7"/>
          <p:cNvSpPr/>
          <p:nvPr/>
        </p:nvSpPr>
        <p:spPr>
          <a:xfrm>
            <a:off x="4322323" y="451587"/>
            <a:ext cx="3179929" cy="717778"/>
          </a:xfrm>
          <a:prstGeom prst="plaque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ctr">
              <a:defRPr/>
            </a:pPr>
            <a:r>
              <a:rPr lang="en-US" sz="4800" b="1" kern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IN" sz="44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4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430" y="1237219"/>
            <a:ext cx="2463423" cy="2952644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Plaque 10"/>
          <p:cNvSpPr/>
          <p:nvPr/>
        </p:nvSpPr>
        <p:spPr>
          <a:xfrm>
            <a:off x="6428080" y="4287837"/>
            <a:ext cx="5581951" cy="2358802"/>
          </a:xfrm>
          <a:prstGeom prst="plaque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ctr"/>
            <a:r>
              <a:rPr lang="en-US" sz="3200" b="1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একাদশ</a:t>
            </a:r>
            <a:endParaRPr lang="en-US" sz="3200" b="1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b="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b="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3200" b="1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altLang="en-US" sz="28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altLang="en-US" sz="28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altLang="en-US" sz="2800" b="1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2800" b="1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b="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৫০ </a:t>
            </a:r>
            <a:r>
              <a:rPr lang="en-US" sz="2800" b="1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lang="bn-IN" sz="2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০০/০৮/২০১৯ </a:t>
            </a:r>
            <a:r>
              <a:rPr lang="en-US" sz="28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endParaRPr lang="en-US" sz="28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Plaque 11"/>
          <p:cNvSpPr/>
          <p:nvPr/>
        </p:nvSpPr>
        <p:spPr>
          <a:xfrm>
            <a:off x="215313" y="4244455"/>
            <a:ext cx="5339326" cy="2415662"/>
          </a:xfrm>
          <a:prstGeom prst="plaque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ctr">
              <a:defRPr/>
            </a:pPr>
            <a:r>
              <a:rPr lang="en-US" sz="32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মেশবাহুল</a:t>
            </a:r>
            <a:r>
              <a:rPr lang="en-US" sz="32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হক</a:t>
            </a:r>
            <a:r>
              <a:rPr lang="en-US" sz="32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32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endParaRPr lang="en-US" sz="3200" b="1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8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হাপানিয়া</a:t>
            </a:r>
            <a:r>
              <a:rPr lang="en-US" sz="28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দোগাছী</a:t>
            </a: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জাঃউঃ</a:t>
            </a: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মাদরাসা</a:t>
            </a:r>
            <a:endParaRPr lang="en-US" sz="28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তানোর</a:t>
            </a: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রাজশাহী</a:t>
            </a: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>
              <a:defRPr/>
            </a:pPr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০১৭১৮৮৯১৪৪৭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263721" y="1210309"/>
            <a:ext cx="2463423" cy="2979553"/>
            <a:chOff x="8263721" y="1210309"/>
            <a:chExt cx="2463423" cy="297955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3721" y="1210309"/>
              <a:ext cx="2463423" cy="2979553"/>
            </a:xfrm>
            <a:prstGeom prst="rect">
              <a:avLst/>
            </a:prstGeom>
            <a:ln w="38100" cap="sq">
              <a:solidFill>
                <a:srgbClr val="7030A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" name="Rectangle 3"/>
            <p:cNvSpPr/>
            <p:nvPr/>
          </p:nvSpPr>
          <p:spPr>
            <a:xfrm>
              <a:off x="8263721" y="3737811"/>
              <a:ext cx="2463423" cy="45205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63607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5293" y="3447126"/>
            <a:ext cx="11541907" cy="120032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ক্রায়োসার্জারি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রোগীরা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উপকৃত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প্রতিবেদন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7772" y="211875"/>
            <a:ext cx="5040120" cy="27154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que 5"/>
          <p:cNvSpPr/>
          <p:nvPr/>
        </p:nvSpPr>
        <p:spPr>
          <a:xfrm>
            <a:off x="2500952" y="513845"/>
            <a:ext cx="3761704" cy="838200"/>
          </a:xfrm>
          <a:prstGeom prst="plaqu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B3826-AF69-4CCB-8154-DCC4A8A0138E}" type="datetime3">
              <a:rPr lang="en-US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10 September 2019</a:t>
            </a:fld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3020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5879195"/>
            <a:ext cx="10367462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 ভালো থেকো, আগামী ক্লাসে আবার দেখা হবে......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Plaque 7"/>
          <p:cNvSpPr/>
          <p:nvPr/>
        </p:nvSpPr>
        <p:spPr>
          <a:xfrm>
            <a:off x="3679733" y="382118"/>
            <a:ext cx="4531995" cy="828121"/>
          </a:xfrm>
          <a:prstGeom prst="plaque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solidFill>
              <a:schemeClr val="accent2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238018" y="212270"/>
            <a:ext cx="1752601" cy="459997"/>
          </a:xfrm>
        </p:spPr>
        <p:txBody>
          <a:bodyPr/>
          <a:lstStyle/>
          <a:p>
            <a:fld id="{011B3826-AF69-4CCB-8154-DCC4A8A0138E}" type="datetime3">
              <a:rPr lang="en-US" sz="14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10 September 2019</a:t>
            </a:fld>
            <a:endParaRPr lang="en-US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201" y="1431447"/>
            <a:ext cx="6902814" cy="42265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6359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que 16"/>
          <p:cNvSpPr/>
          <p:nvPr/>
        </p:nvSpPr>
        <p:spPr>
          <a:xfrm>
            <a:off x="3289406" y="275479"/>
            <a:ext cx="5564378" cy="654378"/>
          </a:xfrm>
          <a:prstGeom prst="plaque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lvl="0" algn="ctr">
              <a:defRPr/>
            </a:pP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5295" y="1143010"/>
            <a:ext cx="5324999" cy="3869297"/>
          </a:xfrm>
          <a:prstGeom prst="rect">
            <a:avLst/>
          </a:prstGeom>
          <a:noFill/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593" y="1156419"/>
            <a:ext cx="5324999" cy="3869297"/>
          </a:xfrm>
          <a:prstGeom prst="rect">
            <a:avLst/>
          </a:prstGeom>
          <a:noFill/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2" name="Rounded Rectangle 21"/>
          <p:cNvSpPr/>
          <p:nvPr/>
        </p:nvSpPr>
        <p:spPr>
          <a:xfrm>
            <a:off x="1146414" y="5195767"/>
            <a:ext cx="3562063" cy="4786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মুখের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ত্বকে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মেছতা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591863" y="5205051"/>
            <a:ext cx="4951861" cy="4786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মুখের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ত্বকে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মেছতার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393375" y="5923683"/>
            <a:ext cx="9202054" cy="610582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38268" y="6364919"/>
            <a:ext cx="2743200" cy="365125"/>
          </a:xfrm>
        </p:spPr>
        <p:txBody>
          <a:bodyPr/>
          <a:lstStyle/>
          <a:p>
            <a:fld id="{011B3826-AF69-4CCB-8154-DCC4A8A0138E}" type="datetime3">
              <a:rPr lang="en-US" sz="12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10 September 2019</a:t>
            </a:fld>
            <a:endParaRPr lang="en-US" sz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 descr="http://www.dermnetnz.org/doctors/lesions/images/cryo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465" y="928423"/>
            <a:ext cx="4947159" cy="4569634"/>
          </a:xfrm>
          <a:prstGeom prst="ellipse">
            <a:avLst/>
          </a:prstGeom>
          <a:noFill/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2230" y="928423"/>
            <a:ext cx="4976886" cy="4569634"/>
          </a:xfrm>
          <a:prstGeom prst="ellipse">
            <a:avLst/>
          </a:prstGeom>
          <a:noFill/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Regular Pentagon 11"/>
          <p:cNvSpPr/>
          <p:nvPr/>
        </p:nvSpPr>
        <p:spPr>
          <a:xfrm>
            <a:off x="5027988" y="3603012"/>
            <a:ext cx="2197489" cy="2273169"/>
          </a:xfrm>
          <a:prstGeom prst="pentagon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ত্বক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ক্যানসার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95546" y="5936465"/>
            <a:ext cx="3219497" cy="5847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হ্যাঁ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ক্রায়োসার্জারি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3103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3" grpId="0"/>
      <p:bldP spid="23" grpId="1"/>
      <p:bldP spid="25" grpId="0"/>
      <p:bldP spid="25" grpId="1"/>
      <p:bldP spid="12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3190255" y="325661"/>
            <a:ext cx="5163648" cy="958373"/>
          </a:xfrm>
          <a:prstGeom prst="plaque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ctr">
              <a:defRPr/>
            </a:pPr>
            <a:r>
              <a:rPr lang="en-US" sz="48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kern="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kern="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:-</a:t>
            </a:r>
            <a:r>
              <a:rPr lang="bn-IN" sz="48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8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38538" y="1687939"/>
            <a:ext cx="3159119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ক্রায়োসার্জারি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3069" y="2599594"/>
            <a:ext cx="5450576" cy="3602206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B3826-AF69-4CCB-8154-DCC4A8A0138E}" type="datetime3">
              <a:rPr lang="en-US" sz="1200" b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10 September 2019</a:t>
            </a:fld>
            <a:endParaRPr lang="en-US" sz="1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2208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5556" y="1845733"/>
            <a:ext cx="10548257" cy="41806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/>
            <a:endParaRPr lang="en-US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base"/>
            <a:r>
              <a:rPr lang="en-US" sz="40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IN" sz="40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</a:t>
            </a:r>
            <a:r>
              <a:rPr lang="bn-IN" sz="400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শেষে শিক্ষার্থীরা</a:t>
            </a:r>
            <a:r>
              <a:rPr lang="en-US" sz="40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en-US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fontAlgn="base"/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 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ক্রায়োসার্জারি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;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fontAlgn="base"/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২.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ক্রায়োসার্জারির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base"/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৩.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ক্রায়োসার্জারি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fontAlgn="base"/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4.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ক্রায়োসার্জারি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ব্যবহারে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অসুবিধা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fontAlgn="base"/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2971800" y="340056"/>
            <a:ext cx="4419600" cy="914400"/>
          </a:xfrm>
          <a:prstGeom prst="wedgeRoundRectCallout">
            <a:avLst>
              <a:gd name="adj1" fmla="val -19907"/>
              <a:gd name="adj2" fmla="val 102799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28600" y="6270174"/>
            <a:ext cx="1730829" cy="429087"/>
          </a:xfrm>
        </p:spPr>
        <p:txBody>
          <a:bodyPr/>
          <a:lstStyle/>
          <a:p>
            <a:fld id="{011B3826-AF69-4CCB-8154-DCC4A8A0138E}" type="datetime3">
              <a:rPr lang="en-US" sz="1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10 September 2019</a:t>
            </a:fld>
            <a:endParaRPr lang="en-US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520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355" y="1523620"/>
            <a:ext cx="5189824" cy="3412110"/>
          </a:xfrm>
          <a:prstGeom prst="rect">
            <a:avLst/>
          </a:prstGeom>
          <a:noFill/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2238" y="1509106"/>
            <a:ext cx="5189825" cy="3426922"/>
          </a:xfrm>
          <a:prstGeom prst="rect">
            <a:avLst/>
          </a:prstGeom>
          <a:noFill/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887106" y="1771274"/>
            <a:ext cx="43536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endParaRPr lang="en-US" sz="3200" dirty="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222173" y="282821"/>
            <a:ext cx="3613284" cy="77961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5869" y="4446236"/>
            <a:ext cx="60960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algn="just"/>
            <a:endParaRPr lang="en-US" sz="3200" dirty="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3574" y="5517175"/>
            <a:ext cx="11311866" cy="1146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1200"/>
              </a:spcAft>
            </a:pP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ক্রা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য়ো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সার্জারি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গ্রিক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শব্দ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 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cryo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 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এর অর্থ বরফের মত ঠান্ডা এবং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 surgery 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অর্থ হাতের কাজ</a:t>
            </a:r>
            <a:r>
              <a:rPr lang="hi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 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106418" y="5074564"/>
            <a:ext cx="2527653" cy="4792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kern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বরফ</a:t>
            </a:r>
            <a:endParaRPr lang="en-US" sz="32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8768478" y="5048495"/>
            <a:ext cx="2656485" cy="4792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kern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হাতের</a:t>
            </a:r>
            <a:r>
              <a:rPr lang="en-US" sz="32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106417" y="5085063"/>
            <a:ext cx="2527653" cy="4792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নাইট্রোজেন গ্যাস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727882" y="5104598"/>
            <a:ext cx="2656486" cy="4792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আর্গন গ্যাস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7581" y="5577459"/>
            <a:ext cx="1173339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নাইট্রোজেন গ্যাস বা আর্গন গ্যাস হতে উৎপাদিত খুব শীতলীকরণ তরল পদার্থ প্র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য়ো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গের মাধ্যমে শরীরের অসুস্থ বা অস্বাভাবিক টিস্যুকে ধ্বংস করার চিকিৎসা পদ্ধতিকে ক্রা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য়ো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সার্জারি বলে।</a:t>
            </a:r>
            <a:endParaRPr lang="en-US" sz="3200" dirty="0"/>
          </a:p>
        </p:txBody>
      </p:sp>
      <p:pic>
        <p:nvPicPr>
          <p:cNvPr id="32" name="Picture 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857" y="1617196"/>
            <a:ext cx="3630771" cy="3224957"/>
          </a:xfrm>
          <a:prstGeom prst="rect">
            <a:avLst/>
          </a:prstGeom>
          <a:noFill/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1357" y="1613091"/>
            <a:ext cx="3613284" cy="3218952"/>
          </a:xfrm>
          <a:prstGeom prst="rect">
            <a:avLst/>
          </a:prstGeom>
          <a:noFill/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5" name="Rounded Rectangle 34"/>
          <p:cNvSpPr/>
          <p:nvPr/>
        </p:nvSpPr>
        <p:spPr>
          <a:xfrm>
            <a:off x="8768478" y="5078554"/>
            <a:ext cx="2656486" cy="4792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প্রয়োগ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করছে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68779" y="1610570"/>
            <a:ext cx="3613284" cy="3221473"/>
          </a:xfrm>
          <a:prstGeom prst="rect">
            <a:avLst/>
          </a:prstGeom>
          <a:noFill/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249471" y="248023"/>
            <a:ext cx="1705969" cy="365125"/>
          </a:xfrm>
          <a:noFill/>
        </p:spPr>
        <p:txBody>
          <a:bodyPr/>
          <a:lstStyle/>
          <a:p>
            <a:fld id="{011B3826-AF69-4CCB-8154-DCC4A8A0138E}" type="datetime3">
              <a:rPr lang="en-US" sz="16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10 September 2019</a:t>
            </a:fld>
            <a:endParaRPr lang="en-U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36771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4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4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" grpId="0"/>
      <p:bldP spid="4" grpId="1"/>
      <p:bldP spid="21" grpId="0" animBg="1"/>
      <p:bldP spid="21" grpId="1" animBg="1"/>
      <p:bldP spid="25" grpId="0" animBg="1"/>
      <p:bldP spid="25" grpId="1" animBg="1"/>
      <p:bldP spid="30" grpId="0" animBg="1"/>
      <p:bldP spid="31" grpId="0" animBg="1"/>
      <p:bldP spid="5" grpId="0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28685" y="324962"/>
            <a:ext cx="4434145" cy="82620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5400" b="1" kern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200" kern="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638784" y="5390247"/>
            <a:ext cx="5813948" cy="9661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 algn="just">
              <a:buFont typeface="Wingdings" panose="05000000000000000000" pitchFamily="2" charset="2"/>
              <a:buChar char="q"/>
              <a:defRPr/>
            </a:pPr>
            <a:r>
              <a:rPr lang="as-IN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ক্রা</a:t>
            </a:r>
            <a:r>
              <a:rPr lang="en-US" sz="4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য়ো</a:t>
            </a:r>
            <a:r>
              <a:rPr lang="as-IN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সার্জারি </a:t>
            </a:r>
            <a:r>
              <a:rPr lang="en-US" sz="4400" kern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202714" y="638147"/>
            <a:ext cx="1346844" cy="1239363"/>
            <a:chOff x="7222010" y="322589"/>
            <a:chExt cx="1346844" cy="123936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15200" y="322589"/>
              <a:ext cx="1031674" cy="97359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7222010" y="1192620"/>
              <a:ext cx="13468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সময়ঃ ৩ মিনিট </a:t>
              </a:r>
              <a:endPara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B3826-AF69-4CCB-8154-DCC4A8A0138E}" type="datetime3">
              <a:rPr lang="en-US" sz="1200" b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10 September 2019</a:t>
            </a:fld>
            <a:endParaRPr lang="en-US" sz="1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4770" y="1611737"/>
            <a:ext cx="3504375" cy="3317944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2803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1800" y="435593"/>
            <a:ext cx="5735472" cy="8609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kern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r>
              <a:rPr lang="en-US" sz="4000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000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000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000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endParaRPr lang="en-US" sz="2000" kern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54846" y="3099377"/>
            <a:ext cx="11198525" cy="1226964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as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অতিরিক্ত হিমায়েত করে জীবের রোগাক্রান্ত টিস্যু কেটে বা ধ্বংস করে দেওয়াকে ক্রায়োসার্জারি বলা হয়।</a:t>
            </a:r>
            <a:endParaRPr lang="en-US" sz="3600" cap="all" spc="-6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B3826-AF69-4CCB-8154-DCC4A8A0138E}" type="datetime3">
              <a:rPr lang="en-US" sz="12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10 September 2019</a:t>
            </a:fld>
            <a:endParaRPr lang="en-US" sz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443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Related ima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063" y="1825027"/>
            <a:ext cx="5294539" cy="3113048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273629" y="5112762"/>
            <a:ext cx="2798107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ত্বকের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ছোট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 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টিউমার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4" descr="Related ima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738" y="1814107"/>
            <a:ext cx="3757044" cy="3008459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Image result for à¦à¦à¦¿à¦²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2704" y="1831124"/>
            <a:ext cx="5294539" cy="3113048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Image result for Â à¦®à§à¦à¦¤à¦¾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9539" y="1815127"/>
            <a:ext cx="3757044" cy="2992196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5003273" y="990321"/>
            <a:ext cx="2933439" cy="632865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cap="all" spc="-6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cap="all" spc="-6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all" spc="-6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cap="all" spc="-6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all" spc="-6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cap="all" spc="-6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cap="all" spc="-6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200" cap="all" spc="-6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93180" y="5141250"/>
            <a:ext cx="2570482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আচিল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7587" y="5852012"/>
            <a:ext cx="11691862" cy="61927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ত্বকের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ছোট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টিউমার,আচিল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তিল,মেছতা,ত্বকের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ক্যান্সার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চিকিৎসায়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ক্রায়োসার্জারি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ব্যবহার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করা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হয়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৷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05690" y="240926"/>
            <a:ext cx="5928607" cy="6463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ক্রায়োসার্জারির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51802" y="5110050"/>
            <a:ext cx="2570482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hardEdge"/>
          </a:sp3d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তিল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59848" y="5142606"/>
            <a:ext cx="2570482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hardEdge"/>
          </a:sp3d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মেছতা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1788" y="1828621"/>
            <a:ext cx="3701922" cy="2993945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Rectangle 19"/>
          <p:cNvSpPr/>
          <p:nvPr/>
        </p:nvSpPr>
        <p:spPr>
          <a:xfrm>
            <a:off x="9523084" y="421186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826481" y="5139078"/>
            <a:ext cx="2570482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hardEdge"/>
          </a:sp3d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ত্বকের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 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ক্যান্সার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144658" y="198966"/>
            <a:ext cx="1824791" cy="365125"/>
          </a:xfrm>
        </p:spPr>
        <p:txBody>
          <a:bodyPr/>
          <a:lstStyle/>
          <a:p>
            <a:fld id="{011B3826-AF69-4CCB-8154-DCC4A8A0138E}" type="datetime3">
              <a:rPr lang="en-US" sz="14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10 September 2019</a:t>
            </a:fld>
            <a:endParaRPr lang="en-US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1875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2" grpId="0"/>
      <p:bldP spid="14" grpId="0"/>
      <p:bldP spid="14" grpId="1"/>
      <p:bldP spid="15" grpId="0"/>
      <p:bldP spid="17" grpId="0"/>
      <p:bldP spid="18" grpId="0"/>
      <p:bldP spid="21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6263</TotalTime>
  <Words>535</Words>
  <Application>Microsoft Office PowerPoint</Application>
  <PresentationFormat>Widescreen</PresentationFormat>
  <Paragraphs>149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Calibri</vt:lpstr>
      <vt:lpstr>Calibri Light</vt:lpstr>
      <vt:lpstr>NikoshBAN</vt:lpstr>
      <vt:lpstr>SolaimanLipi</vt:lpstr>
      <vt:lpstr>Times New Roman</vt:lpstr>
      <vt:lpstr>Vrinda</vt:lpstr>
      <vt:lpstr>Wingdings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MADRASHA</dc:creator>
  <cp:lastModifiedBy>MADRASHA</cp:lastModifiedBy>
  <cp:revision>661</cp:revision>
  <dcterms:created xsi:type="dcterms:W3CDTF">2019-05-27T04:34:07Z</dcterms:created>
  <dcterms:modified xsi:type="dcterms:W3CDTF">2019-09-10T10:31:08Z</dcterms:modified>
</cp:coreProperties>
</file>