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17"/>
  </p:notesMasterIdLst>
  <p:sldIdLst>
    <p:sldId id="257" r:id="rId4"/>
    <p:sldId id="258" r:id="rId5"/>
    <p:sldId id="260" r:id="rId6"/>
    <p:sldId id="261" r:id="rId7"/>
    <p:sldId id="262" r:id="rId8"/>
    <p:sldId id="263" r:id="rId9"/>
    <p:sldId id="265" r:id="rId10"/>
    <p:sldId id="271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5" d="100"/>
          <a:sy n="45" d="100"/>
        </p:scale>
        <p:origin x="72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9CD8E4-DB3E-4811-B962-B7A65677F134}" type="datetimeFigureOut">
              <a:rPr lang="en-US" smtClean="0"/>
              <a:t>10/7/2019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0B8EA1-878F-4B06-81ED-9EE96BE754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077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36501D-75CE-4CCA-95E4-BB56576F72E1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064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4B33E0-1846-4FFC-A616-7C4C4C616AC1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5039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4B33E0-1846-4FFC-A616-7C4C4C616AC1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4182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4B33E0-1846-4FFC-A616-7C4C4C616AC1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3066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</a:t>
            </a:r>
            <a:r>
              <a:rPr lang="bn-BD" b="1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যে একটি রাষ্ট্র, তার সাথে তুলণা করে পরের স্লাইটা দেখিয়ে ঢাকা যে রাষ্ট্র নয় তা আলোচনার মাধ্যমে শিক্ষক তুলে ধরতে পারেন।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4B33E0-1846-4FFC-A616-7C4C4C616AC1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2405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4B33E0-1846-4FFC-A616-7C4C4C616AC1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4727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77A95-D546-4FDF-BEED-292AE16BC97A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1827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4B33E0-1846-4FFC-A616-7C4C4C616AC1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0434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4B33E0-1846-4FFC-A616-7C4C4C616AC1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218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8000" y="6323839"/>
            <a:ext cx="2336800" cy="413873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>
                <a:solidFill>
                  <a:prstClr val="black"/>
                </a:solidFill>
              </a:rPr>
              <a:pPr/>
              <a:t>10/7/2019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746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304800"/>
            <a:ext cx="4368800" cy="457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8000" y="6323839"/>
            <a:ext cx="2336800" cy="413873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>
                <a:solidFill>
                  <a:prstClr val="black"/>
                </a:solidFill>
              </a:rPr>
              <a:pPr/>
              <a:t>10/7/2019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841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8000" y="6323839"/>
            <a:ext cx="2336800" cy="413873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>
                <a:solidFill>
                  <a:prstClr val="black"/>
                </a:solidFill>
              </a:rPr>
              <a:pPr/>
              <a:t>10/7/2019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1271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304800"/>
            <a:ext cx="4368800" cy="457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08000" y="6323839"/>
            <a:ext cx="2336800" cy="413873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>
                <a:solidFill>
                  <a:prstClr val="black"/>
                </a:solidFill>
              </a:rPr>
              <a:pPr/>
              <a:t>10/7/2019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471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304800"/>
            <a:ext cx="43688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08000" y="6323839"/>
            <a:ext cx="2336800" cy="413873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>
                <a:solidFill>
                  <a:prstClr val="black"/>
                </a:solidFill>
              </a:rPr>
              <a:pPr/>
              <a:t>10/7/2019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73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304800"/>
            <a:ext cx="4368800" cy="457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08000" y="6323839"/>
            <a:ext cx="2336800" cy="413873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>
                <a:solidFill>
                  <a:prstClr val="black"/>
                </a:solidFill>
              </a:rPr>
              <a:pPr/>
              <a:t>10/7/2019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8001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08000" y="6323839"/>
            <a:ext cx="2336800" cy="413873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>
                <a:solidFill>
                  <a:prstClr val="black"/>
                </a:solidFill>
              </a:rPr>
              <a:pPr/>
              <a:t>10/7/2019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858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08000" y="6323839"/>
            <a:ext cx="2336800" cy="413873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>
                <a:solidFill>
                  <a:prstClr val="black"/>
                </a:solidFill>
              </a:rPr>
              <a:pPr/>
              <a:t>10/7/2019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899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08000" y="6323839"/>
            <a:ext cx="2336800" cy="413873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>
                <a:solidFill>
                  <a:prstClr val="black"/>
                </a:solidFill>
              </a:rPr>
              <a:pPr/>
              <a:t>10/7/2019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475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304800"/>
            <a:ext cx="4368800" cy="457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8000" y="6323839"/>
            <a:ext cx="2336800" cy="413873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>
                <a:solidFill>
                  <a:prstClr val="black"/>
                </a:solidFill>
              </a:rPr>
              <a:pPr/>
              <a:t>10/7/2019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058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8000" y="6323839"/>
            <a:ext cx="2336800" cy="413873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>
                <a:solidFill>
                  <a:prstClr val="black"/>
                </a:solidFill>
              </a:rPr>
              <a:pPr/>
              <a:t>10/7/2019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560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8000" y="6323839"/>
            <a:ext cx="2336800" cy="413873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>
                <a:solidFill>
                  <a:prstClr val="black"/>
                </a:solidFill>
              </a:rPr>
              <a:pPr/>
              <a:t>10/7/2019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6298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304800"/>
            <a:ext cx="4368800" cy="457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8000" y="6323839"/>
            <a:ext cx="2336800" cy="413873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>
                <a:solidFill>
                  <a:prstClr val="black"/>
                </a:solidFill>
              </a:rPr>
              <a:pPr/>
              <a:t>10/7/2019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998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8000" y="6323839"/>
            <a:ext cx="2336800" cy="413873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>
                <a:solidFill>
                  <a:prstClr val="black"/>
                </a:solidFill>
              </a:rPr>
              <a:pPr/>
              <a:t>10/7/2019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1093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304800"/>
            <a:ext cx="4368800" cy="457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08000" y="6323839"/>
            <a:ext cx="2336800" cy="413873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>
                <a:solidFill>
                  <a:prstClr val="black"/>
                </a:solidFill>
              </a:rPr>
              <a:pPr/>
              <a:t>10/7/2019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7203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304800"/>
            <a:ext cx="43688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08000" y="6323839"/>
            <a:ext cx="2336800" cy="413873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>
                <a:solidFill>
                  <a:prstClr val="black"/>
                </a:solidFill>
              </a:rPr>
              <a:pPr/>
              <a:t>10/7/2019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1659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304800"/>
            <a:ext cx="4368800" cy="457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08000" y="6323839"/>
            <a:ext cx="2336800" cy="413873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>
                <a:solidFill>
                  <a:prstClr val="black"/>
                </a:solidFill>
              </a:rPr>
              <a:pPr/>
              <a:t>10/7/2019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8056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08000" y="6323839"/>
            <a:ext cx="2336800" cy="413873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>
                <a:solidFill>
                  <a:prstClr val="black"/>
                </a:solidFill>
              </a:rPr>
              <a:pPr/>
              <a:t>10/7/2019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9915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08000" y="6323839"/>
            <a:ext cx="2336800" cy="413873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>
                <a:solidFill>
                  <a:prstClr val="black"/>
                </a:solidFill>
              </a:rPr>
              <a:pPr/>
              <a:t>10/7/2019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1104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08000" y="6323839"/>
            <a:ext cx="2336800" cy="413873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>
                <a:solidFill>
                  <a:prstClr val="black"/>
                </a:solidFill>
              </a:rPr>
              <a:pPr/>
              <a:t>10/7/2019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4631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304800"/>
            <a:ext cx="4368800" cy="457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8000" y="6323839"/>
            <a:ext cx="2336800" cy="413873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>
                <a:solidFill>
                  <a:prstClr val="black"/>
                </a:solidFill>
              </a:rPr>
              <a:pPr/>
              <a:t>10/7/2019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9478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8000" y="6323839"/>
            <a:ext cx="2336800" cy="413873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>
                <a:solidFill>
                  <a:prstClr val="black"/>
                </a:solidFill>
              </a:rPr>
              <a:pPr/>
              <a:t>10/7/2019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4552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8000" y="6323839"/>
            <a:ext cx="2336800" cy="413873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>
                <a:solidFill>
                  <a:prstClr val="black"/>
                </a:solidFill>
              </a:rPr>
              <a:pPr/>
              <a:t>10/7/2019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278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304800"/>
            <a:ext cx="4368800" cy="457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8000" y="6323839"/>
            <a:ext cx="2336800" cy="413873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>
                <a:solidFill>
                  <a:prstClr val="black"/>
                </a:solidFill>
              </a:rPr>
              <a:pPr/>
              <a:t>10/7/2019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3035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8000" y="6323839"/>
            <a:ext cx="2336800" cy="413873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>
                <a:solidFill>
                  <a:prstClr val="black"/>
                </a:solidFill>
              </a:rPr>
              <a:pPr/>
              <a:t>10/7/2019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0225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304800"/>
            <a:ext cx="4368800" cy="457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08000" y="6323839"/>
            <a:ext cx="2336800" cy="413873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>
                <a:solidFill>
                  <a:prstClr val="black"/>
                </a:solidFill>
              </a:rPr>
              <a:pPr/>
              <a:t>10/7/2019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8511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304800"/>
            <a:ext cx="43688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08000" y="6323839"/>
            <a:ext cx="2336800" cy="413873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>
                <a:solidFill>
                  <a:prstClr val="black"/>
                </a:solidFill>
              </a:rPr>
              <a:pPr/>
              <a:t>10/7/2019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88617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304800"/>
            <a:ext cx="4368800" cy="457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08000" y="6323839"/>
            <a:ext cx="2336800" cy="413873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>
                <a:solidFill>
                  <a:prstClr val="black"/>
                </a:solidFill>
              </a:rPr>
              <a:pPr/>
              <a:t>10/7/2019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195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08000" y="6323839"/>
            <a:ext cx="2336800" cy="413873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>
                <a:solidFill>
                  <a:prstClr val="black"/>
                </a:solidFill>
              </a:rPr>
              <a:pPr/>
              <a:t>10/7/2019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3776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08000" y="6323839"/>
            <a:ext cx="2336800" cy="413873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>
                <a:solidFill>
                  <a:prstClr val="black"/>
                </a:solidFill>
              </a:rPr>
              <a:pPr/>
              <a:t>10/7/2019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2766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08000" y="6323839"/>
            <a:ext cx="2336800" cy="413873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>
                <a:solidFill>
                  <a:prstClr val="black"/>
                </a:solidFill>
              </a:rPr>
              <a:pPr/>
              <a:t>10/7/2019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0718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304800"/>
            <a:ext cx="4368800" cy="457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8000" y="6323839"/>
            <a:ext cx="2336800" cy="413873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>
                <a:solidFill>
                  <a:prstClr val="black"/>
                </a:solidFill>
              </a:rPr>
              <a:pPr/>
              <a:t>10/7/2019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8762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8000" y="6323839"/>
            <a:ext cx="2336800" cy="413873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>
                <a:solidFill>
                  <a:prstClr val="black"/>
                </a:solidFill>
              </a:rPr>
              <a:pPr/>
              <a:t>10/7/2019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799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675" y="913638"/>
            <a:ext cx="4886325" cy="2286762"/>
          </a:xfrm>
          <a:prstGeom prst="rect">
            <a:avLst/>
          </a:prstGeom>
          <a:ln w="38100">
            <a:solidFill>
              <a:srgbClr val="7030A0"/>
            </a:solidFill>
            <a:prstDash val="sysDot"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5588000" cy="4082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0070C0"/>
                </a:solidFill>
              </a:defRPr>
            </a:lvl1pPr>
          </a:lstStyle>
          <a:p>
            <a:r>
              <a:rPr lang="en-US" dirty="0" err="1" smtClean="0"/>
              <a:t>Mst</a:t>
            </a:r>
            <a:r>
              <a:rPr lang="en-US" dirty="0" smtClean="0"/>
              <a:t>. </a:t>
            </a:r>
            <a:r>
              <a:rPr lang="en-US" dirty="0" err="1" smtClean="0"/>
              <a:t>Nargis</a:t>
            </a:r>
            <a:r>
              <a:rPr lang="en-US" dirty="0" smtClean="0"/>
              <a:t> </a:t>
            </a:r>
            <a:r>
              <a:rPr lang="en-US" dirty="0" err="1" smtClean="0"/>
              <a:t>ara</a:t>
            </a:r>
            <a:r>
              <a:rPr lang="en-US" dirty="0" smtClean="0"/>
              <a:t>  </a:t>
            </a:r>
            <a:r>
              <a:rPr lang="en-US" dirty="0" err="1" smtClean="0"/>
              <a:t>jadukhali</a:t>
            </a:r>
            <a:r>
              <a:rPr lang="en-US" dirty="0" smtClean="0"/>
              <a:t> school and college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3240739" cy="3813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400" y="6323839"/>
            <a:ext cx="590549" cy="41387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0" name="Picture 19">
            <a:hlinkClick r:id="" action="ppaction://hlinkshowjump?jump=endshow"/>
          </p:cNvPr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388" y="37277"/>
            <a:ext cx="709005" cy="5317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1" name="Action Button: Home 20">
            <a:hlinkClick r:id="" action="ppaction://hlinkshowjump?jump=firstslide" highlightClick="1"/>
          </p:cNvPr>
          <p:cNvSpPr/>
          <p:nvPr userDrawn="1"/>
        </p:nvSpPr>
        <p:spPr>
          <a:xfrm>
            <a:off x="11337183" y="37277"/>
            <a:ext cx="694944" cy="531754"/>
          </a:xfrm>
          <a:prstGeom prst="actionButtonHom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2" name="Action Button: End 21">
            <a:hlinkClick r:id="" action="ppaction://hlinkshowjump?jump=lastslide" highlightClick="1"/>
          </p:cNvPr>
          <p:cNvSpPr/>
          <p:nvPr userDrawn="1"/>
        </p:nvSpPr>
        <p:spPr>
          <a:xfrm>
            <a:off x="11320566" y="6437372"/>
            <a:ext cx="619105" cy="327226"/>
          </a:xfrm>
          <a:prstGeom prst="actionButtonEnd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FF0000"/>
              </a:solidFill>
            </a:endParaRPr>
          </a:p>
        </p:txBody>
      </p:sp>
      <p:sp>
        <p:nvSpPr>
          <p:cNvPr id="23" name="Action Button: Beginning 22">
            <a:hlinkClick r:id="" action="ppaction://hlinkshowjump?jump=firstslide" highlightClick="1"/>
          </p:cNvPr>
          <p:cNvSpPr/>
          <p:nvPr userDrawn="1"/>
        </p:nvSpPr>
        <p:spPr>
          <a:xfrm>
            <a:off x="10675853" y="6437373"/>
            <a:ext cx="635723" cy="327226"/>
          </a:xfrm>
          <a:prstGeom prst="actionButtonBeginning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4" name="Action Button: Forward or Next 23">
            <a:hlinkClick r:id="" action="ppaction://hlinkshowjump?jump=nextslide" highlightClick="1"/>
          </p:cNvPr>
          <p:cNvSpPr/>
          <p:nvPr userDrawn="1"/>
        </p:nvSpPr>
        <p:spPr>
          <a:xfrm>
            <a:off x="10009091" y="6437374"/>
            <a:ext cx="666763" cy="300337"/>
          </a:xfrm>
          <a:prstGeom prst="actionButtonForwardNex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25" name="Action Button: Back or Previous 24">
            <a:hlinkClick r:id="" action="ppaction://hlinkshowjump?jump=previousslide" highlightClick="1"/>
          </p:cNvPr>
          <p:cNvSpPr/>
          <p:nvPr userDrawn="1"/>
        </p:nvSpPr>
        <p:spPr>
          <a:xfrm>
            <a:off x="9424891" y="6437373"/>
            <a:ext cx="577088" cy="300339"/>
          </a:xfrm>
          <a:prstGeom prst="actionButtonBackPrevious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837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675" y="913638"/>
            <a:ext cx="4886325" cy="2286762"/>
          </a:xfrm>
          <a:prstGeom prst="rect">
            <a:avLst/>
          </a:prstGeom>
          <a:ln w="38100">
            <a:solidFill>
              <a:srgbClr val="7030A0"/>
            </a:solidFill>
            <a:prstDash val="sysDot"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5588000" cy="4082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0070C0"/>
                </a:solidFill>
              </a:defRPr>
            </a:lvl1pPr>
          </a:lstStyle>
          <a:p>
            <a:r>
              <a:rPr lang="en-US" dirty="0" err="1" smtClean="0"/>
              <a:t>Mst</a:t>
            </a:r>
            <a:r>
              <a:rPr lang="en-US" dirty="0" smtClean="0"/>
              <a:t>. </a:t>
            </a:r>
            <a:r>
              <a:rPr lang="en-US" dirty="0" err="1" smtClean="0"/>
              <a:t>Nargis</a:t>
            </a:r>
            <a:r>
              <a:rPr lang="en-US" dirty="0" smtClean="0"/>
              <a:t> </a:t>
            </a:r>
            <a:r>
              <a:rPr lang="en-US" dirty="0" err="1" smtClean="0"/>
              <a:t>ara</a:t>
            </a:r>
            <a:r>
              <a:rPr lang="en-US" dirty="0" smtClean="0"/>
              <a:t>  </a:t>
            </a:r>
            <a:r>
              <a:rPr lang="en-US" dirty="0" err="1" smtClean="0"/>
              <a:t>jadukhali</a:t>
            </a:r>
            <a:r>
              <a:rPr lang="en-US" dirty="0" smtClean="0"/>
              <a:t> school and college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3240739" cy="3813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400" y="6323839"/>
            <a:ext cx="590549" cy="41387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0" name="Picture 19">
            <a:hlinkClick r:id="" action="ppaction://hlinkshowjump?jump=endshow"/>
          </p:cNvPr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388" y="37277"/>
            <a:ext cx="709005" cy="5317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1" name="Action Button: Home 20">
            <a:hlinkClick r:id="" action="ppaction://hlinkshowjump?jump=firstslide" highlightClick="1"/>
          </p:cNvPr>
          <p:cNvSpPr/>
          <p:nvPr userDrawn="1"/>
        </p:nvSpPr>
        <p:spPr>
          <a:xfrm>
            <a:off x="11337183" y="37277"/>
            <a:ext cx="694944" cy="531754"/>
          </a:xfrm>
          <a:prstGeom prst="actionButtonHom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2" name="Action Button: End 21">
            <a:hlinkClick r:id="" action="ppaction://hlinkshowjump?jump=lastslide" highlightClick="1"/>
          </p:cNvPr>
          <p:cNvSpPr/>
          <p:nvPr userDrawn="1"/>
        </p:nvSpPr>
        <p:spPr>
          <a:xfrm>
            <a:off x="11320566" y="6437372"/>
            <a:ext cx="619105" cy="327226"/>
          </a:xfrm>
          <a:prstGeom prst="actionButtonEnd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FF0000"/>
              </a:solidFill>
            </a:endParaRPr>
          </a:p>
        </p:txBody>
      </p:sp>
      <p:sp>
        <p:nvSpPr>
          <p:cNvPr id="23" name="Action Button: Beginning 22">
            <a:hlinkClick r:id="" action="ppaction://hlinkshowjump?jump=firstslide" highlightClick="1"/>
          </p:cNvPr>
          <p:cNvSpPr/>
          <p:nvPr userDrawn="1"/>
        </p:nvSpPr>
        <p:spPr>
          <a:xfrm>
            <a:off x="10675853" y="6437373"/>
            <a:ext cx="635723" cy="327226"/>
          </a:xfrm>
          <a:prstGeom prst="actionButtonBeginning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4" name="Action Button: Forward or Next 23">
            <a:hlinkClick r:id="" action="ppaction://hlinkshowjump?jump=nextslide" highlightClick="1"/>
          </p:cNvPr>
          <p:cNvSpPr/>
          <p:nvPr userDrawn="1"/>
        </p:nvSpPr>
        <p:spPr>
          <a:xfrm>
            <a:off x="10009091" y="6437374"/>
            <a:ext cx="666763" cy="300337"/>
          </a:xfrm>
          <a:prstGeom prst="actionButtonForwardNex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25" name="Action Button: Back or Previous 24">
            <a:hlinkClick r:id="" action="ppaction://hlinkshowjump?jump=previousslide" highlightClick="1"/>
          </p:cNvPr>
          <p:cNvSpPr/>
          <p:nvPr userDrawn="1"/>
        </p:nvSpPr>
        <p:spPr>
          <a:xfrm>
            <a:off x="9424891" y="6437373"/>
            <a:ext cx="577088" cy="300339"/>
          </a:xfrm>
          <a:prstGeom prst="actionButtonBackPrevious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065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675" y="913638"/>
            <a:ext cx="4886325" cy="2286762"/>
          </a:xfrm>
          <a:prstGeom prst="rect">
            <a:avLst/>
          </a:prstGeom>
          <a:ln w="38100">
            <a:solidFill>
              <a:srgbClr val="7030A0"/>
            </a:solidFill>
            <a:prstDash val="sysDot"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5588000" cy="4082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0070C0"/>
                </a:solidFill>
              </a:defRPr>
            </a:lvl1pPr>
          </a:lstStyle>
          <a:p>
            <a:r>
              <a:rPr lang="en-US" dirty="0" err="1" smtClean="0"/>
              <a:t>Mst</a:t>
            </a:r>
            <a:r>
              <a:rPr lang="en-US" dirty="0" smtClean="0"/>
              <a:t>. </a:t>
            </a:r>
            <a:r>
              <a:rPr lang="en-US" dirty="0" err="1" smtClean="0"/>
              <a:t>Nargis</a:t>
            </a:r>
            <a:r>
              <a:rPr lang="en-US" dirty="0" smtClean="0"/>
              <a:t> </a:t>
            </a:r>
            <a:r>
              <a:rPr lang="en-US" dirty="0" err="1" smtClean="0"/>
              <a:t>ara</a:t>
            </a:r>
            <a:r>
              <a:rPr lang="en-US" dirty="0" smtClean="0"/>
              <a:t>  </a:t>
            </a:r>
            <a:r>
              <a:rPr lang="en-US" dirty="0" err="1" smtClean="0"/>
              <a:t>jadukhali</a:t>
            </a:r>
            <a:r>
              <a:rPr lang="en-US" dirty="0" smtClean="0"/>
              <a:t> school and college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3240739" cy="3813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400" y="6323839"/>
            <a:ext cx="590549" cy="41387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0" name="Picture 19">
            <a:hlinkClick r:id="" action="ppaction://hlinkshowjump?jump=endshow"/>
          </p:cNvPr>
          <p:cNvPicPr>
            <a:picLocks noChangeAspect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388" y="37277"/>
            <a:ext cx="709005" cy="5317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1" name="Action Button: Home 20">
            <a:hlinkClick r:id="" action="ppaction://hlinkshowjump?jump=firstslide" highlightClick="1"/>
          </p:cNvPr>
          <p:cNvSpPr/>
          <p:nvPr userDrawn="1"/>
        </p:nvSpPr>
        <p:spPr>
          <a:xfrm>
            <a:off x="11337183" y="37277"/>
            <a:ext cx="694944" cy="531754"/>
          </a:xfrm>
          <a:prstGeom prst="actionButtonHom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2" name="Action Button: End 21">
            <a:hlinkClick r:id="" action="ppaction://hlinkshowjump?jump=lastslide" highlightClick="1"/>
          </p:cNvPr>
          <p:cNvSpPr/>
          <p:nvPr userDrawn="1"/>
        </p:nvSpPr>
        <p:spPr>
          <a:xfrm>
            <a:off x="11320566" y="6437372"/>
            <a:ext cx="619105" cy="327226"/>
          </a:xfrm>
          <a:prstGeom prst="actionButtonEnd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FF0000"/>
              </a:solidFill>
            </a:endParaRPr>
          </a:p>
        </p:txBody>
      </p:sp>
      <p:sp>
        <p:nvSpPr>
          <p:cNvPr id="23" name="Action Button: Beginning 22">
            <a:hlinkClick r:id="" action="ppaction://hlinkshowjump?jump=firstslide" highlightClick="1"/>
          </p:cNvPr>
          <p:cNvSpPr/>
          <p:nvPr userDrawn="1"/>
        </p:nvSpPr>
        <p:spPr>
          <a:xfrm>
            <a:off x="10675853" y="6437373"/>
            <a:ext cx="635723" cy="327226"/>
          </a:xfrm>
          <a:prstGeom prst="actionButtonBeginning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4" name="Action Button: Forward or Next 23">
            <a:hlinkClick r:id="" action="ppaction://hlinkshowjump?jump=nextslide" highlightClick="1"/>
          </p:cNvPr>
          <p:cNvSpPr/>
          <p:nvPr userDrawn="1"/>
        </p:nvSpPr>
        <p:spPr>
          <a:xfrm>
            <a:off x="10009091" y="6437374"/>
            <a:ext cx="666763" cy="300337"/>
          </a:xfrm>
          <a:prstGeom prst="actionButtonForwardNex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25" name="Action Button: Back or Previous 24">
            <a:hlinkClick r:id="" action="ppaction://hlinkshowjump?jump=previousslide" highlightClick="1"/>
          </p:cNvPr>
          <p:cNvSpPr/>
          <p:nvPr userDrawn="1"/>
        </p:nvSpPr>
        <p:spPr>
          <a:xfrm>
            <a:off x="9424891" y="6437373"/>
            <a:ext cx="577088" cy="300339"/>
          </a:xfrm>
          <a:prstGeom prst="actionButtonBackPrevious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839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jp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.jpeg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alphaModFix amt="56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1801209" y="837094"/>
            <a:ext cx="8866790" cy="523216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76503" y="847892"/>
            <a:ext cx="285750" cy="5143500"/>
          </a:xfrm>
          <a:prstGeom prst="rect">
            <a:avLst/>
          </a:prstGeom>
          <a:solidFill>
            <a:srgbClr val="72A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09056" y="863948"/>
            <a:ext cx="1143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 flipH="1">
            <a:off x="1936343" y="863948"/>
            <a:ext cx="57150" cy="5143500"/>
          </a:xfrm>
          <a:prstGeom prst="rect">
            <a:avLst/>
          </a:prstGeom>
          <a:solidFill>
            <a:srgbClr val="72A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rot="5400000">
            <a:off x="-1018985" y="3408249"/>
            <a:ext cx="5143500" cy="1191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 rot="1870957">
            <a:off x="7810500" y="834920"/>
            <a:ext cx="8572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>
                <a:solidFill>
                  <a:srgbClr val="EEECE1"/>
                </a:solidFill>
                <a:latin typeface="NikoshBAN" pitchFamily="2" charset="0"/>
                <a:cs typeface="NikoshBAN" pitchFamily="2" charset="0"/>
              </a:rPr>
              <a:t>ক</a:t>
            </a:r>
            <a:endParaRPr lang="en-US" sz="5400" dirty="0">
              <a:solidFill>
                <a:srgbClr val="EEECE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20265525">
            <a:off x="7680710" y="1931588"/>
            <a:ext cx="8572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>
                <a:solidFill>
                  <a:prstClr val="white">
                    <a:lumMod val="95000"/>
                  </a:prstClr>
                </a:solidFill>
                <a:latin typeface="NikoshBAN" pitchFamily="2" charset="0"/>
                <a:cs typeface="NikoshBAN" pitchFamily="2" charset="0"/>
              </a:rPr>
              <a:t>খ</a:t>
            </a:r>
            <a:endParaRPr lang="en-US" sz="5400" dirty="0">
              <a:solidFill>
                <a:prstClr val="white">
                  <a:lumMod val="95000"/>
                </a:prst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 rot="1870957">
            <a:off x="8510086" y="2107416"/>
            <a:ext cx="8572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>
                <a:solidFill>
                  <a:srgbClr val="4BACC6">
                    <a:lumMod val="20000"/>
                    <a:lumOff val="80000"/>
                  </a:srgbClr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bn-BD" sz="5400" dirty="0">
                <a:solidFill>
                  <a:srgbClr val="EEECE1"/>
                </a:solidFill>
                <a:latin typeface="NikoshBAN" pitchFamily="2" charset="0"/>
                <a:cs typeface="NikoshBAN" pitchFamily="2" charset="0"/>
              </a:rPr>
              <a:t>য</a:t>
            </a:r>
            <a:endParaRPr lang="en-US" sz="5400" dirty="0">
              <a:solidFill>
                <a:srgbClr val="EEECE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19505617">
            <a:off x="6748236" y="1294900"/>
            <a:ext cx="857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solidFill>
                  <a:srgbClr val="4BACC6">
                    <a:lumMod val="20000"/>
                    <a:lumOff val="80000"/>
                  </a:srgbClr>
                </a:solidFill>
                <a:latin typeface="NikoshBAN" pitchFamily="2" charset="0"/>
                <a:cs typeface="NikoshBAN" pitchFamily="2" charset="0"/>
              </a:rPr>
              <a:t>আ</a:t>
            </a:r>
            <a:endParaRPr lang="en-US" sz="3600" dirty="0">
              <a:solidFill>
                <a:srgbClr val="4BACC6">
                  <a:lumMod val="20000"/>
                  <a:lumOff val="80000"/>
                </a:srgb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 rot="1870957">
            <a:off x="3262086" y="5121171"/>
            <a:ext cx="8572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>
                <a:solidFill>
                  <a:srgbClr val="E0E898"/>
                </a:solidFill>
                <a:latin typeface="NikoshBAN" pitchFamily="2" charset="0"/>
                <a:cs typeface="NikoshBAN" pitchFamily="2" charset="0"/>
              </a:rPr>
              <a:t>ক</a:t>
            </a:r>
            <a:endParaRPr lang="en-US" sz="5400" dirty="0">
              <a:solidFill>
                <a:srgbClr val="E0E898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52950" y="4951021"/>
            <a:ext cx="8572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>
                <a:solidFill>
                  <a:srgbClr val="EEECE1"/>
                </a:solidFill>
                <a:latin typeface="NikoshBAN" pitchFamily="2" charset="0"/>
                <a:cs typeface="NikoshBAN" pitchFamily="2" charset="0"/>
              </a:rPr>
              <a:t>গ </a:t>
            </a:r>
            <a:endParaRPr lang="en-US" sz="5400" dirty="0">
              <a:solidFill>
                <a:srgbClr val="EEECE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 rot="19505617">
            <a:off x="5645522" y="5434107"/>
            <a:ext cx="857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solidFill>
                  <a:srgbClr val="4BACC6">
                    <a:lumMod val="20000"/>
                    <a:lumOff val="80000"/>
                  </a:srgbClr>
                </a:solidFill>
                <a:latin typeface="NikoshBAN" pitchFamily="2" charset="0"/>
                <a:cs typeface="NikoshBAN" pitchFamily="2" charset="0"/>
              </a:rPr>
              <a:t>আ</a:t>
            </a:r>
            <a:endParaRPr lang="en-US" sz="3600" dirty="0">
              <a:solidFill>
                <a:srgbClr val="4BACC6">
                  <a:lumMod val="20000"/>
                  <a:lumOff val="80000"/>
                </a:srgb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81850" y="5314951"/>
            <a:ext cx="85725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50" dirty="0">
                <a:solidFill>
                  <a:srgbClr val="4BACC6">
                    <a:lumMod val="20000"/>
                    <a:lumOff val="80000"/>
                  </a:srgbClr>
                </a:solidFill>
                <a:latin typeface="NikoshBAN" pitchFamily="2" charset="0"/>
                <a:cs typeface="NikoshBAN" pitchFamily="2" charset="0"/>
              </a:rPr>
              <a:t>ই </a:t>
            </a:r>
            <a:endParaRPr lang="en-US" sz="4050" dirty="0">
              <a:solidFill>
                <a:srgbClr val="4BACC6">
                  <a:lumMod val="20000"/>
                  <a:lumOff val="80000"/>
                </a:srgb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 rot="19505617">
            <a:off x="8331572" y="5314941"/>
            <a:ext cx="85725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50" dirty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অ </a:t>
            </a:r>
            <a:endParaRPr lang="en-US" sz="405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 rot="340144">
            <a:off x="8807093" y="1026965"/>
            <a:ext cx="85725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50" dirty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অ </a:t>
            </a:r>
            <a:endParaRPr lang="en-US" sz="405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638550" y="2800350"/>
            <a:ext cx="228600" cy="5715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010400" y="4629150"/>
            <a:ext cx="571500" cy="571500"/>
          </a:xfrm>
          <a:prstGeom prst="rect">
            <a:avLst/>
          </a:prstGeom>
          <a:solidFill>
            <a:srgbClr val="DBE373"/>
          </a:solidFill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354497" y="1653878"/>
            <a:ext cx="5345917" cy="1823576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11250" b="1" i="1" dirty="0">
                <a:solidFill>
                  <a:srgbClr val="002060"/>
                </a:solidFill>
                <a:latin typeface="Siyam Rupali ANSI" panose="02000000000000000000" pitchFamily="2" charset="0"/>
                <a:cs typeface="SutonnyMJ" pitchFamily="2" charset="0"/>
              </a:rPr>
              <a:t>¯^</a:t>
            </a:r>
            <a:r>
              <a:rPr lang="en-US" sz="11250" b="1" i="1" dirty="0" err="1">
                <a:solidFill>
                  <a:srgbClr val="002060"/>
                </a:solidFill>
                <a:latin typeface="Siyam Rupali ANSI" panose="02000000000000000000" pitchFamily="2" charset="0"/>
                <a:cs typeface="SutonnyMJ" pitchFamily="2" charset="0"/>
              </a:rPr>
              <a:t>vMZg</a:t>
            </a:r>
            <a:endParaRPr lang="en-US" sz="11250" b="1" i="1" dirty="0">
              <a:solidFill>
                <a:srgbClr val="002060"/>
              </a:solidFill>
              <a:latin typeface="Siyam Rupali ANSI" panose="02000000000000000000" pitchFamily="2" charset="0"/>
              <a:cs typeface="SutonnyMJ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913029" y="3639956"/>
            <a:ext cx="6322239" cy="21698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500" b="1" i="1" dirty="0" err="1">
                <a:solidFill>
                  <a:srgbClr val="EEECE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4500" b="1" i="1" dirty="0">
                <a:solidFill>
                  <a:srgbClr val="EEECE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500" b="1" i="1" dirty="0" err="1">
                <a:solidFill>
                  <a:srgbClr val="EEECE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তারিকুজ্জামান</a:t>
            </a:r>
            <a:r>
              <a:rPr lang="en-US" sz="4500" b="1" i="1" dirty="0">
                <a:solidFill>
                  <a:srgbClr val="EEECE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500" b="1" i="1" dirty="0" err="1">
                <a:solidFill>
                  <a:srgbClr val="EEECE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4500" b="1" i="1" dirty="0">
                <a:solidFill>
                  <a:srgbClr val="EEECE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4500" b="1" i="1" dirty="0" err="1">
                <a:solidFill>
                  <a:srgbClr val="EEECE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পক্ষথেকে</a:t>
            </a:r>
            <a:endParaRPr lang="en-US" sz="4500" b="1" i="1" dirty="0">
              <a:solidFill>
                <a:srgbClr val="EEECE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500" b="1" i="1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</a:t>
            </a:r>
            <a:r>
              <a:rPr lang="en-US" sz="4500" b="1" i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500" b="1" i="1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বিশ্বপরিচয়</a:t>
            </a:r>
            <a:r>
              <a:rPr lang="en-US" sz="4500" b="1" i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500" b="1" i="1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4500" b="1" i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50" dirty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US" sz="4050" dirty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2644786" y="3396192"/>
            <a:ext cx="5600700" cy="1191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627416" y="2464849"/>
            <a:ext cx="2446900" cy="1755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481514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5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7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6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1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0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2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4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9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1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3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8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0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2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7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9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1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6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8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90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77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3" dur="770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5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7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99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77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2" dur="770" decel="100000"/>
                                        <p:tgtEl>
                                          <p:spTgt spid="1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4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0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6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08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77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1" dur="770" decel="100000"/>
                                        <p:tgtEl>
                                          <p:spTgt spid="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1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13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5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7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77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0" dur="770" decel="100000"/>
                                        <p:tgtEl>
                                          <p:spTgt spid="1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22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4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26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77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9" dur="770" decel="100000"/>
                                        <p:tgtEl>
                                          <p:spTgt spid="1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31" dur="77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3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33" dur="77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77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8" dur="770" decel="100000"/>
                                        <p:tgtEl>
                                          <p:spTgt spid="1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40" dur="7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42" dur="77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3000"/>
                            </p:stCondLst>
                            <p:childTnLst>
                              <p:par>
                                <p:cTn id="14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4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5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4000"/>
                            </p:stCondLst>
                            <p:childTnLst>
                              <p:par>
                                <p:cTn id="152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6000"/>
                            </p:stCondLst>
                            <p:childTnLst>
                              <p:par>
                                <p:cTn id="15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6500"/>
                            </p:stCondLst>
                            <p:childTnLst>
                              <p:par>
                                <p:cTn id="161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800" decel="100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8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7500"/>
                            </p:stCondLst>
                            <p:childTnLst>
                              <p:par>
                                <p:cTn id="170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9500"/>
                            </p:stCondLst>
                            <p:childTnLst>
                              <p:par>
                                <p:cTn id="174" presetID="21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80" presetID="21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 animBg="1"/>
      <p:bldP spid="19" grpId="0" animBg="1"/>
      <p:bldP spid="20" grpId="0" animBg="1"/>
      <p:bldP spid="20" grpId="1" animBg="1"/>
      <p:bldP spid="21" grpId="0"/>
      <p:bldP spid="21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1" y="831099"/>
            <a:ext cx="3843019" cy="549350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400800" y="3276600"/>
            <a:ext cx="357877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bn-BD" b="1" dirty="0">
              <a:ln>
                <a:solidFill>
                  <a:srgbClr val="1F497D"/>
                </a:solidFill>
              </a:ln>
              <a:solidFill>
                <a:srgbClr val="4F81BD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3200" b="1" dirty="0">
              <a:ln>
                <a:solidFill>
                  <a:srgbClr val="1F497D"/>
                </a:solidFill>
              </a:ln>
              <a:solidFill>
                <a:srgbClr val="4F81BD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05200" y="152401"/>
            <a:ext cx="35787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696199" y="3561977"/>
            <a:ext cx="5487796" cy="29102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510460" y="921842"/>
            <a:ext cx="28598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3200" b="1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8064A2">
                      <a:shade val="20000"/>
                      <a:satMod val="245000"/>
                    </a:srgbClr>
                  </a:gs>
                  <a:gs pos="43000">
                    <a:srgbClr val="8064A2">
                      <a:satMod val="255000"/>
                    </a:srgbClr>
                  </a:gs>
                  <a:gs pos="48000">
                    <a:srgbClr val="8064A2">
                      <a:shade val="85000"/>
                      <a:satMod val="255000"/>
                    </a:srgbClr>
                  </a:gs>
                  <a:gs pos="100000">
                    <a:srgbClr val="8064A2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73430" y="4138374"/>
            <a:ext cx="3586654" cy="1815882"/>
          </a:xfrm>
          <a:prstGeom prst="rect">
            <a:avLst/>
          </a:prstGeom>
          <a:solidFill>
            <a:schemeClr val="accent1">
              <a:lumMod val="50000"/>
            </a:schemeClr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2800" b="1" spc="50" dirty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4F81BD">
                    <a:tint val="3000"/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বাংলাদেশ ও বিশ্ব পরিচয়</a:t>
            </a:r>
          </a:p>
          <a:p>
            <a:pPr algn="ctr"/>
            <a:r>
              <a:rPr lang="en-US" sz="2800" b="1" spc="50" dirty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4F81BD">
                    <a:tint val="3000"/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3য়</a:t>
            </a:r>
            <a:r>
              <a:rPr lang="bn-BD" sz="2800" b="1" spc="50" dirty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4F81BD">
                    <a:tint val="3000"/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 শ্রেণি</a:t>
            </a:r>
          </a:p>
          <a:p>
            <a:pPr algn="ctr"/>
            <a:r>
              <a:rPr lang="bn-BD" sz="2800" b="1" spc="50" dirty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4F81BD">
                    <a:tint val="3000"/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অধ্যায়ঃ- </a:t>
            </a:r>
            <a:r>
              <a:rPr lang="bn-IN" sz="2800" b="1" spc="50" dirty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4F81BD">
                    <a:tint val="3000"/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১২</a:t>
            </a:r>
            <a:endParaRPr lang="bn-BD" sz="2800" b="1" spc="50" dirty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srgbClr val="4F81BD">
                  <a:tint val="3000"/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2800" b="1" spc="50" dirty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4F81BD">
                    <a:tint val="3000"/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পাঠঃ- ১</a:t>
            </a:r>
            <a:endParaRPr lang="en-US" sz="2800" b="1" spc="50" dirty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srgbClr val="4F81BD">
                  <a:tint val="3000"/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4933" y="6402678"/>
            <a:ext cx="9000478" cy="45532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7522" y="702884"/>
            <a:ext cx="8924278" cy="218957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539027" y="999920"/>
            <a:ext cx="2048959" cy="646331"/>
          </a:xfrm>
          <a:prstGeom prst="rect">
            <a:avLst/>
          </a:prstGeom>
          <a:solidFill>
            <a:schemeClr val="accent5">
              <a:lumMod val="75000"/>
            </a:schemeClr>
          </a:solidFill>
          <a:effectLst>
            <a:softEdge rad="127000"/>
          </a:effectLst>
        </p:spPr>
        <p:txBody>
          <a:bodyPr wrap="none">
            <a:spAutoFit/>
          </a:bodyPr>
          <a:lstStyle/>
          <a:p>
            <a:r>
              <a:rPr lang="bn-BD" sz="36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36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809515" y="1466165"/>
            <a:ext cx="4732212" cy="4985221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bn-IN" sz="4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 তারিকুজ্জামান </a:t>
            </a:r>
          </a:p>
          <a:p>
            <a:r>
              <a:rPr lang="bn-IN" sz="4000" dirty="0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প্রাধান শিক্ষক</a:t>
            </a:r>
          </a:p>
          <a:p>
            <a:r>
              <a:rPr lang="bn-IN" sz="40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জোকা সরঃপ্রাথঃবিদ্যালয়</a:t>
            </a:r>
          </a:p>
          <a:p>
            <a:r>
              <a:rPr lang="bn-IN" sz="400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মহম্মদপুর, মাগুরা</a:t>
            </a:r>
            <a:r>
              <a:rPr lang="bn-IN" sz="440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bn-IN" sz="3200" dirty="0">
                <a:solidFill>
                  <a:prstClr val="white"/>
                </a:solidFill>
                <a:cs typeface="NikoshBAN" panose="02000000000000000000" pitchFamily="2" charset="0"/>
              </a:rPr>
              <a:t>মোবাইলঃ ০১৭১৮৩৪৮৩০০ </a:t>
            </a:r>
          </a:p>
          <a:p>
            <a:r>
              <a:rPr lang="en-US" sz="3200" dirty="0">
                <a:solidFill>
                  <a:prstClr val="white"/>
                </a:solidFill>
                <a:cs typeface="NikoshBAN" panose="02000000000000000000" pitchFamily="2" charset="0"/>
              </a:rPr>
              <a:t>Email: tareqht1977@gmail.co</a:t>
            </a:r>
            <a:endParaRPr lang="en-US" sz="4000" dirty="0">
              <a:solidFill>
                <a:prstClr val="white"/>
              </a:solidFill>
            </a:endParaRPr>
          </a:p>
          <a:p>
            <a:pPr algn="ctr"/>
            <a:r>
              <a:rPr lang="bn-IN" sz="44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sz="4400" b="1" dirty="0">
              <a:ln w="1905"/>
              <a:solidFill>
                <a:prstClr val="black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69224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9415" y="3304309"/>
            <a:ext cx="3814846" cy="26738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2632" y="3276601"/>
            <a:ext cx="3761586" cy="267385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4261" y="663401"/>
            <a:ext cx="3810000" cy="24300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3414" y="762621"/>
            <a:ext cx="3761586" cy="232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357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ertical Scroll 3"/>
          <p:cNvSpPr/>
          <p:nvPr/>
        </p:nvSpPr>
        <p:spPr>
          <a:xfrm>
            <a:off x="2187146" y="2695831"/>
            <a:ext cx="8526162" cy="2494005"/>
          </a:xfrm>
          <a:prstGeom prst="verticalScroll">
            <a:avLst>
              <a:gd name="adj" fmla="val 25000"/>
            </a:avLst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44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57601" y="3019503"/>
            <a:ext cx="5846805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u="sng" dirty="0" err="1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যানবাহন</a:t>
            </a:r>
            <a:r>
              <a:rPr lang="en-US" sz="4800" b="1" u="sng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800" b="1" u="sng" dirty="0" err="1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পরিবেশের</a:t>
            </a:r>
            <a:r>
              <a:rPr lang="en-US" sz="4800" b="1" u="sng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u="sng" dirty="0" err="1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উপর</a:t>
            </a:r>
            <a:r>
              <a:rPr lang="en-US" sz="4800" b="1" u="sng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u="sng" dirty="0" err="1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অধিক</a:t>
            </a:r>
            <a:r>
              <a:rPr lang="en-US" sz="4800" b="1" u="sng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u="sng" dirty="0" err="1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জনসংখ্যার</a:t>
            </a:r>
            <a:r>
              <a:rPr lang="en-US" sz="4800" b="1" u="sng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u="sng" dirty="0" err="1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r>
              <a:rPr lang="en-US" sz="4800" b="1" u="sng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u="sng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600" b="1" u="sng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05400" y="258269"/>
            <a:ext cx="2362200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b="1" dirty="0">
                <a:ln>
                  <a:solidFill>
                    <a:srgbClr val="00B050"/>
                  </a:solidFill>
                </a:ln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ঘোষণা</a:t>
            </a:r>
            <a:endParaRPr lang="en-US" sz="3200" b="1" dirty="0">
              <a:ln>
                <a:solidFill>
                  <a:srgbClr val="00B050"/>
                </a:solidFill>
              </a:ln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04311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alphaModFix amt="26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0" y="685800"/>
            <a:ext cx="1752600" cy="609600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bn-BD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0" y="1600200"/>
            <a:ext cx="8534400" cy="4648200"/>
          </a:xfrm>
          <a:noFill/>
        </p:spPr>
        <p:txBody>
          <a:bodyPr/>
          <a:lstStyle/>
          <a:p>
            <a:pPr lvl="0"/>
            <a:r>
              <a:rPr lang="bn-BD" sz="36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     এই পাঠ শেষে শিক্ষার্থীরা ---</a:t>
            </a:r>
            <a:r>
              <a:rPr lang="en-US" sz="36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36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bn-BD" sz="2800" b="1" dirty="0">
              <a:ln>
                <a:solidFill>
                  <a:srgbClr val="7030A0"/>
                </a:solidFill>
              </a:ln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1085850" lvl="1" indent="-342900">
              <a:buBlip>
                <a:blip r:embed="rId4"/>
              </a:buBlip>
            </a:pPr>
            <a:r>
              <a:rPr lang="bn-IN" b="1" dirty="0">
                <a:ln>
                  <a:solidFill>
                    <a:srgbClr val="7030A0"/>
                  </a:solidFill>
                </a:ln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b="1" dirty="0" smtClean="0">
                <a:ln>
                  <a:solidFill>
                    <a:srgbClr val="7030A0"/>
                  </a:solidFill>
                </a:ln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১২.১.</a:t>
            </a:r>
            <a:r>
              <a:rPr lang="en-US" b="1" dirty="0" smtClean="0">
                <a:ln>
                  <a:solidFill>
                    <a:srgbClr val="7030A0"/>
                  </a:solidFill>
                </a:ln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bn-IN" b="1" dirty="0" smtClean="0">
                <a:ln>
                  <a:solidFill>
                    <a:srgbClr val="7030A0"/>
                  </a:solidFill>
                </a:ln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b="1" dirty="0" smtClean="0">
                <a:ln>
                  <a:solidFill>
                    <a:srgbClr val="7030A0"/>
                  </a:solidFill>
                </a:ln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পরিবেশে ( প</a:t>
            </a:r>
            <a:r>
              <a:rPr lang="en-US" b="1" dirty="0" err="1" smtClean="0">
                <a:ln>
                  <a:solidFill>
                    <a:srgbClr val="7030A0"/>
                  </a:solidFill>
                </a:ln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রিবার</a:t>
            </a:r>
            <a:r>
              <a:rPr lang="bn-BD" b="1" dirty="0" smtClean="0">
                <a:ln>
                  <a:solidFill>
                    <a:srgbClr val="7030A0"/>
                  </a:solidFill>
                </a:ln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,শিক্ষা,বাসস্থান,যাতায়ত) জনসংখ্যা বৃদ্ধির প্রভাব বলতে পারবে।</a:t>
            </a:r>
          </a:p>
          <a:p>
            <a:pPr lvl="1" indent="0">
              <a:buNone/>
            </a:pPr>
            <a:endParaRPr lang="en-US" b="1" dirty="0" smtClean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517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866900" y="4876801"/>
            <a:ext cx="845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bn-BD" sz="28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দেশে অনেক বেশি মানুষ থাকলে তাকে জনসংখ্যার বিস্ফোরণ বলে। </a:t>
            </a:r>
            <a:endParaRPr lang="bn-IN" sz="2800" b="1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8064A2">
                      <a:shade val="20000"/>
                      <a:satMod val="245000"/>
                    </a:srgbClr>
                  </a:gs>
                  <a:gs pos="43000">
                    <a:srgbClr val="8064A2">
                      <a:satMod val="255000"/>
                    </a:srgbClr>
                  </a:gs>
                  <a:gs pos="48000">
                    <a:srgbClr val="8064A2">
                      <a:shade val="85000"/>
                      <a:satMod val="255000"/>
                    </a:srgbClr>
                  </a:gs>
                  <a:gs pos="100000">
                    <a:srgbClr val="8064A2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0179" y="337457"/>
            <a:ext cx="5961926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81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866900" y="4876801"/>
            <a:ext cx="8458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bn-BD" sz="28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রাস্তা-ঘাটে অতিরিক্ত ভিড়।</a:t>
            </a:r>
            <a:r>
              <a:rPr lang="bn-IN" sz="28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বাস, ট্রেন, লঞ্চে অতিরিক্ত যাত্রী বহন করতে হয় </a:t>
            </a:r>
            <a:r>
              <a:rPr lang="bn-IN" sz="28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BD" sz="28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অনেক ক্ষেত্রে দুর্ঘটনা ঘটে</a:t>
            </a:r>
            <a:r>
              <a:rPr lang="bn-IN" sz="28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bn-IN" sz="2800" b="1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8064A2">
                      <a:shade val="20000"/>
                      <a:satMod val="245000"/>
                    </a:srgbClr>
                  </a:gs>
                  <a:gs pos="43000">
                    <a:srgbClr val="8064A2">
                      <a:satMod val="255000"/>
                    </a:srgbClr>
                  </a:gs>
                  <a:gs pos="48000">
                    <a:srgbClr val="8064A2">
                      <a:shade val="85000"/>
                      <a:satMod val="255000"/>
                    </a:srgbClr>
                  </a:gs>
                  <a:gs pos="100000">
                    <a:srgbClr val="8064A2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319" y="964714"/>
            <a:ext cx="3667898" cy="231188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69517" y="964714"/>
            <a:ext cx="3381109" cy="24300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4867" y="964714"/>
            <a:ext cx="3810000" cy="243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54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53205" y="4303038"/>
            <a:ext cx="3910352" cy="566738"/>
          </a:xfrm>
          <a:solidFill>
            <a:schemeClr val="bg2"/>
          </a:solidFill>
          <a:ln w="57150">
            <a:solidFill>
              <a:schemeClr val="bg2"/>
            </a:solidFill>
          </a:ln>
        </p:spPr>
        <p:txBody>
          <a:bodyPr/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পরিবেশের উপর প্রভাব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7656" y="4869776"/>
            <a:ext cx="10160000" cy="1484086"/>
          </a:xfrm>
          <a:solidFill>
            <a:schemeClr val="bg2"/>
          </a:solidFill>
          <a:ln>
            <a:prstDash val="solid"/>
          </a:ln>
        </p:spPr>
        <p:txBody>
          <a:bodyPr>
            <a:normAutofit fontScale="92500"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ময়লা ও আবর্জনা বেশি হচ্ছে। পরিবেশ দূষিত হচ্ছে এবং নানা ধরনের রোগ ও অসুখ দেখা দিচ্ছে। </a:t>
            </a:r>
          </a:p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বাসস্থানের সমস্যা হচ্ছে। বন ও চাষের নষ্ট করে বাড়ি তৈরি করা হচ্ছে। রাস্তার পাশে বা খোলা যায়গায় বস্তি গড়ে উঠছে। </a:t>
            </a:r>
            <a:endParaRPr lang="en-US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6913" y="0"/>
            <a:ext cx="8897258" cy="4303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995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alphaModFix amt="93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6880" y="1063228"/>
            <a:ext cx="8778240" cy="674132"/>
          </a:xfrm>
          <a:solidFill>
            <a:schemeClr val="bg2">
              <a:lumMod val="75000"/>
            </a:schemeClr>
          </a:solidFill>
          <a:ln w="76200">
            <a:solidFill>
              <a:srgbClr val="7030A0"/>
            </a:solidFill>
          </a:ln>
        </p:spPr>
        <p:txBody>
          <a:bodyPr/>
          <a:lstStyle/>
          <a:p>
            <a:r>
              <a:rPr lang="bn-IN" sz="4050" dirty="0"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405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8" descr="Related image"/>
          <p:cNvPicPr>
            <a:picLocks noChangeAspect="1" noChangeArrowheads="1"/>
          </p:cNvPicPr>
          <p:nvPr/>
        </p:nvPicPr>
        <p:blipFill rotWithShape="1">
          <a:blip r:embed="rId4" cstate="email">
            <a:clrChange>
              <a:clrFrom>
                <a:srgbClr val="F2F2F0"/>
              </a:clrFrom>
              <a:clrTo>
                <a:srgbClr val="F2F2F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231477" y="1737360"/>
            <a:ext cx="3298728" cy="399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6" name="TextBox 5"/>
          <p:cNvSpPr txBox="1"/>
          <p:nvPr/>
        </p:nvSpPr>
        <p:spPr>
          <a:xfrm flipH="1">
            <a:off x="5400656" y="2411494"/>
            <a:ext cx="29603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 মোট আয়তন ও জনসংখ্যা লেখ।  </a:t>
            </a:r>
            <a:endParaRPr lang="en-US" sz="2400" dirty="0">
              <a:solidFill>
                <a:prstClr val="white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06880" y="2118220"/>
            <a:ext cx="2160270" cy="2030871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scene3d>
            <a:camera prst="isometricRight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3278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bn-BD" sz="3600" u="sng" dirty="0">
                <a:ln>
                  <a:solidFill>
                    <a:srgbClr val="C00000"/>
                  </a:solidFill>
                </a:ln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r>
              <a:rPr lang="en-US" sz="3600" u="sng" dirty="0">
                <a:solidFill>
                  <a:prstClr val="black"/>
                </a:solidFill>
              </a:rPr>
              <a:t/>
            </a:r>
            <a:br>
              <a:rPr lang="en-US" sz="3600" u="sng" dirty="0">
                <a:solidFill>
                  <a:prstClr val="black"/>
                </a:solidFill>
              </a:rPr>
            </a:br>
            <a:endParaRPr lang="en-US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2128346" y="2785241"/>
            <a:ext cx="17499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bn-BD" sz="28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“</a:t>
            </a:r>
            <a:r>
              <a:rPr lang="bn-IN" sz="28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শাপলা</a:t>
            </a:r>
            <a:r>
              <a:rPr lang="bn-BD" sz="28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” দল   </a:t>
            </a:r>
            <a:endParaRPr lang="en-US" sz="28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61913" y="2785241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“</a:t>
            </a:r>
            <a:r>
              <a:rPr lang="bn-IN" sz="28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পদ্ম</a:t>
            </a:r>
            <a:r>
              <a:rPr lang="bn-BD" sz="28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” দল</a:t>
            </a:r>
            <a:endParaRPr lang="en-US" sz="28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1872" y="1295400"/>
            <a:ext cx="685800" cy="46909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1600200" y="3716143"/>
            <a:ext cx="35787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ct val="20000"/>
              </a:spcBef>
              <a:buBlip>
                <a:blip r:embed="rId4"/>
              </a:buBlip>
            </a:pPr>
            <a:r>
              <a:rPr lang="bn-IN" sz="24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 আয়তন ও জনসংখ্যা কত? </a:t>
            </a:r>
            <a:r>
              <a:rPr lang="bn-BD" sz="24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 লিখ।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21190" y="3716143"/>
            <a:ext cx="36602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ct val="20000"/>
              </a:spcBef>
              <a:buBlip>
                <a:blip r:embed="rId4"/>
              </a:buBlip>
            </a:pPr>
            <a:r>
              <a:rPr lang="bn-IN" sz="24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পৃথিবীতে আয়তন অনুযায়ী বাংলাদেশের অবস্থান কত? ও জনসংখ্যা অনুযায়ী কত? </a:t>
            </a:r>
            <a:r>
              <a:rPr lang="bn-BD" sz="24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 লি</a:t>
            </a:r>
            <a:r>
              <a:rPr lang="bn-IN" sz="2400" b="1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খ। </a:t>
            </a:r>
            <a:endParaRPr lang="bn-BD" sz="2400" b="1" dirty="0">
              <a:ln w="10541" cmpd="sng">
                <a:solidFill>
                  <a:srgbClr val="4F81BD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4F81BD">
                      <a:tint val="40000"/>
                      <a:satMod val="250000"/>
                    </a:srgbClr>
                  </a:gs>
                  <a:gs pos="9000">
                    <a:srgbClr val="4F81BD">
                      <a:tint val="52000"/>
                      <a:satMod val="300000"/>
                    </a:srgbClr>
                  </a:gs>
                  <a:gs pos="50000">
                    <a:srgbClr val="4F81BD">
                      <a:shade val="20000"/>
                      <a:satMod val="300000"/>
                    </a:srgbClr>
                  </a:gs>
                  <a:gs pos="79000">
                    <a:srgbClr val="4F81BD">
                      <a:tint val="52000"/>
                      <a:satMod val="300000"/>
                    </a:srgbClr>
                  </a:gs>
                  <a:gs pos="100000">
                    <a:srgbClr val="4F81BD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813"/>
          <a:stretch/>
        </p:blipFill>
        <p:spPr>
          <a:xfrm rot="16200000" flipH="1" flipV="1">
            <a:off x="2315726" y="368613"/>
            <a:ext cx="2377120" cy="245613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 flipV="1">
            <a:off x="7328322" y="139532"/>
            <a:ext cx="2584122" cy="270729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186482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063229"/>
            <a:ext cx="2286000" cy="857250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z="60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0256" y="913638"/>
            <a:ext cx="8236744" cy="5334762"/>
          </a:xfrm>
        </p:spPr>
        <p:txBody>
          <a:bodyPr>
            <a:normAutofit/>
          </a:bodyPr>
          <a:lstStyle/>
          <a:p>
            <a:endParaRPr lang="bn-IN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IN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IN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২০১১ সালের আদমশুমারি অনুযায়ী বাংলাদেশের লোকসংখ্যা      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  <a:p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----------- 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----</a:t>
            </a:r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নারী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পুরুষের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অনুপাত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--------------  ।  </a:t>
            </a:r>
          </a:p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 জনসংখ্যার দিক দিয়ে বাংলাদেশের অবস্থান - -------। </a:t>
            </a:r>
          </a:p>
          <a:p>
            <a:r>
              <a:rPr lang="bn-IN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৪। আয়তনের </a:t>
            </a:r>
            <a:r>
              <a:rPr lang="bn-IN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দিক দিয়ে বাংলাদেশের অবস্থান </a:t>
            </a:r>
            <a:r>
              <a:rPr lang="bn-IN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--</a:t>
            </a:r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--------। </a:t>
            </a:r>
          </a:p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৫। বাংলাদেশের জনসংখ্যার ঘনত্ব  --------- জন।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64244" y="1550359"/>
            <a:ext cx="1821305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IN" sz="24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শূন্যস্থান পূরণ কর </a:t>
            </a:r>
            <a:endParaRPr lang="en-US" sz="24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20523" y="3904978"/>
            <a:ext cx="1696211" cy="45046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৪৯.৯৯</a:t>
            </a:r>
            <a:r>
              <a:rPr lang="bn-IN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:৫০.০১</a:t>
            </a:r>
            <a:endParaRPr lang="en-US" sz="2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153401" y="4572000"/>
            <a:ext cx="888167" cy="30355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অষ্টম 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68305" y="3381666"/>
            <a:ext cx="1669744" cy="39870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১৪৯৭৭২৩৬৪  </a:t>
            </a:r>
          </a:p>
        </p:txBody>
      </p:sp>
      <p:sp>
        <p:nvSpPr>
          <p:cNvPr id="9" name="Rectangle 8"/>
          <p:cNvSpPr/>
          <p:nvPr/>
        </p:nvSpPr>
        <p:spPr>
          <a:xfrm>
            <a:off x="7848601" y="5183255"/>
            <a:ext cx="1023079" cy="29331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নব্বইতম</a:t>
            </a:r>
            <a:endParaRPr lang="en-US" sz="2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609188" y="5715001"/>
            <a:ext cx="815090" cy="34450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১০১৫ </a:t>
            </a:r>
            <a:endParaRPr lang="en-US" sz="2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50324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5498" y="2404718"/>
            <a:ext cx="9046302" cy="1905000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v"/>
            </a:pPr>
            <a:endParaRPr lang="bn-BD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bn-BD" dirty="0" smtClean="0">
              <a:solidFill>
                <a:srgbClr val="7030A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bn-BD" dirty="0">
              <a:solidFill>
                <a:srgbClr val="7030A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95600" y="457200"/>
            <a:ext cx="6019800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54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r>
              <a:rPr lang="en-US" sz="32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/>
            </a:r>
            <a:br>
              <a:rPr lang="en-US" sz="32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</a:br>
            <a:endParaRPr lang="en-US" sz="3200" b="1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8064A2">
                      <a:shade val="20000"/>
                      <a:satMod val="245000"/>
                    </a:srgbClr>
                  </a:gs>
                  <a:gs pos="43000">
                    <a:srgbClr val="8064A2">
                      <a:satMod val="255000"/>
                    </a:srgbClr>
                  </a:gs>
                  <a:gs pos="48000">
                    <a:srgbClr val="8064A2">
                      <a:shade val="85000"/>
                      <a:satMod val="255000"/>
                    </a:srgbClr>
                  </a:gs>
                  <a:gs pos="100000">
                    <a:srgbClr val="8064A2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606769" y="2572388"/>
            <a:ext cx="8597462" cy="156966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914400" lvl="1" indent="-457200">
              <a:spcBef>
                <a:spcPct val="20000"/>
              </a:spcBef>
              <a:buBlip>
                <a:blip r:embed="rId3"/>
              </a:buBlip>
            </a:pPr>
            <a:r>
              <a:rPr lang="bn-BD" sz="36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spc="50" dirty="0" err="1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</a:t>
            </a:r>
            <a:r>
              <a:rPr lang="en-US" sz="48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spc="50" dirty="0" err="1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মোট</a:t>
            </a:r>
            <a:r>
              <a:rPr lang="en-US" sz="48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spc="50" dirty="0" err="1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নারীর</a:t>
            </a:r>
            <a:r>
              <a:rPr lang="en-US" sz="48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spc="50" dirty="0" err="1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48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800" b="1" spc="50" dirty="0" err="1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মোট</a:t>
            </a:r>
            <a:r>
              <a:rPr lang="en-US" sz="48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spc="50" dirty="0" err="1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পুরুষের</a:t>
            </a:r>
            <a:r>
              <a:rPr lang="en-US" sz="48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spc="50" dirty="0" err="1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48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spc="50" dirty="0" err="1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4800" b="1" spc="50" dirty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bn-BD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264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1800" y="304800"/>
            <a:ext cx="6248400" cy="59436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Rectangle 6"/>
          <p:cNvSpPr/>
          <p:nvPr/>
        </p:nvSpPr>
        <p:spPr>
          <a:xfrm>
            <a:off x="4419600" y="2705725"/>
            <a:ext cx="308239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8800" b="1" spc="150" dirty="0">
                <a:ln w="11430">
                  <a:solidFill>
                    <a:srgbClr val="00B050"/>
                  </a:solidFill>
                </a:ln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8800" b="1" spc="150" dirty="0">
              <a:ln w="11430">
                <a:solidFill>
                  <a:srgbClr val="00B050"/>
                </a:solidFill>
              </a:ln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6738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289</Words>
  <Application>Microsoft Office PowerPoint</Application>
  <PresentationFormat>Widescreen</PresentationFormat>
  <Paragraphs>77</Paragraphs>
  <Slides>13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Arial</vt:lpstr>
      <vt:lpstr>Calibri</vt:lpstr>
      <vt:lpstr>NikoshBAN</vt:lpstr>
      <vt:lpstr>Siyam Rupali ANSI</vt:lpstr>
      <vt:lpstr>SutonnyMJ</vt:lpstr>
      <vt:lpstr>Vrinda</vt:lpstr>
      <vt:lpstr>Wingdings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শিখনফল</vt:lpstr>
      <vt:lpstr>PowerPoint Presentation</vt:lpstr>
      <vt:lpstr>PowerPoint Presentation</vt:lpstr>
      <vt:lpstr>পরিবেশের উপর প্রভাব</vt:lpstr>
      <vt:lpstr>একক কাজ</vt:lpstr>
      <vt:lpstr>দলীয় কাজ </vt:lpstr>
      <vt:lpstr>মূল্যায়ন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Tareq</dc:creator>
  <cp:lastModifiedBy>Md.tariq Uzzaman</cp:lastModifiedBy>
  <cp:revision>14</cp:revision>
  <dcterms:created xsi:type="dcterms:W3CDTF">2018-10-19T19:03:59Z</dcterms:created>
  <dcterms:modified xsi:type="dcterms:W3CDTF">2019-10-07T16:13:13Z</dcterms:modified>
</cp:coreProperties>
</file>