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73" r:id="rId7"/>
    <p:sldId id="272" r:id="rId8"/>
    <p:sldId id="262" r:id="rId9"/>
    <p:sldId id="274" r:id="rId10"/>
    <p:sldId id="270" r:id="rId11"/>
    <p:sldId id="271" r:id="rId12"/>
    <p:sldId id="263" r:id="rId13"/>
    <p:sldId id="265" r:id="rId14"/>
    <p:sldId id="27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3E03-5D78-461F-965B-FB637BF55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7FAB38-4F82-4004-98F4-E2D3767F0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9C516-7178-439A-B631-78A193735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8956-50C4-4493-A048-77063E2B80B2}" type="datetimeFigureOut">
              <a:rPr lang="en-US" smtClean="0"/>
              <a:t>05-Oct-19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0DDC7-D0EF-478D-8C3E-DC1111CDE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05D44-E128-49FB-A77B-11B7A962A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2671-02EE-4688-8F7D-53EADD616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9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AFBB9-446B-449A-AE2C-4D79BE9CD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B66112-8FC9-412A-8BEC-09533DBA5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B2A07-9A76-4C65-ADFF-3246BF813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8956-50C4-4493-A048-77063E2B80B2}" type="datetimeFigureOut">
              <a:rPr lang="en-US" smtClean="0"/>
              <a:t>05-Oct-19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9EF58-A209-49DE-8EB9-CE9EB19E7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90893-998F-4A66-89B2-DA7E61798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2671-02EE-4688-8F7D-53EADD616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9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97819F-EB9E-4152-8D76-2A4AF7CE1E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9D4593-8BFC-4EBE-A5BF-3F1807A9D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89A82-51A6-4E6F-B556-951315411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8956-50C4-4493-A048-77063E2B80B2}" type="datetimeFigureOut">
              <a:rPr lang="en-US" smtClean="0"/>
              <a:t>05-Oct-19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20E57-E248-4AEE-BD9F-B50492C08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EA4A1-8065-48EE-87A5-869C9FEC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2671-02EE-4688-8F7D-53EADD616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7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5DA27-F474-4B9F-BCBE-0DA31A041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8B532-535D-4042-9F2C-43F2C5CC3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72DC0-5F74-4734-95CF-0EB011FB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8956-50C4-4493-A048-77063E2B80B2}" type="datetimeFigureOut">
              <a:rPr lang="en-US" smtClean="0"/>
              <a:t>05-Oct-19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B8C39-BB17-441A-8F33-A51D34B20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7A84A-30FC-4A03-AA1E-E4962BF99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2671-02EE-4688-8F7D-53EADD616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1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1B44F-036A-4082-AA5E-EC9474A1D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1EE23-2AE3-4269-9DF2-EC55EF7D3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852D1-E5C9-4C33-834D-7FE6EB210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8956-50C4-4493-A048-77063E2B80B2}" type="datetimeFigureOut">
              <a:rPr lang="en-US" smtClean="0"/>
              <a:t>05-Oct-19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1E4A4-9B8F-47B9-B546-4AD548266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89EC6-6EA3-4F14-8458-B5086541A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2671-02EE-4688-8F7D-53EADD616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8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18AEC-7B75-41E1-8785-01146E6C1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9683F-16AE-466C-9D60-500DC0A73B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B53097-EF95-4300-95B3-43B7B824B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15694-83FD-4AF1-99B3-D0577D66D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8956-50C4-4493-A048-77063E2B80B2}" type="datetimeFigureOut">
              <a:rPr lang="en-US" smtClean="0"/>
              <a:t>05-Oct-19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739C7A-4A4C-4468-84F8-137C93814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C07206-46EA-4A6B-AA26-8362E9FB0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2671-02EE-4688-8F7D-53EADD616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7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14B46-A8E3-4880-B481-E71082BF2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97B4B-CD5D-45C6-99A0-3D470DB31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C32E6-7A27-4B92-ABD8-8F3D17403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983A22-B555-4777-8C9B-149A6D2E9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898805-9FD5-4983-8397-82BBB4FB27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925917-B9E4-42CC-A692-7A7C41F96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8956-50C4-4493-A048-77063E2B80B2}" type="datetimeFigureOut">
              <a:rPr lang="en-US" smtClean="0"/>
              <a:t>05-Oct-19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53E63-92C9-442F-9598-DA1A57F5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788AFA-AEA0-487E-BFBC-729940004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2671-02EE-4688-8F7D-53EADD616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59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9CF57-7929-46CC-8511-4F51CF02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DCECA6-E572-4721-A2C0-3189427C4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8956-50C4-4493-A048-77063E2B80B2}" type="datetimeFigureOut">
              <a:rPr lang="en-US" smtClean="0"/>
              <a:t>05-Oct-19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3C2FE0-E317-4488-9717-8933CF23C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76490-0FA3-42D9-BF76-A5FA20E1C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2671-02EE-4688-8F7D-53EADD616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3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26C7B0-198B-414A-BDE7-78E165CB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8956-50C4-4493-A048-77063E2B80B2}" type="datetimeFigureOut">
              <a:rPr lang="en-US" smtClean="0"/>
              <a:t>05-Oct-19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A572FA-2941-43A2-8BBB-074432944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D0A7A-2CE5-4889-9AE6-C5AB71721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2671-02EE-4688-8F7D-53EADD616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38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AB147-DE1D-4103-92A2-AC7FCA6CA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4D1E6-CA84-416A-95FE-49DE5B849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DCC87-5302-4861-9329-C15213185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6F779-0ECA-43D2-9B4D-7B7BB4A31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8956-50C4-4493-A048-77063E2B80B2}" type="datetimeFigureOut">
              <a:rPr lang="en-US" smtClean="0"/>
              <a:t>05-Oct-19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4CD0D-BF45-4547-A4BF-DD90CA150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7C0EE-D629-40A7-AD99-4F94B265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2671-02EE-4688-8F7D-53EADD616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06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111DC-4762-480B-AEA2-DBCDB9F22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537B97-7538-4EC3-935D-9AB9ADBDD0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083F0-3224-45E3-BF90-2E722115A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D60F59-54A0-466D-B36F-7E7715D32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8956-50C4-4493-A048-77063E2B80B2}" type="datetimeFigureOut">
              <a:rPr lang="en-US" smtClean="0"/>
              <a:t>05-Oct-19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A5C31-58F0-4BC3-8C4D-6015FC7A6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08FBAF-001F-466F-B6B3-929FC3034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2671-02EE-4688-8F7D-53EADD616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5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C2C46B-728E-48DC-85AC-4142B9688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D9F5B-9E9B-481F-9876-C6166265F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4F3CA-D065-4E99-8C64-A46370DAEB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58956-50C4-4493-A048-77063E2B80B2}" type="datetimeFigureOut">
              <a:rPr lang="en-US" smtClean="0"/>
              <a:t>05-Oct-19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A7D2E-C5C6-4D3F-808A-393E331DD7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98FE2-3169-4D8B-893F-A3422A71B8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92671-02EE-4688-8F7D-53EADD616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6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1000">
              <a:srgbClr val="FF0000"/>
            </a:gs>
            <a:gs pos="12000">
              <a:schemeClr val="accent1">
                <a:lumMod val="45000"/>
                <a:lumOff val="55000"/>
              </a:schemeClr>
            </a:gs>
            <a:gs pos="10500">
              <a:srgbClr val="5698D2"/>
            </a:gs>
            <a:gs pos="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124882-EA02-423E-9DE7-126A5A6AD424}"/>
              </a:ext>
            </a:extLst>
          </p:cNvPr>
          <p:cNvSpPr txBox="1"/>
          <p:nvPr/>
        </p:nvSpPr>
        <p:spPr>
          <a:xfrm>
            <a:off x="2377440" y="-154745"/>
            <a:ext cx="7751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A64E75-2887-4253-8C60-2194661BD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38" y="1030459"/>
            <a:ext cx="9833317" cy="5285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7011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1000">
              <a:srgbClr val="FF0000"/>
            </a:gs>
            <a:gs pos="12000">
              <a:schemeClr val="accent1">
                <a:lumMod val="45000"/>
                <a:lumOff val="55000"/>
              </a:schemeClr>
            </a:gs>
            <a:gs pos="10500">
              <a:srgbClr val="5698D2"/>
            </a:gs>
            <a:gs pos="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124882-EA02-423E-9DE7-126A5A6AD424}"/>
              </a:ext>
            </a:extLst>
          </p:cNvPr>
          <p:cNvSpPr txBox="1"/>
          <p:nvPr/>
        </p:nvSpPr>
        <p:spPr>
          <a:xfrm>
            <a:off x="3840479" y="0"/>
            <a:ext cx="6091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স্থাপন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1C1FF3-9905-4F4F-8975-21A7418F1EFB}"/>
              </a:ext>
            </a:extLst>
          </p:cNvPr>
          <p:cNvSpPr txBox="1"/>
          <p:nvPr/>
        </p:nvSpPr>
        <p:spPr>
          <a:xfrm>
            <a:off x="4691" y="706883"/>
            <a:ext cx="121920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পাঠ থেকে অজানা শব্দগুলো খুঁজে বের করি ও শব্দের অর্থ লিখি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15F265-CDCC-4E43-94D8-2F632792BC27}"/>
              </a:ext>
            </a:extLst>
          </p:cNvPr>
          <p:cNvSpPr txBox="1"/>
          <p:nvPr/>
        </p:nvSpPr>
        <p:spPr>
          <a:xfrm>
            <a:off x="2307101" y="1291658"/>
            <a:ext cx="571148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অপার=</a:t>
            </a: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সম্ভার=</a:t>
            </a: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রয়েল=</a:t>
            </a: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ভয়ঙ্কর=</a:t>
            </a: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অমূল্য=</a:t>
            </a: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বিলুপ্ত=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77ACF4-4A71-4A35-A08E-CA9B5B8116D0}"/>
              </a:ext>
            </a:extLst>
          </p:cNvPr>
          <p:cNvSpPr txBox="1"/>
          <p:nvPr/>
        </p:nvSpPr>
        <p:spPr>
          <a:xfrm>
            <a:off x="4239064" y="1291658"/>
            <a:ext cx="3512236" cy="53860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রাজকীয়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ভীষণ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ভীতিজনক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েছে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122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1000">
              <a:srgbClr val="FF0000"/>
            </a:gs>
            <a:gs pos="12000">
              <a:schemeClr val="accent1">
                <a:lumMod val="45000"/>
                <a:lumOff val="55000"/>
              </a:schemeClr>
            </a:gs>
            <a:gs pos="10500">
              <a:srgbClr val="5698D2"/>
            </a:gs>
            <a:gs pos="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124882-EA02-423E-9DE7-126A5A6AD424}"/>
              </a:ext>
            </a:extLst>
          </p:cNvPr>
          <p:cNvSpPr txBox="1"/>
          <p:nvPr/>
        </p:nvSpPr>
        <p:spPr>
          <a:xfrm>
            <a:off x="3840479" y="0"/>
            <a:ext cx="6091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1C1FF3-9905-4F4F-8975-21A7418F1EFB}"/>
              </a:ext>
            </a:extLst>
          </p:cNvPr>
          <p:cNvSpPr txBox="1"/>
          <p:nvPr/>
        </p:nvSpPr>
        <p:spPr>
          <a:xfrm>
            <a:off x="4691" y="706883"/>
            <a:ext cx="121920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ঠিক উত্তরটিতে টিক(∙) চিহ্ন দিই।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7B7BC0-E37B-4142-95B2-427D43CA83DE}"/>
              </a:ext>
            </a:extLst>
          </p:cNvPr>
          <p:cNvSpPr txBox="1"/>
          <p:nvPr/>
        </p:nvSpPr>
        <p:spPr>
          <a:xfrm>
            <a:off x="225083" y="1361286"/>
            <a:ext cx="9045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১। ক্যাঙ্গারু বললেই মনে পড়ে যে দেশের কথা_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ক) ভারত		  খ) বাংলাদেশ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গ) অস্ট্রেলিয়া	               ঘ) আফ্রিকা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51D0C8-61DD-4D08-8E8F-B2C1FE0E9201}"/>
              </a:ext>
            </a:extLst>
          </p:cNvPr>
          <p:cNvSpPr/>
          <p:nvPr/>
        </p:nvSpPr>
        <p:spPr>
          <a:xfrm>
            <a:off x="548640" y="2045219"/>
            <a:ext cx="2197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4F1383-304A-41D4-9B4A-486A5E314BED}"/>
              </a:ext>
            </a:extLst>
          </p:cNvPr>
          <p:cNvSpPr txBox="1"/>
          <p:nvPr/>
        </p:nvSpPr>
        <p:spPr>
          <a:xfrm>
            <a:off x="5521164" y="1318081"/>
            <a:ext cx="6654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২। আফ্রিকার কথা উঠলে কোন প্রাণীর কথা মনে পড়ে যায়_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ক) সিংহ		  খ) হাতি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গ) বাঘ	               ঘ) উট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A3ABFF-AADE-47FC-8192-2FAC3C9A1E00}"/>
              </a:ext>
            </a:extLst>
          </p:cNvPr>
          <p:cNvSpPr/>
          <p:nvPr/>
        </p:nvSpPr>
        <p:spPr>
          <a:xfrm>
            <a:off x="5881265" y="1656635"/>
            <a:ext cx="4294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0DA4F8-0119-413E-9FB4-E650E12E044D}"/>
              </a:ext>
            </a:extLst>
          </p:cNvPr>
          <p:cNvSpPr txBox="1"/>
          <p:nvPr/>
        </p:nvSpPr>
        <p:spPr>
          <a:xfrm>
            <a:off x="225083" y="3202343"/>
            <a:ext cx="6654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৩। বাংলাদেশের কোন জঙ্গলে হাতি দেখতে পাওয়া যায়_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ক) সিলেট ও খুলনা		  খ) ভাওয়াল ও মধুপুর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গ) রাঙামাটি ও বান্দরবন	  ঘ) উপরের সবখানে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A14A63-86F1-4667-9555-9B2D9358CF6E}"/>
              </a:ext>
            </a:extLst>
          </p:cNvPr>
          <p:cNvSpPr txBox="1"/>
          <p:nvPr/>
        </p:nvSpPr>
        <p:spPr>
          <a:xfrm>
            <a:off x="6259153" y="3248273"/>
            <a:ext cx="5932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৪। কোন পাখি ক্ষতিকর আবর্জনা খেয়ে পরিবেশ পরিচ্ছন্ন রাখে?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ক) ঈগল	      খ) শকুন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গ) চিল	       ঘ) কাক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1F9FA8-1436-4112-8916-BE3B9A13D419}"/>
              </a:ext>
            </a:extLst>
          </p:cNvPr>
          <p:cNvSpPr txBox="1"/>
          <p:nvPr/>
        </p:nvSpPr>
        <p:spPr>
          <a:xfrm>
            <a:off x="548639" y="4781651"/>
            <a:ext cx="6654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৫। কোন প্রাণীর গায়ে ফোটা ফোটা সাদা দাগ ও বড় শিং আছে?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ক) চিতা বাঘ	      খ) চিত্রা হরিণ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গ) ভাল্লুক	       ঘ) গণ্ডার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10574C-667F-4B50-8436-5EAFF94DC19E}"/>
              </a:ext>
            </a:extLst>
          </p:cNvPr>
          <p:cNvSpPr/>
          <p:nvPr/>
        </p:nvSpPr>
        <p:spPr>
          <a:xfrm flipH="1">
            <a:off x="548639" y="3966221"/>
            <a:ext cx="325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691BD4-9584-4446-9798-365F4DEE5FCC}"/>
              </a:ext>
            </a:extLst>
          </p:cNvPr>
          <p:cNvSpPr/>
          <p:nvPr/>
        </p:nvSpPr>
        <p:spPr>
          <a:xfrm>
            <a:off x="8287737" y="3586827"/>
            <a:ext cx="417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2FE955-97BF-45A7-8D8B-729E56278A49}"/>
              </a:ext>
            </a:extLst>
          </p:cNvPr>
          <p:cNvSpPr/>
          <p:nvPr/>
        </p:nvSpPr>
        <p:spPr>
          <a:xfrm>
            <a:off x="2537399" y="5120205"/>
            <a:ext cx="417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53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1000">
              <a:srgbClr val="FF0000"/>
            </a:gs>
            <a:gs pos="12000">
              <a:schemeClr val="accent1">
                <a:lumMod val="45000"/>
                <a:lumOff val="55000"/>
              </a:schemeClr>
            </a:gs>
            <a:gs pos="10500">
              <a:srgbClr val="5698D2"/>
            </a:gs>
            <a:gs pos="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124882-EA02-423E-9DE7-126A5A6AD424}"/>
              </a:ext>
            </a:extLst>
          </p:cNvPr>
          <p:cNvSpPr txBox="1"/>
          <p:nvPr/>
        </p:nvSpPr>
        <p:spPr>
          <a:xfrm>
            <a:off x="4459458" y="0"/>
            <a:ext cx="4360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A306A-16B0-4C43-A886-C4BFB7694E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2198"/>
            <a:ext cx="4572000" cy="29682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87D674-5BDF-41BD-AADF-21D716B36D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840480"/>
            <a:ext cx="4571999" cy="2729132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E49883E8-28CD-45CA-9331-7403608E4E70}"/>
              </a:ext>
            </a:extLst>
          </p:cNvPr>
          <p:cNvSpPr/>
          <p:nvPr/>
        </p:nvSpPr>
        <p:spPr>
          <a:xfrm>
            <a:off x="4571999" y="1955409"/>
            <a:ext cx="998808" cy="5627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8286766-ABCB-4A1A-A3CC-2F0F1637AB36}"/>
              </a:ext>
            </a:extLst>
          </p:cNvPr>
          <p:cNvSpPr/>
          <p:nvPr/>
        </p:nvSpPr>
        <p:spPr>
          <a:xfrm>
            <a:off x="4571998" y="4600135"/>
            <a:ext cx="998808" cy="5627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11F907-7E8E-4F62-9D9A-D400D6A770E3}"/>
              </a:ext>
            </a:extLst>
          </p:cNvPr>
          <p:cNvSpPr txBox="1"/>
          <p:nvPr/>
        </p:nvSpPr>
        <p:spPr>
          <a:xfrm>
            <a:off x="5570807" y="1913597"/>
            <a:ext cx="6658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রয়েল বেঙ্গল টাইগার সম্পর্কে দুটি বাক্য লেখ?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BAA7D5-7BD7-449B-9DE4-855A748E3762}"/>
              </a:ext>
            </a:extLst>
          </p:cNvPr>
          <p:cNvSpPr txBox="1"/>
          <p:nvPr/>
        </p:nvSpPr>
        <p:spPr>
          <a:xfrm>
            <a:off x="5570806" y="4600135"/>
            <a:ext cx="6658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হরিণ সম্পর্কে দুটি বাক্য লেখ?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54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1000">
              <a:srgbClr val="FF0000"/>
            </a:gs>
            <a:gs pos="12000">
              <a:schemeClr val="accent1">
                <a:lumMod val="45000"/>
                <a:lumOff val="55000"/>
              </a:schemeClr>
            </a:gs>
            <a:gs pos="10500">
              <a:srgbClr val="5698D2"/>
            </a:gs>
            <a:gs pos="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124882-EA02-423E-9DE7-126A5A6AD424}"/>
              </a:ext>
            </a:extLst>
          </p:cNvPr>
          <p:cNvSpPr txBox="1"/>
          <p:nvPr/>
        </p:nvSpPr>
        <p:spPr>
          <a:xfrm>
            <a:off x="4459458" y="0"/>
            <a:ext cx="4360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1C1FF3-9905-4F4F-8975-21A7418F1EFB}"/>
              </a:ext>
            </a:extLst>
          </p:cNvPr>
          <p:cNvSpPr txBox="1"/>
          <p:nvPr/>
        </p:nvSpPr>
        <p:spPr>
          <a:xfrm>
            <a:off x="1659986" y="1901543"/>
            <a:ext cx="9453491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১।শকুন কীভাবে মানুষের উপকার করে?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২।পশুপাখি জীবজন্তু না থাকলে প্রকৃতির কী বিপর্যয় ঘটবে বলে তোমার ধারণা?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09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1000">
              <a:srgbClr val="FF0000"/>
            </a:gs>
            <a:gs pos="12000">
              <a:schemeClr val="accent1">
                <a:lumMod val="45000"/>
                <a:lumOff val="55000"/>
              </a:schemeClr>
            </a:gs>
            <a:gs pos="10500">
              <a:srgbClr val="5698D2"/>
            </a:gs>
            <a:gs pos="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124882-EA02-423E-9DE7-126A5A6AD424}"/>
              </a:ext>
            </a:extLst>
          </p:cNvPr>
          <p:cNvSpPr txBox="1"/>
          <p:nvPr/>
        </p:nvSpPr>
        <p:spPr>
          <a:xfrm>
            <a:off x="4459458" y="0"/>
            <a:ext cx="4360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1C1FF3-9905-4F4F-8975-21A7418F1EFB}"/>
              </a:ext>
            </a:extLst>
          </p:cNvPr>
          <p:cNvSpPr txBox="1"/>
          <p:nvPr/>
        </p:nvSpPr>
        <p:spPr>
          <a:xfrm>
            <a:off x="1369254" y="1943746"/>
            <a:ext cx="9453491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* সুন্দরবনের যে কোন একটি প্রাণী সম্পর্কে ৫টি বাক্য লিখে নিয়ে আসবে।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561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1000">
              <a:srgbClr val="FF0000"/>
            </a:gs>
            <a:gs pos="12000">
              <a:schemeClr val="accent1">
                <a:lumMod val="45000"/>
                <a:lumOff val="55000"/>
              </a:schemeClr>
            </a:gs>
            <a:gs pos="10500">
              <a:srgbClr val="5698D2"/>
            </a:gs>
            <a:gs pos="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124882-EA02-423E-9DE7-126A5A6AD424}"/>
              </a:ext>
            </a:extLst>
          </p:cNvPr>
          <p:cNvSpPr txBox="1"/>
          <p:nvPr/>
        </p:nvSpPr>
        <p:spPr>
          <a:xfrm>
            <a:off x="2325858" y="0"/>
            <a:ext cx="7540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থেকো।আবার দেখা হবে।ধন্যবাদ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358547-5F81-4A85-B31A-A885413E0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296" y="829994"/>
            <a:ext cx="9784812" cy="5989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8822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1000">
              <a:srgbClr val="FF0000"/>
            </a:gs>
            <a:gs pos="12000">
              <a:schemeClr val="accent1">
                <a:lumMod val="45000"/>
                <a:lumOff val="55000"/>
              </a:schemeClr>
            </a:gs>
            <a:gs pos="10500">
              <a:srgbClr val="5698D2"/>
            </a:gs>
            <a:gs pos="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124882-EA02-423E-9DE7-126A5A6AD424}"/>
              </a:ext>
            </a:extLst>
          </p:cNvPr>
          <p:cNvSpPr txBox="1"/>
          <p:nvPr/>
        </p:nvSpPr>
        <p:spPr>
          <a:xfrm>
            <a:off x="4079630" y="0"/>
            <a:ext cx="4360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 পরিচিতি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778B0-AB6C-4B1F-A50A-6CBF621DFB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298" y="1023424"/>
            <a:ext cx="3727939" cy="4360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AEA1F69C-FD15-4C22-ADD4-C822853608F1}"/>
              </a:ext>
            </a:extLst>
          </p:cNvPr>
          <p:cNvSpPr/>
          <p:nvPr/>
        </p:nvSpPr>
        <p:spPr>
          <a:xfrm>
            <a:off x="1336430" y="1023424"/>
            <a:ext cx="5261318" cy="4965895"/>
          </a:xfrm>
          <a:prstGeom prst="verticalScroll">
            <a:avLst/>
          </a:prstGeom>
          <a:gradFill>
            <a:gsLst>
              <a:gs pos="0">
                <a:srgbClr val="FFFF00"/>
              </a:gs>
              <a:gs pos="11000">
                <a:srgbClr val="FF0000"/>
              </a:gs>
              <a:gs pos="12000">
                <a:schemeClr val="accent1">
                  <a:lumMod val="45000"/>
                  <a:lumOff val="55000"/>
                </a:schemeClr>
              </a:gs>
              <a:gs pos="10500">
                <a:srgbClr val="5698D2"/>
              </a:gs>
              <a:gs pos="0">
                <a:srgbClr val="0070C0"/>
              </a:gs>
            </a:gsLst>
            <a:lin ang="5400000" scaled="1"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A5FA4E-DB73-4B68-99A7-1B8FB9622219}"/>
              </a:ext>
            </a:extLst>
          </p:cNvPr>
          <p:cNvSpPr txBox="1"/>
          <p:nvPr/>
        </p:nvSpPr>
        <p:spPr>
          <a:xfrm>
            <a:off x="1470073" y="2049754"/>
            <a:ext cx="49940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রতন এক্কা</a:t>
            </a:r>
          </a:p>
          <a:p>
            <a:pPr algn="ctr"/>
            <a:r>
              <a:rPr lang="bn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মিঠাপুর সরকারি প্রাথমিক বিদ্যালয়</a:t>
            </a:r>
          </a:p>
          <a:p>
            <a:pPr algn="ctr"/>
            <a:r>
              <a:rPr lang="bn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০১৭৫০২২০৮৩৪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cs typeface="NikoshBAN" panose="02000000000000000000" pitchFamily="2" charset="0"/>
              </a:rPr>
              <a:t>Email:ratonakka.s2@gmail.com</a:t>
            </a:r>
          </a:p>
        </p:txBody>
      </p:sp>
    </p:spTree>
    <p:extLst>
      <p:ext uri="{BB962C8B-B14F-4D97-AF65-F5344CB8AC3E}">
        <p14:creationId xmlns:p14="http://schemas.microsoft.com/office/powerpoint/2010/main" val="2952134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1000">
              <a:srgbClr val="FF0000"/>
            </a:gs>
            <a:gs pos="12000">
              <a:schemeClr val="accent1">
                <a:lumMod val="45000"/>
                <a:lumOff val="55000"/>
              </a:schemeClr>
            </a:gs>
            <a:gs pos="10500">
              <a:srgbClr val="5698D2"/>
            </a:gs>
            <a:gs pos="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124882-EA02-423E-9DE7-126A5A6AD424}"/>
              </a:ext>
            </a:extLst>
          </p:cNvPr>
          <p:cNvSpPr txBox="1"/>
          <p:nvPr/>
        </p:nvSpPr>
        <p:spPr>
          <a:xfrm>
            <a:off x="4459458" y="0"/>
            <a:ext cx="4360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1C1FF3-9905-4F4F-8975-21A7418F1EFB}"/>
              </a:ext>
            </a:extLst>
          </p:cNvPr>
          <p:cNvSpPr txBox="1"/>
          <p:nvPr/>
        </p:nvSpPr>
        <p:spPr>
          <a:xfrm>
            <a:off x="4192171" y="1491176"/>
            <a:ext cx="78216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বাংলা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১ ঘণ্টা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সুন্দরবনের প্রাণী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শঃ</a:t>
            </a:r>
            <a:r>
              <a:rPr lang="bn-IN" sz="3200">
                <a:latin typeface="NikoshBAN" panose="02000000000000000000" pitchFamily="2" charset="0"/>
                <a:cs typeface="NikoshBAN" panose="02000000000000000000" pitchFamily="2" charset="0"/>
              </a:rPr>
              <a:t> সমগ্র পাঠ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258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1000">
              <a:srgbClr val="FF0000"/>
            </a:gs>
            <a:gs pos="12000">
              <a:schemeClr val="accent1">
                <a:lumMod val="45000"/>
                <a:lumOff val="55000"/>
              </a:schemeClr>
            </a:gs>
            <a:gs pos="10500">
              <a:srgbClr val="5698D2"/>
            </a:gs>
            <a:gs pos="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124882-EA02-423E-9DE7-126A5A6AD424}"/>
              </a:ext>
            </a:extLst>
          </p:cNvPr>
          <p:cNvSpPr txBox="1"/>
          <p:nvPr/>
        </p:nvSpPr>
        <p:spPr>
          <a:xfrm>
            <a:off x="4459458" y="0"/>
            <a:ext cx="4360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1C1FF3-9905-4F4F-8975-21A7418F1EFB}"/>
              </a:ext>
            </a:extLst>
          </p:cNvPr>
          <p:cNvSpPr txBox="1"/>
          <p:nvPr/>
        </p:nvSpPr>
        <p:spPr>
          <a:xfrm>
            <a:off x="2349304" y="1859340"/>
            <a:ext cx="78216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াঘ,হরিণ,চিতা,শকুন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ণ্ডার,হাতি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র্ণনা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২।বিলুপ্তপ্রায়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৩।পাঠ সংশ্লিষ্ট প্রশ্নের উত্তর দিতে পারবে।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9268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1000">
              <a:srgbClr val="FF0000"/>
            </a:gs>
            <a:gs pos="12000">
              <a:schemeClr val="accent1">
                <a:lumMod val="45000"/>
                <a:lumOff val="55000"/>
              </a:schemeClr>
            </a:gs>
            <a:gs pos="10500">
              <a:srgbClr val="5698D2"/>
            </a:gs>
            <a:gs pos="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124882-EA02-423E-9DE7-126A5A6AD424}"/>
              </a:ext>
            </a:extLst>
          </p:cNvPr>
          <p:cNvSpPr txBox="1"/>
          <p:nvPr/>
        </p:nvSpPr>
        <p:spPr>
          <a:xfrm>
            <a:off x="4459458" y="0"/>
            <a:ext cx="4360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1C1FF3-9905-4F4F-8975-21A7418F1EFB}"/>
              </a:ext>
            </a:extLst>
          </p:cNvPr>
          <p:cNvSpPr txBox="1"/>
          <p:nvPr/>
        </p:nvSpPr>
        <p:spPr>
          <a:xfrm>
            <a:off x="1" y="707886"/>
            <a:ext cx="157558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CF7E02-E91D-4470-A939-0D2ADD464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583" y="1756894"/>
            <a:ext cx="6710288" cy="36732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612A72-F7D2-42BB-A8FC-062BC835DA2F}"/>
              </a:ext>
            </a:extLst>
          </p:cNvPr>
          <p:cNvSpPr txBox="1"/>
          <p:nvPr/>
        </p:nvSpPr>
        <p:spPr>
          <a:xfrm>
            <a:off x="3052691" y="1000273"/>
            <a:ext cx="4065562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বলতো এই জায়গাটির নাম কী?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BDD6B0-ABE6-4B78-833E-C05170856B2C}"/>
              </a:ext>
            </a:extLst>
          </p:cNvPr>
          <p:cNvSpPr txBox="1"/>
          <p:nvPr/>
        </p:nvSpPr>
        <p:spPr>
          <a:xfrm>
            <a:off x="4093699" y="5509640"/>
            <a:ext cx="1674055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097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1000">
              <a:srgbClr val="FF0000"/>
            </a:gs>
            <a:gs pos="12000">
              <a:schemeClr val="accent1">
                <a:lumMod val="45000"/>
                <a:lumOff val="55000"/>
              </a:schemeClr>
            </a:gs>
            <a:gs pos="10500">
              <a:srgbClr val="5698D2"/>
            </a:gs>
            <a:gs pos="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124882-EA02-423E-9DE7-126A5A6AD424}"/>
              </a:ext>
            </a:extLst>
          </p:cNvPr>
          <p:cNvSpPr txBox="1"/>
          <p:nvPr/>
        </p:nvSpPr>
        <p:spPr>
          <a:xfrm>
            <a:off x="4459458" y="0"/>
            <a:ext cx="4360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1C1FF3-9905-4F4F-8975-21A7418F1EFB}"/>
              </a:ext>
            </a:extLst>
          </p:cNvPr>
          <p:cNvSpPr txBox="1"/>
          <p:nvPr/>
        </p:nvSpPr>
        <p:spPr>
          <a:xfrm>
            <a:off x="1" y="707886"/>
            <a:ext cx="157558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612A72-F7D2-42BB-A8FC-062BC835DA2F}"/>
              </a:ext>
            </a:extLst>
          </p:cNvPr>
          <p:cNvSpPr txBox="1"/>
          <p:nvPr/>
        </p:nvSpPr>
        <p:spPr>
          <a:xfrm>
            <a:off x="3052691" y="1000273"/>
            <a:ext cx="4065562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এগুলো কিসের ছবি?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BDD6B0-ABE6-4B78-833E-C05170856B2C}"/>
              </a:ext>
            </a:extLst>
          </p:cNvPr>
          <p:cNvSpPr txBox="1"/>
          <p:nvPr/>
        </p:nvSpPr>
        <p:spPr>
          <a:xfrm>
            <a:off x="3720903" y="5709694"/>
            <a:ext cx="45509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বিভিন্ন ধরনের প্রাণী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A1D1CD-525A-48E1-B441-16CFF5CDF0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690" y="1585048"/>
            <a:ext cx="5577840" cy="39245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79BFA2-F742-45D5-BFB3-BEEB3FFDFB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998" y="1585048"/>
            <a:ext cx="4923692" cy="3924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9634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124882-EA02-423E-9DE7-126A5A6AD424}"/>
              </a:ext>
            </a:extLst>
          </p:cNvPr>
          <p:cNvSpPr txBox="1"/>
          <p:nvPr/>
        </p:nvSpPr>
        <p:spPr>
          <a:xfrm>
            <a:off x="4459456" y="0"/>
            <a:ext cx="4360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bbon: Tilted Down 2">
            <a:extLst>
              <a:ext uri="{FF2B5EF4-FFF2-40B4-BE49-F238E27FC236}">
                <a16:creationId xmlns:a16="http://schemas.microsoft.com/office/drawing/2014/main" id="{4E733CD6-3CD1-44B4-8D63-4FA05F5A76B4}"/>
              </a:ext>
            </a:extLst>
          </p:cNvPr>
          <p:cNvSpPr/>
          <p:nvPr/>
        </p:nvSpPr>
        <p:spPr>
          <a:xfrm>
            <a:off x="2104794" y="3075057"/>
            <a:ext cx="6526962" cy="707886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প্রাণী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F13ADC-BE76-4852-9B5B-5F86E9F29136}"/>
              </a:ext>
            </a:extLst>
          </p:cNvPr>
          <p:cNvSpPr txBox="1"/>
          <p:nvPr/>
        </p:nvSpPr>
        <p:spPr>
          <a:xfrm>
            <a:off x="159657" y="415498"/>
            <a:ext cx="12032343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আমাদের আজকের পাঠ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772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1000">
              <a:srgbClr val="FF0000"/>
            </a:gs>
            <a:gs pos="12000">
              <a:schemeClr val="accent1">
                <a:lumMod val="45000"/>
                <a:lumOff val="55000"/>
              </a:schemeClr>
            </a:gs>
            <a:gs pos="10500">
              <a:srgbClr val="5698D2"/>
            </a:gs>
            <a:gs pos="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124882-EA02-423E-9DE7-126A5A6AD424}"/>
              </a:ext>
            </a:extLst>
          </p:cNvPr>
          <p:cNvSpPr txBox="1"/>
          <p:nvPr/>
        </p:nvSpPr>
        <p:spPr>
          <a:xfrm>
            <a:off x="4459458" y="0"/>
            <a:ext cx="4360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6014F4-FBAF-4526-96E9-D9FBA18596C4}"/>
              </a:ext>
            </a:extLst>
          </p:cNvPr>
          <p:cNvSpPr txBox="1"/>
          <p:nvPr/>
        </p:nvSpPr>
        <p:spPr>
          <a:xfrm>
            <a:off x="4224996" y="820427"/>
            <a:ext cx="1871004" cy="7078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CF5DE-1DBF-46B5-962E-424F9D0438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942" y="1528313"/>
            <a:ext cx="8989255" cy="50397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B96F76-D2B3-406D-AF57-E261CB82E5CE}"/>
              </a:ext>
            </a:extLst>
          </p:cNvPr>
          <p:cNvSpPr txBox="1"/>
          <p:nvPr/>
        </p:nvSpPr>
        <p:spPr>
          <a:xfrm>
            <a:off x="5160498" y="2656449"/>
            <a:ext cx="2630659" cy="562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DF6F29-4F98-43BF-B800-A761A29196F3}"/>
              </a:ext>
            </a:extLst>
          </p:cNvPr>
          <p:cNvSpPr txBox="1"/>
          <p:nvPr/>
        </p:nvSpPr>
        <p:spPr>
          <a:xfrm>
            <a:off x="4994030" y="3139413"/>
            <a:ext cx="2433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প্রাণী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17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1000">
              <a:srgbClr val="FF0000"/>
            </a:gs>
            <a:gs pos="12000">
              <a:schemeClr val="accent1">
                <a:lumMod val="45000"/>
                <a:lumOff val="55000"/>
              </a:schemeClr>
            </a:gs>
            <a:gs pos="10500">
              <a:srgbClr val="5698D2"/>
            </a:gs>
            <a:gs pos="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124882-EA02-423E-9DE7-126A5A6AD424}"/>
              </a:ext>
            </a:extLst>
          </p:cNvPr>
          <p:cNvSpPr txBox="1"/>
          <p:nvPr/>
        </p:nvSpPr>
        <p:spPr>
          <a:xfrm>
            <a:off x="4459458" y="0"/>
            <a:ext cx="4360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6014F4-FBAF-4526-96E9-D9FBA18596C4}"/>
              </a:ext>
            </a:extLst>
          </p:cNvPr>
          <p:cNvSpPr txBox="1"/>
          <p:nvPr/>
        </p:nvSpPr>
        <p:spPr>
          <a:xfrm>
            <a:off x="2182835" y="789070"/>
            <a:ext cx="6677467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প্রশ্নোত্তরের মাধ্যমে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আলোচনা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B96F76-D2B3-406D-AF57-E261CB82E5CE}"/>
              </a:ext>
            </a:extLst>
          </p:cNvPr>
          <p:cNvSpPr txBox="1"/>
          <p:nvPr/>
        </p:nvSpPr>
        <p:spPr>
          <a:xfrm>
            <a:off x="5160498" y="2656449"/>
            <a:ext cx="2630659" cy="562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95957F-B49E-4738-A952-CC9A2F9C7CB9}"/>
              </a:ext>
            </a:extLst>
          </p:cNvPr>
          <p:cNvSpPr txBox="1"/>
          <p:nvPr/>
        </p:nvSpPr>
        <p:spPr>
          <a:xfrm>
            <a:off x="2386818" y="1856936"/>
            <a:ext cx="6949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রাজার মতো কোন প্রাণী ঘুরে বেড়ায়?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সুন্দরবনের কোন প্রাণীকে বাংলাদেশের অমূল্য সম্পদ বলা হয়?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কোন প্রাণীর বড় বড় শিং আছে?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 কোন বাঘ গাছে উঠতে পারে?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৫। কোন প্রাণীর নাকের উপর শিং আছে?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৬। শকুন কোথায় উড়ে বেড়ায়?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৭। শকুন কোথায় বাসা বাঁধে?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98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448</Words>
  <Application>Microsoft Office PowerPoint</Application>
  <PresentationFormat>Widescreen</PresentationFormat>
  <Paragraphs>95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27</cp:revision>
  <dcterms:created xsi:type="dcterms:W3CDTF">2019-10-05T04:40:42Z</dcterms:created>
  <dcterms:modified xsi:type="dcterms:W3CDTF">2019-10-05T16:29:30Z</dcterms:modified>
</cp:coreProperties>
</file>