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8" r:id="rId2"/>
    <p:sldId id="327" r:id="rId3"/>
    <p:sldId id="361" r:id="rId4"/>
    <p:sldId id="349" r:id="rId5"/>
    <p:sldId id="364" r:id="rId6"/>
    <p:sldId id="365" r:id="rId7"/>
    <p:sldId id="366" r:id="rId8"/>
    <p:sldId id="367" r:id="rId9"/>
    <p:sldId id="368" r:id="rId10"/>
    <p:sldId id="369" r:id="rId11"/>
    <p:sldId id="3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F74D"/>
    <a:srgbClr val="2B07C5"/>
    <a:srgbClr val="FFFFCC"/>
    <a:srgbClr val="F93396"/>
    <a:srgbClr val="5103ED"/>
    <a:srgbClr val="07C52B"/>
    <a:srgbClr val="FF3399"/>
    <a:srgbClr val="CC3399"/>
    <a:srgbClr val="F040F0"/>
    <a:srgbClr val="C33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78" autoAdjust="0"/>
  </p:normalViewPr>
  <p:slideViewPr>
    <p:cSldViewPr snapToGrid="0">
      <p:cViewPr varScale="1">
        <p:scale>
          <a:sx n="69" d="100"/>
          <a:sy n="69" d="100"/>
        </p:scale>
        <p:origin x="2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3BD34-75EB-4FF7-9694-4008758A42A8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717D5-A9DC-418E-8D8E-B03A41010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53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BF433-CC50-4DED-B034-8E40548BE35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51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491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BF433-CC50-4DED-B034-8E40548BE35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693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BF433-CC50-4DED-B034-8E40548BE35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060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180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179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53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272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304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971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768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247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009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243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86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970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275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80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364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869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507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46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F0BE0-C2EA-43DF-BACB-616EAF130FB9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11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3" Type="http://schemas.openxmlformats.org/officeDocument/2006/relationships/image" Target="../media/image4.tmp"/><Relationship Id="rId7" Type="http://schemas.openxmlformats.org/officeDocument/2006/relationships/image" Target="../media/image8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tmp"/><Relationship Id="rId5" Type="http://schemas.openxmlformats.org/officeDocument/2006/relationships/image" Target="../media/image6.tmp"/><Relationship Id="rId10" Type="http://schemas.openxmlformats.org/officeDocument/2006/relationships/image" Target="../media/image11.tmp"/><Relationship Id="rId4" Type="http://schemas.openxmlformats.org/officeDocument/2006/relationships/image" Target="../media/image5.tmp"/><Relationship Id="rId9" Type="http://schemas.openxmlformats.org/officeDocument/2006/relationships/image" Target="../media/image10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2408"/>
            <a:ext cx="12192000" cy="6835592"/>
          </a:xfrm>
          <a:prstGeom prst="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beautiful-rose-flower-wallpape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954" y="160118"/>
            <a:ext cx="11920092" cy="6560172"/>
          </a:xfrm>
          <a:prstGeom prst="rect">
            <a:avLst/>
          </a:prstGeom>
          <a:ln w="88900" cap="sq" cmpd="thickThin">
            <a:solidFill>
              <a:srgbClr val="25F74D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Snip Diagonal Corner Rectangle 13"/>
          <p:cNvSpPr/>
          <p:nvPr/>
        </p:nvSpPr>
        <p:spPr>
          <a:xfrm>
            <a:off x="3465155" y="1574500"/>
            <a:ext cx="5572120" cy="859817"/>
          </a:xfrm>
          <a:prstGeom prst="snip2DiagRect">
            <a:avLst>
              <a:gd name="adj1" fmla="val 0"/>
              <a:gd name="adj2" fmla="val 0"/>
            </a:avLst>
          </a:prstGeom>
          <a:noFill/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Sun 12"/>
          <p:cNvSpPr/>
          <p:nvPr/>
        </p:nvSpPr>
        <p:spPr>
          <a:xfrm>
            <a:off x="3144982" y="5664479"/>
            <a:ext cx="6040582" cy="1055811"/>
          </a:xfrm>
          <a:prstGeom prst="sun">
            <a:avLst>
              <a:gd name="adj" fmla="val 4687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4334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7 L -0.00703 0.6229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3113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7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que 11"/>
          <p:cNvSpPr/>
          <p:nvPr/>
        </p:nvSpPr>
        <p:spPr>
          <a:xfrm>
            <a:off x="4483081" y="141085"/>
            <a:ext cx="2285999" cy="435523"/>
          </a:xfrm>
          <a:prstGeom prst="plaque">
            <a:avLst>
              <a:gd name="adj" fmla="val 48822"/>
            </a:avLst>
          </a:prstGeom>
          <a:solidFill>
            <a:srgbClr val="FFFFAB"/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24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ঃ </a:t>
            </a:r>
          </a:p>
        </p:txBody>
      </p:sp>
      <p:sp>
        <p:nvSpPr>
          <p:cNvPr id="13" name="Snip Diagonal Corner Rectangle 12"/>
          <p:cNvSpPr/>
          <p:nvPr/>
        </p:nvSpPr>
        <p:spPr>
          <a:xfrm>
            <a:off x="0" y="1247922"/>
            <a:ext cx="8464396" cy="1162697"/>
          </a:xfrm>
          <a:prstGeom prst="snip2Diag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GB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মানুষের খাদ্য ও পুষ্টি চাহিদা কম বেশি হয় কেন</a:t>
            </a:r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0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GB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প্রয়োজনীয় পুষ্টি গ্রহণ না করলে শরীরে কি কি সমস্যা দেখা দেয়।</a:t>
            </a:r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অতিরিক্ত খাদ্য গ্রহণের ফলে কী ধরণের সমস্যা দেখা দিতে পারে? </a:t>
            </a:r>
            <a:endParaRPr lang="bn-BD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32-Point Star 14"/>
          <p:cNvSpPr/>
          <p:nvPr/>
        </p:nvSpPr>
        <p:spPr>
          <a:xfrm>
            <a:off x="1934004" y="5926808"/>
            <a:ext cx="8323999" cy="829255"/>
          </a:xfrm>
          <a:prstGeom prst="star32">
            <a:avLst>
              <a:gd name="adj" fmla="val 24213"/>
            </a:avLst>
          </a:prstGeom>
          <a:solidFill>
            <a:srgbClr val="CC3399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65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074893" y="6221343"/>
            <a:ext cx="2057400" cy="28375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6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Plaque 16"/>
          <p:cNvSpPr/>
          <p:nvPr/>
        </p:nvSpPr>
        <p:spPr>
          <a:xfrm>
            <a:off x="226965" y="4660666"/>
            <a:ext cx="2281612" cy="488323"/>
          </a:xfrm>
          <a:prstGeom prst="plaqu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2B07C5"/>
                </a:solidFill>
                <a:latin typeface="NikoshBAN" panose="02000000000000000000" pitchFamily="2" charset="0"/>
                <a:cs typeface="NikoshBAN" pitchFamily="2" charset="0"/>
              </a:rPr>
              <a:t>পরিকল্পিত</a:t>
            </a:r>
            <a:r>
              <a:rPr lang="en-US" sz="2000" b="1" dirty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000" b="1" dirty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8" name="Snip Diagonal Corner Rectangle 17"/>
          <p:cNvSpPr/>
          <p:nvPr/>
        </p:nvSpPr>
        <p:spPr>
          <a:xfrm>
            <a:off x="0" y="5138976"/>
            <a:ext cx="12030075" cy="880515"/>
          </a:xfrm>
          <a:prstGeom prst="snip2Diag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@ </a:t>
            </a:r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আগামীকাল শুক্রবার তোমার সারাদিন যে খাদ্য গ্রহণ করবে পাঠ্যবইয়ের ছক অনুযায়ী শনিবারের</a:t>
            </a:r>
          </a:p>
          <a:p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ক্লাসের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bn-IN" sz="2000" dirty="0" smtClean="0"/>
              <a:t> </a:t>
            </a:r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একটি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bn-BD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2408"/>
            <a:ext cx="12192000" cy="6835592"/>
          </a:xfrm>
          <a:prstGeom prst="rect">
            <a:avLst/>
          </a:prstGeom>
          <a:noFill/>
          <a:ln w="76200">
            <a:solidFill>
              <a:srgbClr val="25F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65"/>
          </a:p>
        </p:txBody>
      </p:sp>
      <p:sp>
        <p:nvSpPr>
          <p:cNvPr id="23" name="Rounded Rectangle 22"/>
          <p:cNvSpPr/>
          <p:nvPr/>
        </p:nvSpPr>
        <p:spPr>
          <a:xfrm>
            <a:off x="226965" y="2388065"/>
            <a:ext cx="2013864" cy="470426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000" b="1" dirty="0" smtClean="0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শূন্যস্থান পূরণ </a:t>
            </a:r>
            <a:r>
              <a:rPr lang="bn-BD" sz="2000" b="1" dirty="0" smtClean="0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25F74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Snip Diagonal Corner Rectangle 23"/>
          <p:cNvSpPr/>
          <p:nvPr/>
        </p:nvSpPr>
        <p:spPr>
          <a:xfrm>
            <a:off x="0" y="2825130"/>
            <a:ext cx="11651673" cy="1804209"/>
          </a:xfrm>
          <a:prstGeom prst="snip2Diag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GB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-------------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lang="bn-IN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যারা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শারীরিক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পরিশ্রমের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কাজ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করে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তাদের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বেশি</a:t>
            </a:r>
            <a:r>
              <a:rPr lang="bn-IN" b="1" dirty="0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------------------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প্রয়োজন</a:t>
            </a:r>
            <a:r>
              <a:rPr lang="bn-IN" b="1" dirty="0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। </a:t>
            </a:r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অপুষ্টি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জনিত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কারণে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শিশুর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স্বাভাবিক</a:t>
            </a:r>
            <a:r>
              <a:rPr lang="bn-IN" b="1" dirty="0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----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---</a:t>
            </a:r>
            <a:r>
              <a:rPr lang="bn-IN" b="1" dirty="0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---- 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ও</a:t>
            </a:r>
            <a:r>
              <a:rPr lang="bn-IN" b="1" dirty="0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 --------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---</a:t>
            </a:r>
            <a:r>
              <a:rPr lang="bn-IN" b="1" dirty="0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--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বাধাগ্রস্ত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হয়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। </a:t>
            </a:r>
            <a:endParaRPr lang="bn-IN" b="1" dirty="0">
              <a:solidFill>
                <a:schemeClr val="bg1"/>
              </a:solidFill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26965" y="783141"/>
            <a:ext cx="5245368" cy="417136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প্রশ্নগুলোর উত্তর প্রথমে বলি ও পরে লিখি।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99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23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rgbClr val="F9339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47"/>
            <a:ext cx="5985163" cy="67901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1208329"/>
            <a:ext cx="1856509" cy="19598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 rot="21206085">
            <a:off x="4084926" y="1977207"/>
            <a:ext cx="9427416" cy="7531032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3292892"/>
                <a:gd name="adj2" fmla="val 62268"/>
              </a:avLst>
            </a:prstTxWarp>
            <a:spAutoFit/>
          </a:bodyPr>
          <a:lstStyle/>
          <a:p>
            <a:r>
              <a:rPr lang="bn-BD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7C52B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 ধন্যবাদ 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7C52B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un 7"/>
          <p:cNvSpPr/>
          <p:nvPr/>
        </p:nvSpPr>
        <p:spPr>
          <a:xfrm>
            <a:off x="5712762" y="2194154"/>
            <a:ext cx="6040582" cy="1055811"/>
          </a:xfrm>
          <a:prstGeom prst="sun">
            <a:avLst>
              <a:gd name="adj" fmla="val 4687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11" name="Rectangle 10"/>
          <p:cNvSpPr/>
          <p:nvPr/>
        </p:nvSpPr>
        <p:spPr>
          <a:xfrm>
            <a:off x="0" y="22408"/>
            <a:ext cx="12192000" cy="6835592"/>
          </a:xfrm>
          <a:prstGeom prst="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65"/>
          </a:p>
        </p:txBody>
      </p:sp>
    </p:spTree>
    <p:extLst>
      <p:ext uri="{BB962C8B-B14F-4D97-AF65-F5344CB8AC3E}">
        <p14:creationId xmlns:p14="http://schemas.microsoft.com/office/powerpoint/2010/main" val="90551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7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rgbClr val="F9339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6636327" y="2638386"/>
            <a:ext cx="5404662" cy="4154984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IN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 সুস্থ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জীবনে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bn-BD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পাঠের শিরোনামঃ 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সুস্থ</a:t>
            </a:r>
            <a:r>
              <a:rPr lang="bn-BD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জীবনে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endParaRPr lang="bn-BD" sz="24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 চতুর্থ শ্রেণিতে জেনেছি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—সহপাঠীদের সাথে</a:t>
            </a:r>
            <a:r>
              <a:rPr lang="bn-IN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আলোচনা করি। </a:t>
            </a:r>
            <a:endParaRPr lang="bn-BD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৪0 </a:t>
            </a:r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 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তারিখঃ   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০২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IN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১০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IN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২০১৯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636326" y="685800"/>
            <a:ext cx="5418631" cy="19525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bn-BD" sz="3600" b="1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 পরিচিতি:</a:t>
            </a:r>
            <a:endParaRPr lang="en-US" sz="3600" b="1" u="sng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22408"/>
            <a:ext cx="12192000" cy="6835592"/>
          </a:xfrm>
          <a:prstGeom prst="rect">
            <a:avLst/>
          </a:prstGeom>
          <a:noFill/>
          <a:ln w="76200">
            <a:solidFill>
              <a:srgbClr val="07C5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256944" y="685800"/>
            <a:ext cx="6323737" cy="6107570"/>
            <a:chOff x="256945" y="1887430"/>
            <a:chExt cx="5606126" cy="4872111"/>
          </a:xfrm>
        </p:grpSpPr>
        <p:sp>
          <p:nvSpPr>
            <p:cNvPr id="14" name="Rectangle 13"/>
            <p:cNvSpPr/>
            <p:nvPr/>
          </p:nvSpPr>
          <p:spPr>
            <a:xfrm>
              <a:off x="256945" y="2126324"/>
              <a:ext cx="3340459" cy="44273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76200">
              <a:solidFill>
                <a:srgbClr val="25F74D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isometricOffAxis1Right"/>
              <a:lightRig rig="threePt" dir="t"/>
            </a:scene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>
              <a:prstTxWarp prst="textChevron">
                <a:avLst>
                  <a:gd name="adj" fmla="val 29378"/>
                </a:avLst>
              </a:prstTxWarp>
            </a:bodyPr>
            <a:lstStyle/>
            <a:p>
              <a:pPr algn="ctr"/>
              <a:endPara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87262" y="2672647"/>
              <a:ext cx="2612188" cy="1409883"/>
            </a:xfrm>
            <a:prstGeom prst="ellipse">
              <a:avLst/>
            </a:prstGeom>
            <a:solidFill>
              <a:srgbClr val="E1FFE2"/>
            </a:solidFill>
            <a:ln w="3810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200" b="1" dirty="0">
                  <a:solidFill>
                    <a:srgbClr val="CC0099"/>
                  </a:solidFill>
                  <a:latin typeface="NikoshBAN" pitchFamily="2" charset="0"/>
                  <a:cs typeface="NikoshBAN" pitchFamily="2" charset="0"/>
                </a:rPr>
                <a:t>শিক্ষক পরিচিতি: </a:t>
              </a:r>
              <a:endParaRPr lang="en-US" sz="32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69765" y="4323486"/>
              <a:ext cx="2821465" cy="1783597"/>
            </a:xfrm>
            <a:prstGeom prst="rect">
              <a:avLst/>
            </a:prstGeom>
            <a:noFill/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r>
                <a:rPr lang="bn-BD" sz="2400" b="1" u="sng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মিনহাজুল ইসলাম</a:t>
              </a:r>
              <a:endParaRPr lang="en-US" sz="24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bn-BD" sz="2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সহকারী শিক্ষক</a:t>
              </a:r>
            </a:p>
            <a:p>
              <a:pPr algn="ctr"/>
              <a:r>
                <a:rPr lang="bn-BD" sz="2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কমলাবাড়ী সরকারি প্রাথমিক বিদ্যালয়</a:t>
              </a:r>
              <a:r>
                <a:rPr lang="en-US" sz="2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                </a:t>
              </a:r>
              <a:r>
                <a:rPr lang="bn-BD" sz="2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আদিতমা</a:t>
              </a:r>
              <a:r>
                <a:rPr lang="en-US" sz="24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রী</a:t>
              </a:r>
              <a:r>
                <a:rPr lang="bn-BD" sz="2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,লালমনিরহাট।  </a:t>
              </a:r>
              <a:endPara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10564" y="2301881"/>
              <a:ext cx="297952" cy="4457660"/>
            </a:xfrm>
            <a:prstGeom prst="rect">
              <a:avLst/>
            </a:prstGeom>
            <a:solidFill>
              <a:srgbClr val="2B07C5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8413" y="2097780"/>
              <a:ext cx="2771407" cy="441985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25F74D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  <p:sp>
          <p:nvSpPr>
            <p:cNvPr id="28" name="Rectangle 27"/>
            <p:cNvSpPr/>
            <p:nvPr/>
          </p:nvSpPr>
          <p:spPr>
            <a:xfrm>
              <a:off x="5544317" y="1887430"/>
              <a:ext cx="318754" cy="4872111"/>
            </a:xfrm>
            <a:prstGeom prst="rect">
              <a:avLst/>
            </a:prstGeom>
            <a:solidFill>
              <a:srgbClr val="2B07C5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494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6" b="15123"/>
          <a:stretch/>
        </p:blipFill>
        <p:spPr>
          <a:xfrm>
            <a:off x="9998440" y="4243993"/>
            <a:ext cx="1514006" cy="85266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4"/>
          <a:stretch/>
        </p:blipFill>
        <p:spPr>
          <a:xfrm rot="159312">
            <a:off x="7267396" y="4661000"/>
            <a:ext cx="1908114" cy="75889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6" b="15123"/>
          <a:stretch/>
        </p:blipFill>
        <p:spPr>
          <a:xfrm>
            <a:off x="4592849" y="2460320"/>
            <a:ext cx="2545038" cy="129880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4"/>
          <a:stretch/>
        </p:blipFill>
        <p:spPr>
          <a:xfrm rot="159312">
            <a:off x="4426279" y="2203275"/>
            <a:ext cx="2912835" cy="140309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" t="1514" r="13109" b="9534"/>
          <a:stretch/>
        </p:blipFill>
        <p:spPr>
          <a:xfrm>
            <a:off x="5368373" y="4422097"/>
            <a:ext cx="1662014" cy="72188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" t="1514" r="13109" b="9534"/>
          <a:stretch/>
        </p:blipFill>
        <p:spPr>
          <a:xfrm>
            <a:off x="4574573" y="2129621"/>
            <a:ext cx="2616245" cy="141103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7" b="12428"/>
          <a:stretch/>
        </p:blipFill>
        <p:spPr>
          <a:xfrm>
            <a:off x="6026047" y="5171866"/>
            <a:ext cx="1439055" cy="80784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7" b="12428"/>
          <a:stretch/>
        </p:blipFill>
        <p:spPr>
          <a:xfrm>
            <a:off x="4551490" y="1810482"/>
            <a:ext cx="2879703" cy="161657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5" t="4218" r="6605" b="9197"/>
          <a:stretch/>
        </p:blipFill>
        <p:spPr>
          <a:xfrm rot="21328105">
            <a:off x="4519965" y="4876565"/>
            <a:ext cx="1473647" cy="87936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5" t="4218" r="6605" b="9197"/>
          <a:stretch/>
        </p:blipFill>
        <p:spPr>
          <a:xfrm rot="21328105">
            <a:off x="4532021" y="1760127"/>
            <a:ext cx="2601536" cy="155240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5603219" y="850357"/>
            <a:ext cx="1427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5103ED"/>
                </a:solidFill>
                <a:latin typeface="NikoshBAN" panose="02000000000000000000"/>
              </a:rPr>
              <a:t>ডাল</a:t>
            </a:r>
            <a:r>
              <a:rPr lang="en-US" sz="3200" b="1" dirty="0" smtClean="0">
                <a:solidFill>
                  <a:srgbClr val="5103ED"/>
                </a:solidFill>
                <a:latin typeface="NikoshBAN" panose="02000000000000000000"/>
              </a:rPr>
              <a:t> </a:t>
            </a:r>
            <a:endParaRPr lang="en-US" sz="3200" b="1" dirty="0">
              <a:solidFill>
                <a:srgbClr val="5103ED"/>
              </a:solidFill>
              <a:latin typeface="NikoshBAN" panose="0200000000000000000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89825" y="803438"/>
            <a:ext cx="1012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5103ED"/>
                </a:solidFill>
                <a:latin typeface="NikoshBAN" panose="02000000000000000000"/>
              </a:rPr>
              <a:t>মাছ</a:t>
            </a:r>
            <a:r>
              <a:rPr lang="en-US" sz="3200" b="1" dirty="0" smtClean="0">
                <a:solidFill>
                  <a:srgbClr val="5103ED"/>
                </a:solidFill>
                <a:latin typeface="NikoshBAN" panose="02000000000000000000"/>
              </a:rPr>
              <a:t> </a:t>
            </a:r>
            <a:endParaRPr lang="en-US" sz="3200" b="1" dirty="0">
              <a:solidFill>
                <a:srgbClr val="5103ED"/>
              </a:solidFill>
              <a:latin typeface="NikoshBAN" panose="0200000000000000000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76885" y="802774"/>
            <a:ext cx="1242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5103ED"/>
                </a:solidFill>
                <a:latin typeface="NikoshBAN" panose="02000000000000000000"/>
              </a:rPr>
              <a:t>ভাত</a:t>
            </a:r>
            <a:r>
              <a:rPr lang="en-US" sz="3200" b="1" dirty="0" smtClean="0">
                <a:solidFill>
                  <a:srgbClr val="5103ED"/>
                </a:solidFill>
                <a:latin typeface="NikoshBAN" panose="02000000000000000000"/>
              </a:rPr>
              <a:t> </a:t>
            </a:r>
            <a:endParaRPr lang="en-US" sz="3200" b="1" dirty="0">
              <a:solidFill>
                <a:srgbClr val="5103ED"/>
              </a:solidFill>
              <a:latin typeface="NikoshBAN" panose="0200000000000000000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52321" y="694489"/>
            <a:ext cx="1487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5103ED"/>
                </a:solidFill>
                <a:latin typeface="NikoshBAN" panose="02000000000000000000"/>
              </a:rPr>
              <a:t> </a:t>
            </a:r>
            <a:r>
              <a:rPr lang="bn-IN" sz="3200" b="1" dirty="0" smtClean="0">
                <a:solidFill>
                  <a:srgbClr val="5103ED"/>
                </a:solidFill>
                <a:latin typeface="NikoshBAN" panose="02000000000000000000"/>
              </a:rPr>
              <a:t>সবজি </a:t>
            </a:r>
            <a:endParaRPr lang="en-US" sz="3200" b="1" dirty="0">
              <a:solidFill>
                <a:srgbClr val="5103ED"/>
              </a:solidFill>
              <a:latin typeface="NikoshBAN" panose="0200000000000000000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34878" y="688036"/>
            <a:ext cx="112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5103ED"/>
                </a:solidFill>
                <a:latin typeface="NikoshBAN" panose="02000000000000000000"/>
              </a:rPr>
              <a:t>শাক  </a:t>
            </a:r>
            <a:endParaRPr lang="en-US" sz="3200" b="1" dirty="0">
              <a:solidFill>
                <a:srgbClr val="5103ED"/>
              </a:solidFill>
              <a:latin typeface="NikoshBAN" panose="02000000000000000000"/>
            </a:endParaRPr>
          </a:p>
        </p:txBody>
      </p:sp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22"/>
            <a:ext cx="12192000" cy="6874122"/>
          </a:xfrm>
          <a:prstGeom prst="rect">
            <a:avLst/>
          </a:prstGeom>
        </p:spPr>
      </p:pic>
      <p:pic>
        <p:nvPicPr>
          <p:cNvPr id="28" name="Picture 27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00" y="11848"/>
            <a:ext cx="12203399" cy="684615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663847" y="111646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59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-0.38268 -0.23264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1" y="-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-0.19271 -0.29838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35" y="-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500"/>
                            </p:stCondLst>
                            <p:childTnLst>
                              <p:par>
                                <p:cTn id="5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1500"/>
                            </p:stCondLst>
                            <p:childTnLst>
                              <p:par>
                                <p:cTn id="6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500"/>
                            </p:stCondLst>
                            <p:childTnLst>
                              <p:par>
                                <p:cTn id="8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6 L -0.03802 -0.26597 " pathEditMode="relative" rAng="0" ptsTypes="AA">
                                      <p:cBhvr>
                                        <p:cTn id="8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7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500"/>
                            </p:stCondLst>
                            <p:childTnLst>
                              <p:par>
                                <p:cTn id="8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3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3500"/>
                            </p:stCondLst>
                            <p:childTnLst>
                              <p:par>
                                <p:cTn id="9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-0.08412 -0.4081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6" y="-2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48148E-6 L 0.04505 -0.34606 " pathEditMode="relative" rAng="0" ptsTypes="AA">
                                      <p:cBhvr>
                                        <p:cTn id="14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" y="-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9000"/>
                            </p:stCondLst>
                            <p:childTnLst>
                              <p:par>
                                <p:cTn id="1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3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8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7" grpId="0"/>
      <p:bldP spid="17" grpId="1"/>
      <p:bldP spid="23" grpId="0"/>
      <p:bldP spid="23" grpId="1"/>
      <p:bldP spid="24" grpId="0"/>
      <p:bldP spid="24" grpId="1"/>
      <p:bldP spid="25" grpId="0"/>
      <p:bldP spid="25" grpId="1"/>
      <p:bldP spid="22" grpId="0"/>
      <p:bldP spid="2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654717" y="95818"/>
            <a:ext cx="10877308" cy="4001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0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20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সকলেই</a:t>
            </a:r>
            <a:r>
              <a:rPr lang="en-US" sz="20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বাসায় কি খেয়ে এসেছো তা শুনব কেমন?</a:t>
            </a:r>
            <a:r>
              <a:rPr lang="en-US" sz="20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9102" y="125218"/>
            <a:ext cx="10877308" cy="4001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তোমরা কি জানো সুস্থভাবে জীবন যাপনের জন্য কি করতে হয়? </a:t>
            </a:r>
            <a:r>
              <a:rPr lang="bn-BD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9513" y="495928"/>
            <a:ext cx="3930372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খাদ্য গ্রহণ করতে হয়।</a:t>
            </a:r>
            <a:endParaRPr lang="en-US" sz="2400" b="1" dirty="0">
              <a:solidFill>
                <a:srgbClr val="2B07C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9102" y="79741"/>
            <a:ext cx="11282624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 ধরণের খাদ্য গ্রহণ করা 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উচি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ৎ? </a:t>
            </a:r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28184" y="484902"/>
            <a:ext cx="4133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 পুষ্টিকর খাদ্য </a:t>
            </a:r>
            <a:endParaRPr lang="en-US" sz="2800" b="1" dirty="0">
              <a:solidFill>
                <a:srgbClr val="25F74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9102" y="124219"/>
            <a:ext cx="11282623" cy="52322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25F74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শরীরে পুষ্টি সরবরাহ করতে হলে সুষম খাদ্যের প্রয়োজন </a:t>
            </a:r>
            <a:r>
              <a:rPr lang="bn-BD" sz="2800" dirty="0" smtClean="0">
                <a:solidFill>
                  <a:srgbClr val="25F74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dirty="0">
              <a:solidFill>
                <a:srgbClr val="25F74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3482" y="69403"/>
            <a:ext cx="12079468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সুস্থ জীবনের জন্য বয়স ও কাজ অনুযায়ী আমাদের যে খাদ্য গ্রহণ করা উচিৎ সে সকল</a:t>
            </a:r>
          </a:p>
          <a:p>
            <a:pPr algn="ctr"/>
            <a:r>
              <a:rPr lang="bn-IN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 নিয়ে আমাদের আজকের পাঠ-  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" name="Picture 3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5" y="885012"/>
            <a:ext cx="12077649" cy="597298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582778" y="3429000"/>
            <a:ext cx="5146885" cy="707886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 জীবনের জন্য খাদ্য </a:t>
            </a:r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-1" y="0"/>
            <a:ext cx="12186745" cy="6858000"/>
          </a:xfrm>
          <a:prstGeom prst="frame">
            <a:avLst>
              <a:gd name="adj1" fmla="val 9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7388" y="5613807"/>
            <a:ext cx="2011966" cy="52322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2800" b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2800" b="1" u="sng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12950" y="6137236"/>
            <a:ext cx="8329612" cy="64633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৮.১.১ </a:t>
            </a:r>
            <a:r>
              <a:rPr lang="bn-BD" b="1" dirty="0" smtClean="0">
                <a:ln w="1143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b="1" dirty="0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="1" dirty="0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b="1" dirty="0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পরিমিত</a:t>
            </a:r>
            <a:r>
              <a:rPr lang="en-US" b="1" dirty="0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b="1" dirty="0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en-US" b="1" dirty="0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b="1" dirty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b="1" dirty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b="1" dirty="0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b="1" dirty="0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b="1" dirty="0">
                <a:ln w="1143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bn-BD" b="1" dirty="0" smtClean="0">
                <a:ln w="1143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b="1" dirty="0" smtClean="0">
                <a:ln w="1143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b="1" dirty="0" smtClean="0">
                <a:ln w="1143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b="1" dirty="0" smtClean="0">
                <a:ln w="1143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en-US" b="1" dirty="0" err="1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প্রয়োজনের</a:t>
            </a:r>
            <a:r>
              <a:rPr lang="en-US" b="1" dirty="0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b="1" dirty="0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b="1" dirty="0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খাওয়ার</a:t>
            </a:r>
            <a:r>
              <a:rPr lang="en-US" b="1" dirty="0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b="1" dirty="0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b="1" dirty="0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b="1" dirty="0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বলতে পারবে। </a:t>
            </a:r>
            <a:endParaRPr lang="en-US" b="1" dirty="0">
              <a:ln w="11430"/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59773" y="3429000"/>
            <a:ext cx="5169889" cy="707886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 জীবনের জন্য খাদ্য </a:t>
            </a:r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22692" y="2865967"/>
            <a:ext cx="7148945" cy="15539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2610" y="2942610"/>
            <a:ext cx="68302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NikoshBAN" panose="02000000000000000000"/>
              </a:rPr>
              <a:t>সুষম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/>
              </a:rPr>
              <a:t>খাদ্য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/>
              </a:rPr>
              <a:t>বলতে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/>
              </a:rPr>
              <a:t>কি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/>
              </a:rPr>
              <a:t> </a:t>
            </a:r>
            <a:r>
              <a:rPr lang="bn-IN" dirty="0" smtClean="0">
                <a:solidFill>
                  <a:schemeClr val="bg1"/>
                </a:solidFill>
                <a:latin typeface="NikoshBAN" panose="02000000000000000000"/>
              </a:rPr>
              <a:t>বোঝায়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/>
              </a:rPr>
              <a:t>?</a:t>
            </a:r>
            <a:r>
              <a:rPr lang="bn-IN" dirty="0" smtClean="0">
                <a:solidFill>
                  <a:schemeClr val="bg1"/>
                </a:solidFill>
                <a:latin typeface="NikoshBAN" panose="02000000000000000000"/>
              </a:rPr>
              <a:t> সুষম খাদ্য আমাদের কেন প্রয়োজন?</a:t>
            </a:r>
          </a:p>
          <a:p>
            <a:r>
              <a:rPr lang="bn-IN" dirty="0" smtClean="0">
                <a:solidFill>
                  <a:schemeClr val="bg1"/>
                </a:solidFill>
                <a:latin typeface="NikoshBAN" panose="02000000000000000000"/>
              </a:rPr>
              <a:t>আজ আমরা সুষম খাদ্যের প্রয়োজনীয়তা ও খাদ্যের পরিমান নিয়ে</a:t>
            </a:r>
          </a:p>
          <a:p>
            <a:r>
              <a:rPr lang="bn-IN" dirty="0" smtClean="0">
                <a:solidFill>
                  <a:schemeClr val="bg1"/>
                </a:solidFill>
                <a:latin typeface="NikoshBAN" panose="02000000000000000000"/>
              </a:rPr>
              <a:t>আলোচনা করব।  আমাদের শরীরের জন্য কতটুকু পুষ্টির প্রয়োজন?</a:t>
            </a:r>
          </a:p>
          <a:p>
            <a:r>
              <a:rPr lang="bn-IN" dirty="0" smtClean="0">
                <a:solidFill>
                  <a:schemeClr val="bg1"/>
                </a:solidFill>
                <a:latin typeface="NikoshBAN" panose="02000000000000000000"/>
              </a:rPr>
              <a:t>এগুলোই আমাদের আজকের প্রশ্ন। বিভিন্ন কাজের মাধ্যমে আমরা এই</a:t>
            </a:r>
          </a:p>
          <a:p>
            <a:r>
              <a:rPr lang="bn-IN" dirty="0" smtClean="0">
                <a:solidFill>
                  <a:schemeClr val="bg1"/>
                </a:solidFill>
                <a:latin typeface="NikoshBAN" panose="02000000000000000000"/>
              </a:rPr>
              <a:t>প্রশ্নগুলোর উত্তর জানব।  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/>
              </a:rPr>
              <a:t> </a:t>
            </a:r>
            <a:endParaRPr lang="en-US" dirty="0">
              <a:solidFill>
                <a:schemeClr val="bg1"/>
              </a:solidFill>
              <a:latin typeface="NikoshBAN" panose="0200000000000000000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59790" y="4408220"/>
            <a:ext cx="4791136" cy="736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59790" y="4440378"/>
            <a:ext cx="4791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solidFill>
                  <a:srgbClr val="25F74D"/>
                </a:solidFill>
                <a:latin typeface="NikoshBAN" panose="02000000000000000000"/>
              </a:rPr>
              <a:t>আজকের পাঠের মুল প্রশ্ন </a:t>
            </a:r>
          </a:p>
          <a:p>
            <a:pPr algn="ctr"/>
            <a:r>
              <a:rPr lang="bn-IN" dirty="0" smtClean="0">
                <a:solidFill>
                  <a:srgbClr val="FFFF00"/>
                </a:solidFill>
                <a:latin typeface="NikoshBAN" panose="02000000000000000000"/>
              </a:rPr>
              <a:t>কীভাবে আমরা সুষম খাদ্য নির্বাচন করতে পারি? </a:t>
            </a:r>
          </a:p>
        </p:txBody>
      </p:sp>
    </p:spTree>
    <p:extLst>
      <p:ext uri="{BB962C8B-B14F-4D97-AF65-F5344CB8AC3E}">
        <p14:creationId xmlns:p14="http://schemas.microsoft.com/office/powerpoint/2010/main" val="372106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9000"/>
                            </p:stCondLst>
                            <p:childTnLst>
                              <p:par>
                                <p:cTn id="9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1000"/>
                            </p:stCondLst>
                            <p:childTnLst>
                              <p:par>
                                <p:cTn id="94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3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0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3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6000"/>
                            </p:stCondLst>
                            <p:childTnLst>
                              <p:par>
                                <p:cTn id="1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500"/>
                            </p:stCondLst>
                            <p:childTnLst>
                              <p:par>
                                <p:cTn id="1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7500"/>
                            </p:stCondLst>
                            <p:childTnLst>
                              <p:par>
                                <p:cTn id="2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29" grpId="0"/>
      <p:bldP spid="29" grpId="1"/>
      <p:bldP spid="30" grpId="0" animBg="1"/>
      <p:bldP spid="30" grpId="1" animBg="1"/>
      <p:bldP spid="32" grpId="1" animBg="1"/>
      <p:bldP spid="41" grpId="1" animBg="1"/>
      <p:bldP spid="41" grpId="2" animBg="1"/>
      <p:bldP spid="41" grpId="3" animBg="1"/>
      <p:bldP spid="13" grpId="0" animBg="1"/>
      <p:bldP spid="13" grpId="1" animBg="1"/>
      <p:bldP spid="14" grpId="0" build="allAtOnce" animBg="1"/>
      <p:bldP spid="14" grpId="1" uiExpand="1" build="allAtOnce" animBg="1"/>
      <p:bldP spid="15" grpId="2" animBg="1"/>
      <p:bldP spid="2" grpId="0" animBg="1"/>
      <p:bldP spid="2" grpId="1" animBg="1"/>
      <p:bldP spid="3" grpId="0" build="allAtOnce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70338"/>
            <a:ext cx="592249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আমরা চতুর্থ শ্রেণিতে জেনেছি, সুষম খাদ্য</a:t>
            </a:r>
          </a:p>
          <a:p>
            <a:r>
              <a:rPr lang="bn-IN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আমাদের সুস্থ থাকার জন্য প্রয়োজনীয় পুষ্টি</a:t>
            </a:r>
          </a:p>
          <a:p>
            <a:r>
              <a:rPr lang="bn-IN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সরবরাহ করে। তবে মানুষের বয়স ও কাজ</a:t>
            </a:r>
          </a:p>
          <a:p>
            <a:r>
              <a:rPr lang="bn-IN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অনুযায়ী খাদ্য ও পুষ্টির চাহিদার পরিমাণে কম ও</a:t>
            </a:r>
          </a:p>
          <a:p>
            <a:r>
              <a:rPr lang="bn-IN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বেশি হয়ে থাকে। তাই জানা দরকার আমাদের</a:t>
            </a:r>
          </a:p>
          <a:p>
            <a:r>
              <a:rPr lang="bn-IN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শরীরের জন্য কতটুকু পুষ্টি প্রয়োজন? তাছাড়া</a:t>
            </a:r>
          </a:p>
          <a:p>
            <a:r>
              <a:rPr lang="bn-IN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সুস্বাসাস্থ্যের জন্য আমাদের কোন কোন খাবার</a:t>
            </a:r>
          </a:p>
          <a:p>
            <a:r>
              <a:rPr lang="bn-IN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খাওয়া উচিৎ? </a:t>
            </a:r>
          </a:p>
          <a:p>
            <a:r>
              <a:rPr lang="bn-IN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১.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সুষম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খাদ্য</a:t>
            </a:r>
            <a:endParaRPr lang="en-US" sz="2000" b="1" dirty="0" smtClean="0">
              <a:solidFill>
                <a:srgbClr val="FFFF00"/>
              </a:solidFill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(১)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সুষম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খাদ্যের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প্রয়োজনীয়তা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endParaRPr lang="bn-IN" sz="2000" b="1" dirty="0" smtClean="0">
              <a:solidFill>
                <a:srgbClr val="FFFF00"/>
              </a:solidFill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সুষম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খাদ্য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গ্রহণ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করা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খুবই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গুরুত্বপূর্ণ</a:t>
            </a:r>
            <a:r>
              <a:rPr lang="bn-IN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।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সুস্থ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ও</a:t>
            </a:r>
          </a:p>
          <a:p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সবল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থাকার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জন্য</a:t>
            </a:r>
            <a:r>
              <a:rPr lang="bn-IN" sz="2000" b="1" dirty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আমাদের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সঠিক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পরিমান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পুষ্টি</a:t>
            </a:r>
            <a:endParaRPr lang="bn-IN" sz="2000" b="1" dirty="0" smtClean="0">
              <a:solidFill>
                <a:srgbClr val="FFFF00"/>
              </a:solidFill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উপাদান</a:t>
            </a:r>
            <a:r>
              <a:rPr lang="bn-IN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প্রয়োজন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।</a:t>
            </a:r>
            <a:r>
              <a:rPr lang="bn-IN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প্রয়োজনীয়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পুষ্টি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গ্রহণ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না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endParaRPr lang="bn-IN" sz="2000" b="1" dirty="0" smtClean="0">
              <a:solidFill>
                <a:srgbClr val="FFFF00"/>
              </a:solidFill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করলে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শরীর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দুর্বল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হয়ে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পড়ে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এবং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সহজেই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রোগে</a:t>
            </a:r>
            <a:endParaRPr lang="bn-IN" sz="2000" b="1" dirty="0" smtClean="0">
              <a:solidFill>
                <a:srgbClr val="FFFF00"/>
              </a:solidFill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আক্রান্ত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হয়</a:t>
            </a:r>
            <a:r>
              <a:rPr lang="bn-IN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।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শরীরের</a:t>
            </a:r>
            <a:r>
              <a:rPr lang="bn-IN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কর্মক্ষমতা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হ্রাস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পায়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।</a:t>
            </a:r>
            <a:r>
              <a:rPr lang="bn-IN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</a:p>
          <a:p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অপুষ্টিজনিত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কারণে</a:t>
            </a:r>
            <a:r>
              <a:rPr lang="bn-IN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শিশুর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স্বাভাবিক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বৃদ্ধি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ও</a:t>
            </a:r>
            <a:endParaRPr lang="bn-IN" sz="2000" b="1" dirty="0" smtClean="0">
              <a:solidFill>
                <a:srgbClr val="FFFF00"/>
              </a:solidFill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বিকাশ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বাধাগ্রস্ত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হয়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।</a:t>
            </a:r>
            <a:r>
              <a:rPr lang="bn-IN" sz="2000" b="1" dirty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আবার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অতিরিক্ত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খাদ্য</a:t>
            </a:r>
            <a:endParaRPr lang="bn-IN" sz="2000" b="1" dirty="0" smtClean="0">
              <a:solidFill>
                <a:srgbClr val="FFFF00"/>
              </a:solidFill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গ্রহণের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ফলে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ওজনজনিত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সমস্যা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সৃষ্টি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হতে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পারে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।</a:t>
            </a:r>
            <a:endParaRPr lang="bn-IN" sz="2000" b="1" dirty="0" smtClean="0">
              <a:solidFill>
                <a:srgbClr val="FFFF00"/>
              </a:solidFill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আমাদের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বয়স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ও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কাজের</a:t>
            </a:r>
            <a:r>
              <a:rPr lang="bn-IN" sz="2000" b="1" dirty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ধরন</a:t>
            </a:r>
            <a:r>
              <a:rPr lang="bn-IN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অনুযায়ী</a:t>
            </a:r>
            <a:r>
              <a:rPr lang="bn-IN" sz="2000" b="1" dirty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endParaRPr lang="bn-IN" sz="2000" b="1" dirty="0" smtClean="0">
              <a:solidFill>
                <a:srgbClr val="FFFF00"/>
              </a:solidFill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সঠিকপরিমাণে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সুষম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খাদ্য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গ্রহণ</a:t>
            </a:r>
            <a:r>
              <a:rPr lang="bn-IN" sz="2000" b="1" dirty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করতে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হবে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।</a:t>
            </a:r>
            <a:r>
              <a:rPr lang="bn-IN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তবে</a:t>
            </a:r>
            <a:endParaRPr lang="bn-IN" sz="2000" b="1" dirty="0" smtClean="0">
              <a:solidFill>
                <a:srgbClr val="FFFF00"/>
              </a:solidFill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যারা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শারীরিক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পরিশ্রমের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কাজ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করে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,</a:t>
            </a:r>
            <a:r>
              <a:rPr lang="bn-IN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তাদের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বেশি</a:t>
            </a:r>
            <a:endParaRPr lang="bn-IN" sz="2000" b="1" dirty="0" smtClean="0">
              <a:solidFill>
                <a:srgbClr val="FFFF00"/>
              </a:solidFill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খাদ্যের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প্রয়োজন</a:t>
            </a:r>
            <a:r>
              <a:rPr lang="en-US" sz="2000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। </a:t>
            </a:r>
            <a:endParaRPr lang="bn-IN" sz="2000" b="1" dirty="0" smtClean="0">
              <a:solidFill>
                <a:srgbClr val="FFFF00"/>
              </a:solidFill>
              <a:latin typeface="NikoshBAN" panose="02000000000000000000"/>
              <a:cs typeface="NikoshBAN" panose="02000000000000000000" pitchFamily="2" charset="0"/>
            </a:endParaRP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497" y="3255818"/>
            <a:ext cx="6175718" cy="3187185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497" y="70338"/>
            <a:ext cx="6175718" cy="273175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922497" y="2802089"/>
            <a:ext cx="6175718" cy="30687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bn-IN" sz="1400" b="1" dirty="0" smtClean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বয়স </a:t>
            </a:r>
            <a:r>
              <a:rPr lang="bn-IN" sz="1400" b="1" dirty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ও কাজ অনুযায়ী খাদ্য ও পুষ্টির চাহিদার </a:t>
            </a:r>
            <a:r>
              <a:rPr lang="bn-IN" sz="1400" b="1" dirty="0" smtClean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পরিমাণে</a:t>
            </a:r>
            <a:r>
              <a:rPr lang="bn-IN" sz="1400" b="1" dirty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কম ও বেশি </a:t>
            </a:r>
            <a:r>
              <a:rPr lang="bn-IN" sz="1400" b="1" dirty="0" smtClean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হয়। </a:t>
            </a:r>
            <a:endParaRPr lang="en-US" sz="1400" dirty="0">
              <a:solidFill>
                <a:srgbClr val="2B07C5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22497" y="6443003"/>
            <a:ext cx="6153430" cy="30777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অতিরিক্ত </a:t>
            </a:r>
            <a:r>
              <a:rPr lang="en-US" sz="1400" b="1" dirty="0" err="1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খাদ্য</a:t>
            </a:r>
            <a:r>
              <a:rPr lang="en-US" sz="1400" b="1" dirty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গ্রহণের</a:t>
            </a:r>
            <a:r>
              <a:rPr lang="en-US" sz="1400" b="1" dirty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ফলে</a:t>
            </a:r>
            <a:r>
              <a:rPr lang="en-US" sz="1400" b="1" dirty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ওজনজনিত</a:t>
            </a:r>
            <a:r>
              <a:rPr lang="en-US" sz="1400" b="1" dirty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সমস্যা</a:t>
            </a:r>
            <a:r>
              <a:rPr lang="en-US" sz="1400" b="1" dirty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সৃষ্টি</a:t>
            </a:r>
            <a:r>
              <a:rPr lang="en-US" sz="1400" b="1" dirty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হতে</a:t>
            </a:r>
            <a:r>
              <a:rPr lang="en-US" sz="1400" b="1" dirty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পারে</a:t>
            </a:r>
            <a:r>
              <a:rPr lang="en-US" sz="1400" b="1" dirty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।</a:t>
            </a:r>
            <a:r>
              <a:rPr lang="bn-IN" sz="1400" b="1" dirty="0" smtClean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endParaRPr lang="en-US" sz="1400" dirty="0">
              <a:solidFill>
                <a:srgbClr val="2B07C5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22408"/>
            <a:ext cx="12192000" cy="6835592"/>
          </a:xfrm>
          <a:prstGeom prst="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65"/>
          </a:p>
        </p:txBody>
      </p:sp>
    </p:spTree>
    <p:extLst>
      <p:ext uri="{BB962C8B-B14F-4D97-AF65-F5344CB8AC3E}">
        <p14:creationId xmlns:p14="http://schemas.microsoft.com/office/powerpoint/2010/main" val="39576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4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4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9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4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9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9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4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4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0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9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0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232" y="89770"/>
            <a:ext cx="12102807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solidFill>
                  <a:srgbClr val="FF3399"/>
                </a:solidFill>
                <a:latin typeface="NikoshBAN" panose="02000000000000000000"/>
                <a:cs typeface="NikoshBAN" panose="02000000000000000000" pitchFamily="2" charset="0"/>
              </a:rPr>
              <a:t>প্রশ্নঃ কীভাবে আমরা সুষম খাদ্য নির্বাচন করতে পারি? 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  </a:t>
            </a:r>
          </a:p>
          <a:p>
            <a:r>
              <a:rPr lang="bn-IN" sz="2000" b="1" dirty="0" smtClean="0">
                <a:latin typeface="NikoshBAN" panose="02000000000000000000"/>
                <a:cs typeface="NikoshBAN" panose="02000000000000000000" pitchFamily="2" charset="0"/>
              </a:rPr>
              <a:t>কাজঃ </a:t>
            </a:r>
          </a:p>
          <a:p>
            <a:r>
              <a:rPr lang="bn-IN" sz="2000" b="1" dirty="0" smtClean="0">
                <a:latin typeface="NikoshBAN" panose="02000000000000000000"/>
                <a:cs typeface="NikoshBAN" panose="02000000000000000000" pitchFamily="2" charset="0"/>
              </a:rPr>
              <a:t>কী করতে হবেঃ                                                             </a:t>
            </a:r>
            <a:endParaRPr lang="bn-BD" sz="2000" b="1" dirty="0" smtClean="0"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latin typeface="NikoshBAN" panose="02000000000000000000"/>
                <a:cs typeface="NikoshBAN" panose="02000000000000000000" pitchFamily="2" charset="0"/>
              </a:rPr>
              <a:t>১.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/>
                <a:cs typeface="NikoshBAN" panose="02000000000000000000" pitchFamily="2" charset="0"/>
              </a:rPr>
              <a:t>নিচে</a:t>
            </a:r>
            <a:r>
              <a:rPr lang="bn-BD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/>
                <a:cs typeface="NikoshBAN" panose="02000000000000000000" pitchFamily="2" charset="0"/>
              </a:rPr>
              <a:t>দেখানো </a:t>
            </a:r>
            <a:r>
              <a:rPr lang="en-US" sz="2000" b="1" dirty="0" err="1" smtClean="0">
                <a:latin typeface="NikoshBAN" panose="02000000000000000000"/>
                <a:cs typeface="NikoshBAN" panose="02000000000000000000" pitchFamily="2" charset="0"/>
              </a:rPr>
              <a:t>ছকের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/>
                <a:cs typeface="NikoshBAN" panose="02000000000000000000" pitchFamily="2" charset="0"/>
              </a:rPr>
              <a:t>মত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/>
                <a:cs typeface="NikoshBAN" panose="02000000000000000000" pitchFamily="2" charset="0"/>
              </a:rPr>
              <a:t>খাতায়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/>
                <a:cs typeface="NikoshBAN" panose="02000000000000000000" pitchFamily="2" charset="0"/>
              </a:rPr>
              <a:t>একটি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/>
                <a:cs typeface="NikoshBAN" panose="02000000000000000000" pitchFamily="2" charset="0"/>
              </a:rPr>
              <a:t>ছক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/>
                <a:cs typeface="NikoshBAN" panose="02000000000000000000" pitchFamily="2" charset="0"/>
              </a:rPr>
              <a:t>তৈরি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/>
                <a:cs typeface="NikoshBAN" panose="02000000000000000000" pitchFamily="2" charset="0"/>
              </a:rPr>
              <a:t>করি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।</a:t>
            </a:r>
            <a:r>
              <a:rPr lang="bn-IN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endParaRPr lang="en-GB" sz="2000" b="1" dirty="0"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981" y="6105090"/>
            <a:ext cx="1207205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গতকাল কী খেয়েছি, কখন খেয়েছি এবং কতটুকু খেয়েছি</a:t>
            </a:r>
            <a:r>
              <a:rPr lang="bn-IN" sz="2000" b="1" dirty="0" smtClean="0">
                <a:latin typeface="NikoshBAN" panose="02000000000000000000"/>
                <a:cs typeface="NikoshBAN" panose="02000000000000000000" pitchFamily="2" charset="0"/>
              </a:rPr>
              <a:t> তার একটি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তৈরি করি?</a:t>
            </a:r>
          </a:p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কাজটি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নিয়ে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সহপাঠীদের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সাথে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করি।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0" y="22408"/>
            <a:ext cx="12192000" cy="6835592"/>
          </a:xfrm>
          <a:prstGeom prst="rect">
            <a:avLst/>
          </a:prstGeom>
          <a:noFill/>
          <a:ln w="76200">
            <a:solidFill>
              <a:srgbClr val="2B07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65"/>
          </a:p>
        </p:txBody>
      </p:sp>
      <p:grpSp>
        <p:nvGrpSpPr>
          <p:cNvPr id="6" name="Group 5"/>
          <p:cNvGrpSpPr/>
          <p:nvPr/>
        </p:nvGrpSpPr>
        <p:grpSpPr>
          <a:xfrm>
            <a:off x="201411" y="1413209"/>
            <a:ext cx="11769189" cy="4579495"/>
            <a:chOff x="205533" y="1480570"/>
            <a:chExt cx="11769189" cy="4579495"/>
          </a:xfrm>
        </p:grpSpPr>
        <p:grpSp>
          <p:nvGrpSpPr>
            <p:cNvPr id="2" name="Group 1"/>
            <p:cNvGrpSpPr/>
            <p:nvPr/>
          </p:nvGrpSpPr>
          <p:grpSpPr>
            <a:xfrm>
              <a:off x="205533" y="1480570"/>
              <a:ext cx="11769189" cy="4579495"/>
              <a:chOff x="254837" y="1177626"/>
              <a:chExt cx="11769189" cy="482354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54837" y="1177626"/>
                <a:ext cx="11769189" cy="4823544"/>
                <a:chOff x="118671" y="2193932"/>
                <a:chExt cx="11954658" cy="2895148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118671" y="2193932"/>
                  <a:ext cx="11954658" cy="2108307"/>
                  <a:chOff x="118671" y="2193932"/>
                  <a:chExt cx="11954658" cy="2108307"/>
                </a:xfrm>
              </p:grpSpPr>
              <p:grpSp>
                <p:nvGrpSpPr>
                  <p:cNvPr id="3" name="Group 2"/>
                  <p:cNvGrpSpPr/>
                  <p:nvPr/>
                </p:nvGrpSpPr>
                <p:grpSpPr>
                  <a:xfrm>
                    <a:off x="118671" y="2193932"/>
                    <a:ext cx="11954658" cy="2108307"/>
                    <a:chOff x="175693" y="4342395"/>
                    <a:chExt cx="11467474" cy="2108307"/>
                  </a:xfrm>
                </p:grpSpPr>
                <p:grpSp>
                  <p:nvGrpSpPr>
                    <p:cNvPr id="13" name="Group 12"/>
                    <p:cNvGrpSpPr/>
                    <p:nvPr/>
                  </p:nvGrpSpPr>
                  <p:grpSpPr>
                    <a:xfrm>
                      <a:off x="175693" y="4342395"/>
                      <a:ext cx="11467474" cy="2108307"/>
                      <a:chOff x="524657" y="1753850"/>
                      <a:chExt cx="11467474" cy="1912899"/>
                    </a:xfrm>
                  </p:grpSpPr>
                  <p:sp>
                    <p:nvSpPr>
                      <p:cNvPr id="22" name="Rectangle 21"/>
                      <p:cNvSpPr/>
                      <p:nvPr/>
                    </p:nvSpPr>
                    <p:spPr>
                      <a:xfrm>
                        <a:off x="524657" y="1753850"/>
                        <a:ext cx="11467474" cy="14840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7150">
                        <a:solidFill>
                          <a:srgbClr val="F9339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4565" dirty="0"/>
                      </a:p>
                    </p:txBody>
                  </p:sp>
                  <p:sp>
                    <p:nvSpPr>
                      <p:cNvPr id="23" name="Rectangle 22"/>
                      <p:cNvSpPr/>
                      <p:nvPr/>
                    </p:nvSpPr>
                    <p:spPr>
                      <a:xfrm>
                        <a:off x="532689" y="2053652"/>
                        <a:ext cx="11459442" cy="1613097"/>
                      </a:xfrm>
                      <a:prstGeom prst="rect">
                        <a:avLst/>
                      </a:prstGeom>
                      <a:blipFill>
                        <a:blip r:embed="rId3"/>
                        <a:tile tx="0" ty="0" sx="100000" sy="100000" flip="none" algn="tl"/>
                      </a:blipFill>
                      <a:ln w="57150">
                        <a:solidFill>
                          <a:srgbClr val="F9339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4565"/>
                      </a:p>
                    </p:txBody>
                  </p:sp>
                </p:grpSp>
                <p:sp>
                  <p:nvSpPr>
                    <p:cNvPr id="30" name="Rectangle 29"/>
                    <p:cNvSpPr/>
                    <p:nvPr/>
                  </p:nvSpPr>
                  <p:spPr>
                    <a:xfrm>
                      <a:off x="191756" y="5572528"/>
                      <a:ext cx="11451411" cy="870190"/>
                    </a:xfrm>
                    <a:prstGeom prst="rect">
                      <a:avLst/>
                    </a:prstGeom>
                    <a:noFill/>
                    <a:ln w="57150">
                      <a:solidFill>
                        <a:srgbClr val="F9339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4565"/>
                    </a:p>
                  </p:txBody>
                </p:sp>
              </p:grp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1082135" y="2229831"/>
                    <a:ext cx="2112051" cy="2529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bn-IN" sz="2000" b="1" dirty="0" smtClean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কখন খেয়েছি?  </a:t>
                    </a:r>
                    <a:r>
                      <a:rPr lang="bn-BD" sz="2000" b="1" dirty="0" smtClean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  </a:t>
                    </a:r>
                    <a:endParaRPr lang="bn-BD" sz="2000" b="1" dirty="0">
                      <a:solidFill>
                        <a:srgbClr val="FFFF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19" name="Rectangle 18"/>
                <p:cNvSpPr/>
                <p:nvPr/>
              </p:nvSpPr>
              <p:spPr>
                <a:xfrm>
                  <a:off x="118671" y="4302240"/>
                  <a:ext cx="11946285" cy="786840"/>
                </a:xfrm>
                <a:prstGeom prst="rect">
                  <a:avLst/>
                </a:prstGeom>
                <a:blipFill>
                  <a:blip r:embed="rId3"/>
                  <a:tile tx="0" ty="0" sx="100000" sy="100000" flip="none" algn="tl"/>
                </a:blipFill>
                <a:ln w="57150">
                  <a:solidFill>
                    <a:srgbClr val="F9339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4565"/>
                </a:p>
              </p:txBody>
            </p:sp>
          </p:grpSp>
          <p:sp>
            <p:nvSpPr>
              <p:cNvPr id="9" name="Rectangle 8"/>
              <p:cNvSpPr/>
              <p:nvPr/>
            </p:nvSpPr>
            <p:spPr>
              <a:xfrm>
                <a:off x="4962822" y="1254618"/>
                <a:ext cx="1701596" cy="412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b="1" dirty="0" smtClean="0">
                    <a:solidFill>
                      <a:srgbClr val="FFFF00"/>
                    </a:solidFill>
                    <a:latin typeface="NikoshBAN" panose="02000000000000000000"/>
                    <a:cs typeface="NikoshBAN" panose="02000000000000000000" pitchFamily="2" charset="0"/>
                  </a:rPr>
                  <a:t>কী খেয়েছি? </a:t>
                </a:r>
                <a:r>
                  <a:rPr lang="en-US" b="1" dirty="0" smtClean="0">
                    <a:solidFill>
                      <a:srgbClr val="FFFF00"/>
                    </a:solidFill>
                    <a:latin typeface="NikoshBAN" panose="02000000000000000000"/>
                    <a:cs typeface="NikoshBAN" panose="02000000000000000000" pitchFamily="2" charset="0"/>
                  </a:rPr>
                  <a:t> </a:t>
                </a:r>
                <a:endParaRPr lang="en-US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9601200" y="1590600"/>
              <a:ext cx="225266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b="1" dirty="0" smtClean="0">
                  <a:solidFill>
                    <a:srgbClr val="FFFF00"/>
                  </a:solidFill>
                  <a:latin typeface="NikoshBAN" panose="02000000000000000000"/>
                  <a:cs typeface="NikoshBAN" panose="02000000000000000000" pitchFamily="2" charset="0"/>
                </a:rPr>
                <a:t>কতটুকু  খেয়েছি? </a:t>
              </a:r>
              <a:r>
                <a:rPr lang="en-US" b="1" dirty="0" smtClean="0">
                  <a:solidFill>
                    <a:srgbClr val="FFFF00"/>
                  </a:solidFill>
                  <a:latin typeface="NikoshBAN" panose="02000000000000000000"/>
                  <a:cs typeface="NikoshBAN" panose="02000000000000000000" pitchFamily="2" charset="0"/>
                </a:rPr>
                <a:t> 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100512" y="1485899"/>
              <a:ext cx="3900487" cy="4574166"/>
            </a:xfrm>
            <a:prstGeom prst="rect">
              <a:avLst/>
            </a:prstGeom>
            <a:noFill/>
            <a:ln w="57150">
              <a:solidFill>
                <a:srgbClr val="F933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565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982622" y="2524861"/>
            <a:ext cx="2041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latin typeface="NikoshBAN" panose="02000000000000000000"/>
              </a:rPr>
              <a:t>পরাটা ও কলা 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1329542" y="2524861"/>
            <a:ext cx="1039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সকাল </a:t>
            </a:r>
            <a:endParaRPr lang="bn-BD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32321" y="3823966"/>
            <a:ext cx="1036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latin typeface="NikoshBAN" panose="02000000000000000000"/>
                <a:cs typeface="NikoshBAN" panose="02000000000000000000" pitchFamily="2" charset="0"/>
              </a:rPr>
              <a:t>দুপুর  </a:t>
            </a:r>
            <a:endParaRPr lang="bn-BD" sz="2000" b="1" dirty="0"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32321" y="5182135"/>
            <a:ext cx="71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রাত  </a:t>
            </a:r>
            <a:endParaRPr lang="bn-BD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032461" y="2506754"/>
            <a:ext cx="2041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latin typeface="NikoshBAN" panose="02000000000000000000"/>
              </a:rPr>
              <a:t>১টা ও ২টা  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4374607" y="3868121"/>
            <a:ext cx="3079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latin typeface="NikoshBAN" panose="02000000000000000000"/>
              </a:rPr>
              <a:t>ভাত,মাছ,ডাল,আপেল।  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8091574" y="3863402"/>
            <a:ext cx="3844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latin typeface="NikoshBAN" panose="02000000000000000000"/>
              </a:rPr>
              <a:t>২কাপ, মাঝারি মাপের ১টুকরো,</a:t>
            </a:r>
          </a:p>
          <a:p>
            <a:r>
              <a:rPr lang="bn-IN" sz="2000" b="1" dirty="0" smtClean="0">
                <a:latin typeface="NikoshBAN" panose="02000000000000000000"/>
              </a:rPr>
              <a:t>১ কাপ, ১টি  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4544519" y="5182135"/>
            <a:ext cx="2835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latin typeface="NikoshBAN" panose="02000000000000000000"/>
              </a:rPr>
              <a:t>ভাত, সবজি, ডিম, দুধ।  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7990869" y="5169505"/>
            <a:ext cx="4046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latin typeface="NikoshBAN" panose="02000000000000000000"/>
              </a:rPr>
              <a:t>১কাপ, আধা কাপ,১টি, ২০০ গ্রাম।   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554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3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78894" y="114713"/>
            <a:ext cx="7297261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 smtClean="0">
              <a:solidFill>
                <a:srgbClr val="2B07C5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400" b="1" dirty="0" smtClean="0">
              <a:solidFill>
                <a:srgbClr val="2B07C5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1600" b="1" dirty="0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সুস্থ্য জীবনের জন্য খাদ্য </a:t>
            </a:r>
            <a:r>
              <a:rPr lang="en-US" sz="1600" b="1" dirty="0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endParaRPr lang="en-US" sz="1400" b="1" dirty="0">
              <a:solidFill>
                <a:srgbClr val="F93396"/>
              </a:solidFill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bn-IN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আমরা চতুর্থ শ্রেণিতে জেনেছি, সুষম </a:t>
            </a:r>
            <a:r>
              <a:rPr lang="bn-IN" sz="1400" b="1" dirty="0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খাদ্য আমাদের সুস্থ থাকার জন্য প্রয়োজনীয় পুষ্টি</a:t>
            </a:r>
          </a:p>
          <a:p>
            <a:r>
              <a:rPr lang="bn-IN" sz="1400" b="1" dirty="0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সরবরাহ করে। তবে মানুষের বয়স ও কাজ অনুযায়ী খাদ্য ও পুষ্টির চাহিদার পরিমাণে কম </a:t>
            </a:r>
          </a:p>
          <a:p>
            <a:r>
              <a:rPr lang="bn-IN" sz="1400" b="1" dirty="0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ও বেশি হয়ে থাকে। তাই জানা দরকার আমাদের শরীরের জন্য কতটুকু পুষ্টি প্রয়োজন?</a:t>
            </a:r>
          </a:p>
          <a:p>
            <a:r>
              <a:rPr lang="bn-IN" sz="1400" b="1" dirty="0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তাছাড়া সুস্বাসাস্থ্যের জন্য আমাদের কোন কোন খাবার খাওয়া উচিৎ? </a:t>
            </a:r>
          </a:p>
          <a:p>
            <a:r>
              <a:rPr lang="bn-IN" sz="1400" b="1" dirty="0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১. </a:t>
            </a:r>
            <a:r>
              <a:rPr lang="en-US" sz="1400" b="1" dirty="0" err="1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সুষম</a:t>
            </a:r>
            <a:r>
              <a:rPr lang="en-US" sz="1400" b="1" dirty="0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খাদ্য</a:t>
            </a:r>
            <a:endParaRPr lang="en-US" sz="1400" b="1" dirty="0">
              <a:solidFill>
                <a:srgbClr val="F93396"/>
              </a:solidFill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en-US" sz="1400" b="1" dirty="0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(১) </a:t>
            </a:r>
            <a:r>
              <a:rPr lang="en-US" sz="1400" b="1" dirty="0" err="1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সুষম</a:t>
            </a:r>
            <a:r>
              <a:rPr lang="en-US" sz="1400" b="1" dirty="0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খাদ্যের</a:t>
            </a:r>
            <a:r>
              <a:rPr lang="en-US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প্রয়োজনীয়তা</a:t>
            </a:r>
            <a:r>
              <a:rPr lang="en-US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সুষম</a:t>
            </a:r>
            <a:r>
              <a:rPr lang="en-US" sz="1400" b="1" dirty="0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খাদ্য</a:t>
            </a:r>
            <a:r>
              <a:rPr lang="en-US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গ্রহণ</a:t>
            </a:r>
            <a:r>
              <a:rPr lang="en-US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করা</a:t>
            </a:r>
            <a:r>
              <a:rPr lang="en-US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খুবই</a:t>
            </a:r>
            <a:r>
              <a:rPr lang="en-US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গুরুত্বপূর্ণ</a:t>
            </a:r>
            <a:r>
              <a:rPr lang="en-US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সুস্থ</a:t>
            </a:r>
            <a:r>
              <a:rPr lang="en-US" sz="1400" b="1" dirty="0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ও </a:t>
            </a:r>
            <a:r>
              <a:rPr lang="en-US" sz="1400" b="1" dirty="0" err="1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সবল</a:t>
            </a:r>
            <a:r>
              <a:rPr lang="en-US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থাকার</a:t>
            </a:r>
            <a:endParaRPr lang="bn-IN" sz="1400" b="1" dirty="0" smtClean="0">
              <a:solidFill>
                <a:srgbClr val="F93396"/>
              </a:solidFill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en-US" sz="1400" b="1" dirty="0" err="1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জন্য</a:t>
            </a:r>
            <a:r>
              <a:rPr lang="en-US" sz="1400" b="1" dirty="0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আমাদের</a:t>
            </a:r>
            <a:r>
              <a:rPr lang="bn-IN" sz="1400" b="1" dirty="0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সঠিক</a:t>
            </a:r>
            <a:r>
              <a:rPr lang="en-US" sz="1400" b="1" dirty="0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পরিমান</a:t>
            </a:r>
            <a:r>
              <a:rPr lang="en-US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পুষ্টি</a:t>
            </a:r>
            <a:r>
              <a:rPr lang="en-US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উপাদান</a:t>
            </a:r>
            <a:r>
              <a:rPr lang="en-US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প্রয়োজন</a:t>
            </a:r>
            <a:r>
              <a:rPr lang="en-US" sz="1400" b="1" dirty="0" err="1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।প্রয়োজনীয়</a:t>
            </a:r>
            <a:r>
              <a:rPr lang="en-US" sz="1400" b="1" dirty="0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পুষ্টি</a:t>
            </a:r>
            <a:r>
              <a:rPr lang="en-US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গ্রহণ</a:t>
            </a:r>
            <a:r>
              <a:rPr lang="en-US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না</a:t>
            </a:r>
            <a:r>
              <a:rPr lang="en-US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করলে</a:t>
            </a:r>
            <a:endParaRPr lang="bn-IN" sz="1400" b="1" dirty="0" smtClean="0">
              <a:solidFill>
                <a:srgbClr val="F93396"/>
              </a:solidFill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en-US" sz="1400" b="1" dirty="0" err="1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শরীর</a:t>
            </a:r>
            <a:r>
              <a:rPr lang="en-US" sz="1400" b="1" dirty="0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দুর্বল</a:t>
            </a:r>
            <a:r>
              <a:rPr lang="en-US" sz="1400" b="1" dirty="0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হয়ে</a:t>
            </a:r>
            <a:r>
              <a:rPr lang="en-US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পড়ে</a:t>
            </a:r>
            <a:r>
              <a:rPr lang="en-US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এবং</a:t>
            </a:r>
            <a:r>
              <a:rPr lang="en-US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সহজেই</a:t>
            </a:r>
            <a:r>
              <a:rPr lang="en-US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রোগে</a:t>
            </a:r>
            <a:r>
              <a:rPr lang="en-US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আক্রান্ত</a:t>
            </a:r>
            <a:r>
              <a:rPr lang="en-US" sz="1400" b="1" dirty="0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হয়</a:t>
            </a:r>
            <a:r>
              <a:rPr lang="bn-IN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।</a:t>
            </a:r>
            <a:r>
              <a:rPr lang="en-US" sz="1400" b="1" dirty="0" err="1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শরীরের</a:t>
            </a:r>
            <a:r>
              <a:rPr lang="en-US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কর্মক্ষমতা</a:t>
            </a:r>
            <a:r>
              <a:rPr lang="en-US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হ্রাস</a:t>
            </a:r>
            <a:r>
              <a:rPr lang="en-US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পায়</a:t>
            </a:r>
            <a:r>
              <a:rPr lang="en-US" sz="1400" b="1" dirty="0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।</a:t>
            </a:r>
            <a:endParaRPr lang="bn-IN" sz="1400" b="1" dirty="0" smtClean="0">
              <a:solidFill>
                <a:srgbClr val="F93396"/>
              </a:solidFill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en-US" sz="1400" b="1" dirty="0" err="1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অপুষ্টিজনিত</a:t>
            </a:r>
            <a:r>
              <a:rPr lang="en-US" sz="1400" b="1" dirty="0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 </a:t>
            </a:r>
            <a:r>
              <a:rPr lang="en-US" sz="1400" b="1" dirty="0" err="1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কারণে</a:t>
            </a:r>
            <a:r>
              <a:rPr lang="en-US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শিশুর</a:t>
            </a:r>
            <a:r>
              <a:rPr lang="en-US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স্বাভাবিক</a:t>
            </a:r>
            <a:r>
              <a:rPr lang="en-US" sz="1400" b="1" dirty="0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বৃদ্ধি</a:t>
            </a:r>
            <a:r>
              <a:rPr lang="en-US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ও </a:t>
            </a:r>
            <a:r>
              <a:rPr lang="en-US" sz="1400" b="1" dirty="0" err="1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বিকাশ</a:t>
            </a:r>
            <a:r>
              <a:rPr lang="en-US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বাধাগ্রস্ত</a:t>
            </a:r>
            <a:r>
              <a:rPr lang="en-US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হয়</a:t>
            </a:r>
            <a:r>
              <a:rPr lang="en-US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। </a:t>
            </a:r>
            <a:r>
              <a:rPr lang="en-US" sz="1400" b="1" dirty="0" err="1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আবার</a:t>
            </a:r>
            <a:r>
              <a:rPr lang="en-US" sz="1400" b="1" dirty="0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অতিরিক্ত</a:t>
            </a:r>
            <a:endParaRPr lang="bn-IN" sz="1400" b="1" dirty="0" smtClean="0">
              <a:solidFill>
                <a:srgbClr val="F93396"/>
              </a:solidFill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en-US" sz="1400" b="1" dirty="0" err="1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খাদ্য</a:t>
            </a:r>
            <a:r>
              <a:rPr lang="en-US" sz="1400" b="1" dirty="0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গ্রহণের</a:t>
            </a:r>
            <a:r>
              <a:rPr lang="en-US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ফলে</a:t>
            </a:r>
            <a:r>
              <a:rPr lang="en-US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ওজনজনিত</a:t>
            </a:r>
            <a:r>
              <a:rPr lang="en-US" sz="1400" b="1" dirty="0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সমস্যা</a:t>
            </a:r>
            <a:r>
              <a:rPr lang="en-US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সৃষ্টি</a:t>
            </a:r>
            <a:r>
              <a:rPr lang="en-US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হতে</a:t>
            </a:r>
            <a:r>
              <a:rPr lang="en-US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পারে</a:t>
            </a:r>
            <a:r>
              <a:rPr lang="en-US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। </a:t>
            </a:r>
            <a:r>
              <a:rPr lang="en-US" sz="1400" b="1" dirty="0" err="1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আমাদের</a:t>
            </a:r>
            <a:r>
              <a:rPr lang="en-US" sz="1400" b="1" dirty="0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বয়স</a:t>
            </a:r>
            <a:r>
              <a:rPr lang="en-US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ও </a:t>
            </a:r>
            <a:r>
              <a:rPr lang="en-US" sz="1400" b="1" dirty="0" err="1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কাজের</a:t>
            </a:r>
            <a:r>
              <a:rPr lang="en-US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ধরন</a:t>
            </a:r>
            <a:endParaRPr lang="en-US" sz="1400" b="1" dirty="0">
              <a:solidFill>
                <a:srgbClr val="F93396"/>
              </a:solidFill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en-US" sz="1400" b="1" dirty="0" err="1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অনুযায়ী</a:t>
            </a:r>
            <a:r>
              <a:rPr lang="en-US" sz="1400" b="1" dirty="0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সঠিকপরিমাণে</a:t>
            </a:r>
            <a:r>
              <a:rPr lang="en-US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সুষম</a:t>
            </a:r>
            <a:r>
              <a:rPr lang="en-US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খাদ্য</a:t>
            </a:r>
            <a:r>
              <a:rPr lang="en-US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গ্রহণ</a:t>
            </a:r>
            <a:r>
              <a:rPr lang="en-US" sz="1400" b="1" dirty="0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করতে</a:t>
            </a:r>
            <a:r>
              <a:rPr lang="en-US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হবে</a:t>
            </a:r>
            <a:r>
              <a:rPr lang="en-US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। </a:t>
            </a:r>
            <a:r>
              <a:rPr lang="en-US" sz="1400" b="1" dirty="0" err="1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তবে</a:t>
            </a:r>
            <a:r>
              <a:rPr lang="en-US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যারা</a:t>
            </a:r>
            <a:r>
              <a:rPr lang="en-US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শারীরিক</a:t>
            </a:r>
            <a:r>
              <a:rPr lang="en-US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পরিশ্রমের</a:t>
            </a:r>
            <a:endParaRPr lang="bn-IN" sz="1400" b="1" dirty="0" smtClean="0">
              <a:solidFill>
                <a:srgbClr val="F93396"/>
              </a:solidFill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en-US" sz="1400" b="1" dirty="0" err="1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কাজ</a:t>
            </a:r>
            <a:r>
              <a:rPr lang="en-US" sz="1400" b="1" dirty="0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করে</a:t>
            </a:r>
            <a:r>
              <a:rPr lang="en-US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, </a:t>
            </a:r>
            <a:r>
              <a:rPr lang="en-US" sz="1400" b="1" dirty="0" err="1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তাদের</a:t>
            </a:r>
            <a:r>
              <a:rPr lang="en-US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বেশি</a:t>
            </a:r>
            <a:r>
              <a:rPr lang="en-US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খাদ্যের</a:t>
            </a:r>
            <a:r>
              <a:rPr lang="en-US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প্রয়োজন</a:t>
            </a:r>
            <a:r>
              <a:rPr lang="en-US" sz="1400" b="1" dirty="0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। </a:t>
            </a:r>
            <a:endParaRPr lang="bn-IN" sz="1400" b="1" dirty="0">
              <a:solidFill>
                <a:srgbClr val="F93396"/>
              </a:solidFill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bn-IN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প্রশ্নঃ কীভাবে আমরা সুষম খাদ্য নির্বাচন করতে পারি</a:t>
            </a:r>
            <a:r>
              <a:rPr lang="bn-IN" sz="1400" b="1" dirty="0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? </a:t>
            </a:r>
            <a:r>
              <a:rPr lang="en-US" sz="1400" b="1" dirty="0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 </a:t>
            </a:r>
            <a:endParaRPr lang="en-US" sz="1400" b="1" dirty="0">
              <a:solidFill>
                <a:srgbClr val="F93396"/>
              </a:solidFill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bn-IN" sz="1400" b="1" dirty="0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কাজঃ </a:t>
            </a:r>
            <a:endParaRPr lang="bn-IN" sz="1400" b="1" dirty="0">
              <a:solidFill>
                <a:srgbClr val="F93396"/>
              </a:solidFill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bn-IN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কী করতে </a:t>
            </a:r>
            <a:r>
              <a:rPr lang="bn-IN" sz="1400" b="1" dirty="0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হবেঃ                                                             </a:t>
            </a:r>
            <a:endParaRPr lang="bn-BD" sz="1400" b="1" dirty="0">
              <a:solidFill>
                <a:srgbClr val="F93396"/>
              </a:solidFill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en-US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BD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১.</a:t>
            </a:r>
            <a:r>
              <a:rPr lang="en-US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নিচে</a:t>
            </a:r>
            <a:r>
              <a:rPr lang="bn-BD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IN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দেখানো </a:t>
            </a:r>
            <a:r>
              <a:rPr lang="en-US" sz="1400" b="1" dirty="0" err="1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ছকের</a:t>
            </a:r>
            <a:r>
              <a:rPr lang="en-US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মত</a:t>
            </a:r>
            <a:r>
              <a:rPr lang="en-US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IN" sz="1400" b="1" dirty="0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খাতায়</a:t>
            </a:r>
            <a:r>
              <a:rPr lang="en-US" sz="1400" b="1" dirty="0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একটি</a:t>
            </a:r>
            <a:r>
              <a:rPr lang="en-US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ছক</a:t>
            </a:r>
            <a:r>
              <a:rPr lang="en-US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তৈরি</a:t>
            </a:r>
            <a:r>
              <a:rPr lang="en-US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করি</a:t>
            </a:r>
            <a:r>
              <a:rPr lang="en-US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।</a:t>
            </a:r>
            <a:r>
              <a:rPr lang="bn-BD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endParaRPr lang="bn-IN" sz="1400" b="1" dirty="0" smtClean="0">
              <a:solidFill>
                <a:srgbClr val="F93396"/>
              </a:solidFill>
              <a:latin typeface="NikoshBAN" panose="02000000000000000000"/>
              <a:cs typeface="NikoshBAN" panose="02000000000000000000" pitchFamily="2" charset="0"/>
            </a:endParaRPr>
          </a:p>
          <a:p>
            <a:endParaRPr lang="bn-IN" sz="1400" b="1" dirty="0" smtClean="0">
              <a:solidFill>
                <a:srgbClr val="F93396"/>
              </a:solidFill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bn-IN" sz="1400" b="1" dirty="0" smtClean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endParaRPr lang="en-GB" sz="1400" b="1" dirty="0">
              <a:solidFill>
                <a:srgbClr val="F93396"/>
              </a:solidFill>
              <a:latin typeface="NikoshBAN" panose="02000000000000000000"/>
              <a:cs typeface="NikoshBAN" panose="02000000000000000000" pitchFamily="2" charset="0"/>
            </a:endParaRPr>
          </a:p>
          <a:p>
            <a:endParaRPr lang="bn-IN" sz="1400" b="1" dirty="0">
              <a:solidFill>
                <a:srgbClr val="F93396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1400" b="1" dirty="0" smtClean="0">
              <a:solidFill>
                <a:srgbClr val="F93396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1400" b="1" dirty="0">
              <a:solidFill>
                <a:srgbClr val="F93396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400" b="1" dirty="0">
              <a:solidFill>
                <a:srgbClr val="F93396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400" b="1" dirty="0" smtClean="0">
              <a:solidFill>
                <a:srgbClr val="F93396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400" b="1" dirty="0">
              <a:solidFill>
                <a:srgbClr val="F93396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1400" b="1" dirty="0" smtClean="0">
                <a:solidFill>
                  <a:srgbClr val="F9339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bn-IN" sz="1400" b="1" dirty="0" smtClean="0">
                <a:solidFill>
                  <a:srgbClr val="F9339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গতকাল </a:t>
            </a:r>
            <a:r>
              <a:rPr lang="bn-IN" sz="1400" b="1" dirty="0">
                <a:solidFill>
                  <a:srgbClr val="F9339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খেয়েছি, কখন খেয়েছি এবং কতটুকু খেয়েছি</a:t>
            </a:r>
            <a:r>
              <a:rPr lang="bn-IN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তার একটি</a:t>
            </a:r>
            <a:r>
              <a:rPr lang="en-US" sz="1400" b="1" dirty="0">
                <a:solidFill>
                  <a:srgbClr val="F93396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BD" sz="1400" b="1" dirty="0">
                <a:solidFill>
                  <a:srgbClr val="F9339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 </a:t>
            </a:r>
            <a:r>
              <a:rPr lang="bn-BD" sz="1400" b="1" dirty="0" smtClean="0">
                <a:solidFill>
                  <a:srgbClr val="F9339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endParaRPr lang="bn-IN" sz="1400" b="1" dirty="0" smtClean="0">
              <a:solidFill>
                <a:srgbClr val="F9339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1400" b="1" dirty="0" smtClean="0">
                <a:solidFill>
                  <a:srgbClr val="F9339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করি?</a:t>
            </a:r>
            <a:endParaRPr lang="bn-BD" sz="1400" b="1" dirty="0">
              <a:solidFill>
                <a:srgbClr val="F9339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1400" b="1" dirty="0">
                <a:solidFill>
                  <a:srgbClr val="F9339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bn-IN" sz="1400" b="1" dirty="0">
                <a:solidFill>
                  <a:srgbClr val="F9339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কাজটি নিয়ে </a:t>
            </a:r>
            <a:r>
              <a:rPr lang="bn-BD" sz="1400" b="1" dirty="0">
                <a:solidFill>
                  <a:srgbClr val="F9339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সহপাঠীদের সাথে আলোচনা</a:t>
            </a:r>
            <a:r>
              <a:rPr lang="bn-IN" sz="1400" b="1" dirty="0">
                <a:solidFill>
                  <a:srgbClr val="F9339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করি</a:t>
            </a:r>
            <a:r>
              <a:rPr lang="bn-IN" sz="1400" b="1" dirty="0" smtClean="0">
                <a:solidFill>
                  <a:srgbClr val="F9339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400" b="1" dirty="0">
              <a:solidFill>
                <a:srgbClr val="F9339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Snip Diagonal Corner Rectangle 46"/>
          <p:cNvSpPr/>
          <p:nvPr/>
        </p:nvSpPr>
        <p:spPr>
          <a:xfrm>
            <a:off x="4429125" y="-100013"/>
            <a:ext cx="7734687" cy="816883"/>
          </a:xfrm>
          <a:prstGeom prst="snip2Diag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1400" b="1" dirty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bn-BD" sz="1400" b="1" dirty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1400" b="1" dirty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r>
              <a:rPr lang="bn-BD" sz="1400" b="1" dirty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14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14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400" b="1" dirty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খুলে নির্ধারিত পাঠ্যাংশটুকুর লাইনের নিচে </a:t>
            </a:r>
            <a:r>
              <a:rPr lang="bn-BD" sz="14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আঙ্গুল</a:t>
            </a:r>
            <a:r>
              <a:rPr lang="en-US" sz="14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4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রেখে</a:t>
            </a:r>
            <a:endParaRPr lang="en-US" sz="1400" b="1" dirty="0" smtClean="0">
              <a:solidFill>
                <a:srgbClr val="2B07C5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4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আমার পড়াটা মিলিয়ে নাও। </a:t>
            </a:r>
            <a:endParaRPr lang="en-US" sz="1400" b="1" dirty="0">
              <a:solidFill>
                <a:srgbClr val="2B07C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0" y="22408"/>
            <a:ext cx="12192000" cy="6802524"/>
          </a:xfrm>
          <a:prstGeom prst="rect">
            <a:avLst/>
          </a:prstGeom>
          <a:noFill/>
          <a:ln w="76200">
            <a:solidFill>
              <a:srgbClr val="2B07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65"/>
          </a:p>
        </p:txBody>
      </p:sp>
      <p:sp>
        <p:nvSpPr>
          <p:cNvPr id="49" name="Rectangle 48"/>
          <p:cNvSpPr/>
          <p:nvPr/>
        </p:nvSpPr>
        <p:spPr>
          <a:xfrm>
            <a:off x="4886326" y="22408"/>
            <a:ext cx="7305674" cy="6802524"/>
          </a:xfrm>
          <a:prstGeom prst="rect">
            <a:avLst/>
          </a:prstGeom>
          <a:noFill/>
          <a:ln w="76200">
            <a:solidFill>
              <a:srgbClr val="2B07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65"/>
          </a:p>
        </p:txBody>
      </p:sp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0" y="38128"/>
            <a:ext cx="4798751" cy="678680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062520" y="4391146"/>
            <a:ext cx="6930007" cy="1416507"/>
            <a:chOff x="205532" y="1480570"/>
            <a:chExt cx="11721575" cy="4579495"/>
          </a:xfrm>
        </p:grpSpPr>
        <p:grpSp>
          <p:nvGrpSpPr>
            <p:cNvPr id="22" name="Group 21"/>
            <p:cNvGrpSpPr/>
            <p:nvPr/>
          </p:nvGrpSpPr>
          <p:grpSpPr>
            <a:xfrm>
              <a:off x="205532" y="1480570"/>
              <a:ext cx="11721575" cy="4579495"/>
              <a:chOff x="254836" y="1177626"/>
              <a:chExt cx="11721575" cy="4823544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254836" y="1177626"/>
                <a:ext cx="11721575" cy="4823544"/>
                <a:chOff x="118670" y="2193932"/>
                <a:chExt cx="11906294" cy="2895148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118671" y="2193932"/>
                  <a:ext cx="11906293" cy="2252709"/>
                  <a:chOff x="118671" y="2193932"/>
                  <a:chExt cx="11906293" cy="2252709"/>
                </a:xfrm>
              </p:grpSpPr>
              <p:grpSp>
                <p:nvGrpSpPr>
                  <p:cNvPr id="29" name="Group 28"/>
                  <p:cNvGrpSpPr/>
                  <p:nvPr/>
                </p:nvGrpSpPr>
                <p:grpSpPr>
                  <a:xfrm>
                    <a:off x="118671" y="2193932"/>
                    <a:ext cx="11906293" cy="2252709"/>
                    <a:chOff x="175693" y="4342395"/>
                    <a:chExt cx="11421080" cy="2252709"/>
                  </a:xfrm>
                </p:grpSpPr>
                <p:grpSp>
                  <p:nvGrpSpPr>
                    <p:cNvPr id="31" name="Group 30"/>
                    <p:cNvGrpSpPr/>
                    <p:nvPr/>
                  </p:nvGrpSpPr>
                  <p:grpSpPr>
                    <a:xfrm>
                      <a:off x="175693" y="4342395"/>
                      <a:ext cx="11421080" cy="2182907"/>
                      <a:chOff x="216657" y="2269944"/>
                      <a:chExt cx="11421080" cy="2182907"/>
                    </a:xfrm>
                  </p:grpSpPr>
                  <p:grpSp>
                    <p:nvGrpSpPr>
                      <p:cNvPr id="33" name="Group 32"/>
                      <p:cNvGrpSpPr/>
                      <p:nvPr/>
                    </p:nvGrpSpPr>
                    <p:grpSpPr>
                      <a:xfrm>
                        <a:off x="216657" y="2269944"/>
                        <a:ext cx="11421080" cy="2182907"/>
                        <a:chOff x="524657" y="1753850"/>
                        <a:chExt cx="11421080" cy="1980584"/>
                      </a:xfrm>
                    </p:grpSpPr>
                    <p:sp>
                      <p:nvSpPr>
                        <p:cNvPr id="44" name="Rectangle 43"/>
                        <p:cNvSpPr/>
                        <p:nvPr/>
                      </p:nvSpPr>
                      <p:spPr>
                        <a:xfrm>
                          <a:off x="524657" y="1753850"/>
                          <a:ext cx="11421079" cy="1484025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 w="57150">
                          <a:solidFill>
                            <a:srgbClr val="F9339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 sz="4565" dirty="0"/>
                        </a:p>
                      </p:txBody>
                    </p:sp>
                    <p:sp>
                      <p:nvSpPr>
                        <p:cNvPr id="50" name="Rectangle 49"/>
                        <p:cNvSpPr/>
                        <p:nvPr/>
                      </p:nvSpPr>
                      <p:spPr>
                        <a:xfrm>
                          <a:off x="524894" y="2503000"/>
                          <a:ext cx="11420843" cy="1231434"/>
                        </a:xfrm>
                        <a:prstGeom prst="rect">
                          <a:avLst/>
                        </a:prstGeom>
                        <a:blipFill>
                          <a:blip r:embed="rId4"/>
                          <a:tile tx="0" ty="0" sx="100000" sy="100000" flip="none" algn="tl"/>
                        </a:blipFill>
                        <a:ln w="57150">
                          <a:solidFill>
                            <a:srgbClr val="F9339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 sz="4565"/>
                        </a:p>
                      </p:txBody>
                    </p:sp>
                  </p:grpSp>
                  <p:sp>
                    <p:nvSpPr>
                      <p:cNvPr id="41" name="TextBox 40"/>
                      <p:cNvSpPr txBox="1"/>
                      <p:nvPr/>
                    </p:nvSpPr>
                    <p:spPr>
                      <a:xfrm>
                        <a:off x="3166836" y="2777190"/>
                        <a:ext cx="4096257" cy="81777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just"/>
                        <a:r>
                          <a:rPr lang="en-US" sz="2000" b="1" dirty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a:t> </a:t>
                        </a:r>
                        <a:r>
                          <a:rPr lang="bn-BD" sz="2000" b="1" dirty="0" smtClean="0">
                            <a:solidFill>
                              <a:srgbClr val="FFFF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a:t>  </a:t>
                        </a:r>
                        <a:endParaRPr lang="bn-BD" sz="2000" b="1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endParaRPr>
                      </a:p>
                    </p:txBody>
                  </p:sp>
                </p:grpSp>
                <p:sp>
                  <p:nvSpPr>
                    <p:cNvPr id="32" name="Rectangle 31"/>
                    <p:cNvSpPr/>
                    <p:nvPr/>
                  </p:nvSpPr>
                  <p:spPr>
                    <a:xfrm>
                      <a:off x="203291" y="5753945"/>
                      <a:ext cx="11393482" cy="841159"/>
                    </a:xfrm>
                    <a:prstGeom prst="rect">
                      <a:avLst/>
                    </a:prstGeom>
                    <a:noFill/>
                    <a:ln w="57150">
                      <a:solidFill>
                        <a:srgbClr val="F9339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4565"/>
                    </a:p>
                  </p:txBody>
                </p:sp>
              </p:grpSp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326941" y="2228493"/>
                    <a:ext cx="3816852" cy="5546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bn-IN" sz="1400" b="1" dirty="0" smtClean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কখন খেয়েছি?  </a:t>
                    </a:r>
                    <a:r>
                      <a:rPr lang="bn-BD" sz="1400" b="1" dirty="0" smtClean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  </a:t>
                    </a:r>
                    <a:endParaRPr lang="bn-BD" sz="1400" b="1" dirty="0">
                      <a:solidFill>
                        <a:srgbClr val="FFFF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28" name="Rectangle 27"/>
                <p:cNvSpPr/>
                <p:nvPr/>
              </p:nvSpPr>
              <p:spPr>
                <a:xfrm>
                  <a:off x="118670" y="4357383"/>
                  <a:ext cx="11906293" cy="731697"/>
                </a:xfrm>
                <a:prstGeom prst="rect">
                  <a:avLst/>
                </a:prstGeom>
                <a:blipFill>
                  <a:blip r:embed="rId4"/>
                  <a:tile tx="0" ty="0" sx="100000" sy="100000" flip="none" algn="tl"/>
                </a:blipFill>
                <a:ln w="57150">
                  <a:solidFill>
                    <a:srgbClr val="F9339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4565"/>
                </a:p>
              </p:txBody>
            </p:sp>
          </p:grpSp>
          <p:sp>
            <p:nvSpPr>
              <p:cNvPr id="26" name="Rectangle 25"/>
              <p:cNvSpPr/>
              <p:nvPr/>
            </p:nvSpPr>
            <p:spPr>
              <a:xfrm>
                <a:off x="4670787" y="1212254"/>
                <a:ext cx="3358534" cy="1048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1400" b="1" dirty="0" smtClean="0">
                    <a:solidFill>
                      <a:srgbClr val="FFFF00"/>
                    </a:solidFill>
                    <a:latin typeface="NikoshBAN" panose="02000000000000000000"/>
                    <a:cs typeface="NikoshBAN" panose="02000000000000000000" pitchFamily="2" charset="0"/>
                  </a:rPr>
                  <a:t>কী খেয়েছি? </a:t>
                </a:r>
                <a:r>
                  <a:rPr lang="en-US" sz="1400" b="1" dirty="0" smtClean="0">
                    <a:solidFill>
                      <a:srgbClr val="FFFF00"/>
                    </a:solidFill>
                    <a:latin typeface="NikoshBAN" panose="02000000000000000000"/>
                    <a:cs typeface="NikoshBAN" panose="02000000000000000000" pitchFamily="2" charset="0"/>
                  </a:rPr>
                  <a:t> </a:t>
                </a:r>
                <a:endParaRPr lang="en-US" sz="14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8465271" y="1557811"/>
              <a:ext cx="3058929" cy="9062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1400" b="1" dirty="0" smtClean="0">
                  <a:solidFill>
                    <a:srgbClr val="FFFF00"/>
                  </a:solidFill>
                  <a:latin typeface="NikoshBAN" panose="02000000000000000000"/>
                  <a:cs typeface="NikoshBAN" panose="02000000000000000000" pitchFamily="2" charset="0"/>
                </a:rPr>
                <a:t>কতটুকু  খেয়েছি? </a:t>
              </a:r>
              <a:r>
                <a:rPr lang="en-US" sz="1400" b="1" dirty="0" smtClean="0">
                  <a:solidFill>
                    <a:srgbClr val="FFFF00"/>
                  </a:solidFill>
                  <a:latin typeface="NikoshBAN" panose="02000000000000000000"/>
                  <a:cs typeface="NikoshBAN" panose="02000000000000000000" pitchFamily="2" charset="0"/>
                </a:rPr>
                <a:t> </a:t>
              </a:r>
              <a:endParaRPr lang="en-US" sz="1400" dirty="0">
                <a:solidFill>
                  <a:srgbClr val="FFFF0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00512" y="1485899"/>
              <a:ext cx="3900487" cy="4574166"/>
            </a:xfrm>
            <a:prstGeom prst="rect">
              <a:avLst/>
            </a:prstGeom>
            <a:noFill/>
            <a:ln w="57150">
              <a:solidFill>
                <a:srgbClr val="F933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565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4878894" y="114713"/>
            <a:ext cx="7297261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 smtClean="0">
              <a:solidFill>
                <a:srgbClr val="2B07C5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400" b="1" dirty="0" smtClean="0">
              <a:solidFill>
                <a:srgbClr val="2B07C5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1600" b="1" dirty="0" smtClean="0">
                <a:latin typeface="NikoshBAN" panose="02000000000000000000"/>
                <a:cs typeface="NikoshBAN" panose="02000000000000000000" pitchFamily="2" charset="0"/>
              </a:rPr>
              <a:t>সুস্থ্য জীবনের জন্য খাদ্য </a:t>
            </a:r>
            <a:r>
              <a:rPr lang="en-US" sz="16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endParaRPr lang="en-US" sz="1400" b="1" dirty="0"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bn-IN" sz="1400" b="1" dirty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আমরা চতুর্থ শ্রেণিতে জেনেছি, সুষম </a:t>
            </a:r>
            <a:r>
              <a:rPr lang="bn-IN" sz="1400" b="1" dirty="0" smtClean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খাদ্য আমাদের সুস্থ থাকার জন্য প্রয়োজনীয় পুষ্টি</a:t>
            </a:r>
          </a:p>
          <a:p>
            <a:r>
              <a:rPr lang="bn-IN" sz="1400" b="1" dirty="0" smtClean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সরবরাহ করে। তবে মানুষের বয়স ও কাজ অনুযায়ী খাদ্য ও পুষ্টির চাহিদার পরিমাণে কম </a:t>
            </a:r>
          </a:p>
          <a:p>
            <a:r>
              <a:rPr lang="bn-IN" sz="1400" b="1" dirty="0" smtClean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ও বেশি হয়ে থাকে। তাই জানা দরকার আমাদের শরীরের জন্য কতটুকু পুষ্টি প্রয়োজন?</a:t>
            </a:r>
          </a:p>
          <a:p>
            <a:r>
              <a:rPr lang="bn-IN" sz="1400" b="1" dirty="0" smtClean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তাছাড়া সুস্বাসাস্থ্যের জন্য আমাদের কোন কোন খাবার খাওয়া উচিৎ? </a:t>
            </a:r>
          </a:p>
          <a:p>
            <a:r>
              <a:rPr lang="bn-IN" sz="1400" b="1" dirty="0" smtClean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১. </a:t>
            </a:r>
            <a:r>
              <a:rPr lang="en-US" sz="1400" b="1" dirty="0" err="1" smtClean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সুষম</a:t>
            </a:r>
            <a:r>
              <a:rPr lang="en-US" sz="1400" b="1" dirty="0" smtClean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খাদ্য</a:t>
            </a:r>
            <a:endParaRPr lang="en-US" sz="1400" b="1" dirty="0">
              <a:solidFill>
                <a:srgbClr val="2B07C5"/>
              </a:solidFill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en-US" sz="1400" b="1" dirty="0" smtClean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(১) </a:t>
            </a:r>
            <a:r>
              <a:rPr lang="en-US" sz="1400" b="1" dirty="0" err="1" smtClean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সুষম</a:t>
            </a:r>
            <a:r>
              <a:rPr lang="en-US" sz="1400" b="1" dirty="0" smtClean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খাদ্যের</a:t>
            </a:r>
            <a:r>
              <a:rPr lang="en-US" sz="1400" b="1" dirty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প্রয়োজনীয়তা</a:t>
            </a:r>
            <a:r>
              <a:rPr lang="en-US" sz="1400" b="1" dirty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সুষম</a:t>
            </a:r>
            <a:r>
              <a:rPr lang="en-US" sz="1400" b="1" dirty="0" smtClean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খাদ্য</a:t>
            </a:r>
            <a:r>
              <a:rPr lang="en-US" sz="1400" b="1" dirty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গ্রহণ</a:t>
            </a:r>
            <a:r>
              <a:rPr lang="en-US" sz="1400" b="1" dirty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করা</a:t>
            </a:r>
            <a:r>
              <a:rPr lang="en-US" sz="1400" b="1" dirty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খুবই</a:t>
            </a:r>
            <a:r>
              <a:rPr lang="en-US" sz="1400" b="1" dirty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গুরুত্বপূর্ণ</a:t>
            </a:r>
            <a:r>
              <a:rPr lang="en-US" sz="1400" b="1" dirty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সুস্থ</a:t>
            </a:r>
            <a:r>
              <a:rPr lang="en-US" sz="1400" b="1" dirty="0" smtClean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ও </a:t>
            </a:r>
            <a:r>
              <a:rPr lang="en-US" sz="1400" b="1" dirty="0" err="1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সবল</a:t>
            </a:r>
            <a:r>
              <a:rPr lang="en-US" sz="1400" b="1" dirty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থাকার</a:t>
            </a:r>
            <a:endParaRPr lang="bn-IN" sz="1400" b="1" dirty="0" smtClean="0">
              <a:solidFill>
                <a:srgbClr val="2B07C5"/>
              </a:solidFill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en-US" sz="1400" b="1" dirty="0" err="1" smtClean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জন্য</a:t>
            </a:r>
            <a:r>
              <a:rPr lang="en-US" sz="1400" b="1" dirty="0" smtClean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আমাদের</a:t>
            </a:r>
            <a:r>
              <a:rPr lang="bn-IN" sz="1400" b="1" dirty="0" smtClean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সঠিক</a:t>
            </a:r>
            <a:r>
              <a:rPr lang="en-US" sz="1400" b="1" dirty="0" smtClean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পরিমান</a:t>
            </a:r>
            <a:r>
              <a:rPr lang="en-US" sz="1400" b="1" dirty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পুষ্টি</a:t>
            </a:r>
            <a:r>
              <a:rPr lang="en-US" sz="1400" b="1" dirty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উপাদান</a:t>
            </a:r>
            <a:r>
              <a:rPr lang="en-US" sz="1400" b="1" dirty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প্রয়োজন</a:t>
            </a:r>
            <a:r>
              <a:rPr lang="en-US" sz="1400" b="1" dirty="0" err="1" smtClean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।প্রয়োজনীয়</a:t>
            </a:r>
            <a:r>
              <a:rPr lang="en-US" sz="1400" b="1" dirty="0" smtClean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পুষ্টি</a:t>
            </a:r>
            <a:r>
              <a:rPr lang="en-US" sz="1400" b="1" dirty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গ্রহণ</a:t>
            </a:r>
            <a:r>
              <a:rPr lang="en-US" sz="1400" b="1" dirty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না</a:t>
            </a:r>
            <a:r>
              <a:rPr lang="en-US" sz="1400" b="1" dirty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করলে</a:t>
            </a:r>
            <a:endParaRPr lang="bn-IN" sz="1400" b="1" dirty="0" smtClean="0">
              <a:solidFill>
                <a:srgbClr val="2B07C5"/>
              </a:solidFill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en-US" sz="1400" b="1" dirty="0" err="1" smtClean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শরীর</a:t>
            </a:r>
            <a:r>
              <a:rPr lang="en-US" sz="1400" b="1" dirty="0" smtClean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দুর্বল</a:t>
            </a:r>
            <a:r>
              <a:rPr lang="en-US" sz="1400" b="1" dirty="0" smtClean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হয়ে</a:t>
            </a:r>
            <a:r>
              <a:rPr lang="en-US" sz="1400" b="1" dirty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পড়ে</a:t>
            </a:r>
            <a:r>
              <a:rPr lang="en-US" sz="1400" b="1" dirty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এবং</a:t>
            </a:r>
            <a:r>
              <a:rPr lang="en-US" sz="1400" b="1" dirty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সহজেই</a:t>
            </a:r>
            <a:r>
              <a:rPr lang="en-US" sz="1400" b="1" dirty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রোগে</a:t>
            </a:r>
            <a:r>
              <a:rPr lang="en-US" sz="1400" b="1" dirty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আক্রান্ত</a:t>
            </a:r>
            <a:r>
              <a:rPr lang="en-US" sz="1400" b="1" dirty="0" smtClean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হয়</a:t>
            </a:r>
            <a:r>
              <a:rPr lang="bn-IN" sz="1400" b="1" dirty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।</a:t>
            </a:r>
            <a:r>
              <a:rPr lang="en-US" sz="1400" b="1" dirty="0" err="1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শরীরের</a:t>
            </a:r>
            <a:r>
              <a:rPr lang="en-US" sz="1400" b="1" dirty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কর্মক্ষমতা</a:t>
            </a:r>
            <a:r>
              <a:rPr lang="en-US" sz="1400" b="1" dirty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হ্রাস</a:t>
            </a:r>
            <a:r>
              <a:rPr lang="en-US" sz="1400" b="1" dirty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পায়</a:t>
            </a:r>
            <a:r>
              <a:rPr lang="en-US" sz="1400" b="1" dirty="0" smtClean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।</a:t>
            </a:r>
            <a:endParaRPr lang="bn-IN" sz="1400" b="1" dirty="0" smtClean="0">
              <a:solidFill>
                <a:srgbClr val="2B07C5"/>
              </a:solidFill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en-US" sz="1400" b="1" dirty="0" err="1" smtClean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অপুষ্টিজনিত</a:t>
            </a:r>
            <a:r>
              <a:rPr lang="en-US" sz="1400" b="1" dirty="0" smtClean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 </a:t>
            </a:r>
            <a:r>
              <a:rPr lang="en-US" sz="1400" b="1" dirty="0" err="1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কারণে</a:t>
            </a:r>
            <a:r>
              <a:rPr lang="en-US" sz="1400" b="1" dirty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শিশুর</a:t>
            </a:r>
            <a:r>
              <a:rPr lang="en-US" sz="1400" b="1" dirty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স্বাভাবিক</a:t>
            </a:r>
            <a:r>
              <a:rPr lang="en-US" sz="1400" b="1" dirty="0" smtClean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বৃদ্ধি</a:t>
            </a:r>
            <a:r>
              <a:rPr lang="en-US" sz="1400" b="1" dirty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ও </a:t>
            </a:r>
            <a:r>
              <a:rPr lang="en-US" sz="1400" b="1" dirty="0" err="1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বিকাশ</a:t>
            </a:r>
            <a:r>
              <a:rPr lang="en-US" sz="1400" b="1" dirty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বাধাগ্রস্ত</a:t>
            </a:r>
            <a:r>
              <a:rPr lang="en-US" sz="1400" b="1" dirty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হয়</a:t>
            </a:r>
            <a:r>
              <a:rPr lang="en-US" sz="1400" b="1" dirty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। </a:t>
            </a:r>
            <a:r>
              <a:rPr lang="en-US" sz="1400" b="1" dirty="0" err="1" smtClean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আবার</a:t>
            </a:r>
            <a:r>
              <a:rPr lang="en-US" sz="1400" b="1" dirty="0" smtClean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অতিরিক্ত</a:t>
            </a:r>
            <a:endParaRPr lang="bn-IN" sz="1400" b="1" dirty="0" smtClean="0">
              <a:solidFill>
                <a:srgbClr val="2B07C5"/>
              </a:solidFill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en-US" sz="1400" b="1" dirty="0" err="1" smtClean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খাদ্য</a:t>
            </a:r>
            <a:r>
              <a:rPr lang="en-US" sz="1400" b="1" dirty="0" smtClean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গ্রহণের</a:t>
            </a:r>
            <a:r>
              <a:rPr lang="en-US" sz="1400" b="1" dirty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ফলে</a:t>
            </a:r>
            <a:r>
              <a:rPr lang="en-US" sz="1400" b="1" dirty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ওজনজনিত</a:t>
            </a:r>
            <a:r>
              <a:rPr lang="en-US" sz="1400" b="1" dirty="0" smtClean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সমস্যা</a:t>
            </a:r>
            <a:r>
              <a:rPr lang="en-US" sz="1400" b="1" dirty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সৃষ্টি</a:t>
            </a:r>
            <a:r>
              <a:rPr lang="en-US" sz="1400" b="1" dirty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হতে</a:t>
            </a:r>
            <a:r>
              <a:rPr lang="en-US" sz="1400" b="1" dirty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পারে</a:t>
            </a:r>
            <a:r>
              <a:rPr lang="en-US" sz="1400" b="1" dirty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। </a:t>
            </a:r>
            <a:r>
              <a:rPr lang="en-US" sz="1400" b="1" dirty="0" err="1" smtClean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আমাদের</a:t>
            </a:r>
            <a:r>
              <a:rPr lang="en-US" sz="1400" b="1" dirty="0" smtClean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বয়স</a:t>
            </a:r>
            <a:r>
              <a:rPr lang="en-US" sz="1400" b="1" dirty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ও </a:t>
            </a:r>
            <a:r>
              <a:rPr lang="en-US" sz="1400" b="1" dirty="0" err="1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কাজের</a:t>
            </a:r>
            <a:r>
              <a:rPr lang="en-US" sz="1400" b="1" dirty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ধরন</a:t>
            </a:r>
            <a:endParaRPr lang="en-US" sz="1400" b="1" dirty="0">
              <a:solidFill>
                <a:srgbClr val="2B07C5"/>
              </a:solidFill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en-US" sz="1400" b="1" dirty="0" err="1" smtClean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অনুযায়ী</a:t>
            </a:r>
            <a:r>
              <a:rPr lang="en-US" sz="1400" b="1" dirty="0" smtClean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সঠিকপরিমাণে</a:t>
            </a:r>
            <a:r>
              <a:rPr lang="en-US" sz="1400" b="1" dirty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সুষম</a:t>
            </a:r>
            <a:r>
              <a:rPr lang="en-US" sz="1400" b="1" dirty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খাদ্য</a:t>
            </a:r>
            <a:r>
              <a:rPr lang="en-US" sz="1400" b="1" dirty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গ্রহণ</a:t>
            </a:r>
            <a:r>
              <a:rPr lang="en-US" sz="1400" b="1" dirty="0" smtClean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করতে</a:t>
            </a:r>
            <a:r>
              <a:rPr lang="en-US" sz="1400" b="1" dirty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হবে</a:t>
            </a:r>
            <a:r>
              <a:rPr lang="en-US" sz="1400" b="1" dirty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। </a:t>
            </a:r>
            <a:r>
              <a:rPr lang="en-US" sz="1400" b="1" dirty="0" err="1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তবে</a:t>
            </a:r>
            <a:r>
              <a:rPr lang="en-US" sz="1400" b="1" dirty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যারা</a:t>
            </a:r>
            <a:r>
              <a:rPr lang="en-US" sz="1400" b="1" dirty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শারীরিক</a:t>
            </a:r>
            <a:r>
              <a:rPr lang="en-US" sz="1400" b="1" dirty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পরিশ্রমের</a:t>
            </a:r>
            <a:endParaRPr lang="bn-IN" sz="1400" b="1" dirty="0" smtClean="0">
              <a:solidFill>
                <a:srgbClr val="2B07C5"/>
              </a:solidFill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en-US" sz="1400" b="1" dirty="0" err="1" smtClean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কাজ</a:t>
            </a:r>
            <a:r>
              <a:rPr lang="en-US" sz="1400" b="1" dirty="0" smtClean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করে</a:t>
            </a:r>
            <a:r>
              <a:rPr lang="en-US" sz="1400" b="1" dirty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, </a:t>
            </a:r>
            <a:r>
              <a:rPr lang="en-US" sz="1400" b="1" dirty="0" err="1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তাদের</a:t>
            </a:r>
            <a:r>
              <a:rPr lang="en-US" sz="1400" b="1" dirty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বেশি</a:t>
            </a:r>
            <a:r>
              <a:rPr lang="en-US" sz="1400" b="1" dirty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খাদ্যের</a:t>
            </a:r>
            <a:r>
              <a:rPr lang="en-US" sz="1400" b="1" dirty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প্রয়োজন</a:t>
            </a:r>
            <a:r>
              <a:rPr lang="en-US" sz="1400" b="1" dirty="0" smtClean="0">
                <a:solidFill>
                  <a:srgbClr val="2B07C5"/>
                </a:solidFill>
                <a:latin typeface="NikoshBAN" panose="02000000000000000000"/>
                <a:cs typeface="NikoshBAN" panose="02000000000000000000" pitchFamily="2" charset="0"/>
              </a:rPr>
              <a:t>। </a:t>
            </a:r>
            <a:endParaRPr lang="bn-IN" sz="1400" b="1" dirty="0">
              <a:solidFill>
                <a:srgbClr val="2B07C5"/>
              </a:solidFill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bn-IN" sz="1400" b="1" dirty="0">
                <a:solidFill>
                  <a:srgbClr val="7030A0"/>
                </a:solidFill>
                <a:latin typeface="NikoshBAN" panose="02000000000000000000"/>
                <a:cs typeface="NikoshBAN" panose="02000000000000000000" pitchFamily="2" charset="0"/>
              </a:rPr>
              <a:t>প্রশ্নঃ কীভাবে আমরা সুষম খাদ্য নির্বাচন করতে পারি</a:t>
            </a:r>
            <a:r>
              <a:rPr lang="bn-IN" sz="1400" b="1" dirty="0" smtClean="0">
                <a:solidFill>
                  <a:srgbClr val="7030A0"/>
                </a:solidFill>
                <a:latin typeface="NikoshBAN" panose="02000000000000000000"/>
                <a:cs typeface="NikoshBAN" panose="02000000000000000000" pitchFamily="2" charset="0"/>
              </a:rPr>
              <a:t>? </a:t>
            </a:r>
            <a:r>
              <a:rPr lang="en-US" sz="1400" b="1" dirty="0" smtClean="0">
                <a:latin typeface="NikoshBAN" panose="02000000000000000000"/>
                <a:cs typeface="NikoshBAN" panose="02000000000000000000" pitchFamily="2" charset="0"/>
              </a:rPr>
              <a:t>  </a:t>
            </a:r>
            <a:endParaRPr lang="en-US" sz="1400" b="1" dirty="0"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bn-IN" sz="1400" b="1" dirty="0" smtClean="0">
                <a:latin typeface="NikoshBAN" panose="02000000000000000000"/>
                <a:cs typeface="NikoshBAN" panose="02000000000000000000" pitchFamily="2" charset="0"/>
              </a:rPr>
              <a:t>কাজঃ </a:t>
            </a:r>
            <a:endParaRPr lang="bn-IN" sz="1400" b="1" dirty="0"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bn-IN" sz="1400" b="1" dirty="0">
                <a:latin typeface="NikoshBAN" panose="02000000000000000000"/>
                <a:cs typeface="NikoshBAN" panose="02000000000000000000" pitchFamily="2" charset="0"/>
              </a:rPr>
              <a:t>কী করতে </a:t>
            </a:r>
            <a:r>
              <a:rPr lang="bn-IN" sz="1400" b="1" dirty="0" smtClean="0">
                <a:latin typeface="NikoshBAN" panose="02000000000000000000"/>
                <a:cs typeface="NikoshBAN" panose="02000000000000000000" pitchFamily="2" charset="0"/>
              </a:rPr>
              <a:t>হবেঃ                                                             </a:t>
            </a:r>
            <a:endParaRPr lang="bn-BD" sz="1400" b="1" dirty="0"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en-US" sz="1400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BD" sz="1400" b="1" dirty="0">
                <a:latin typeface="NikoshBAN" panose="02000000000000000000"/>
                <a:cs typeface="NikoshBAN" panose="02000000000000000000" pitchFamily="2" charset="0"/>
              </a:rPr>
              <a:t>১.</a:t>
            </a:r>
            <a:r>
              <a:rPr lang="en-US" sz="1400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latin typeface="NikoshBAN" panose="02000000000000000000"/>
                <a:cs typeface="NikoshBAN" panose="02000000000000000000" pitchFamily="2" charset="0"/>
              </a:rPr>
              <a:t>নিচে</a:t>
            </a:r>
            <a:r>
              <a:rPr lang="bn-BD" sz="1400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IN" sz="1400" b="1" dirty="0">
                <a:latin typeface="NikoshBAN" panose="02000000000000000000"/>
                <a:cs typeface="NikoshBAN" panose="02000000000000000000" pitchFamily="2" charset="0"/>
              </a:rPr>
              <a:t>দেখানো </a:t>
            </a:r>
            <a:r>
              <a:rPr lang="en-US" sz="1400" b="1" dirty="0" err="1">
                <a:latin typeface="NikoshBAN" panose="02000000000000000000"/>
                <a:cs typeface="NikoshBAN" panose="02000000000000000000" pitchFamily="2" charset="0"/>
              </a:rPr>
              <a:t>ছকের</a:t>
            </a:r>
            <a:r>
              <a:rPr lang="en-US" sz="1400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latin typeface="NikoshBAN" panose="02000000000000000000"/>
                <a:cs typeface="NikoshBAN" panose="02000000000000000000" pitchFamily="2" charset="0"/>
              </a:rPr>
              <a:t>মত</a:t>
            </a:r>
            <a:r>
              <a:rPr lang="en-US" sz="1400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IN" sz="1400" b="1" dirty="0" smtClean="0">
                <a:latin typeface="NikoshBAN" panose="02000000000000000000"/>
                <a:cs typeface="NikoshBAN" panose="02000000000000000000" pitchFamily="2" charset="0"/>
              </a:rPr>
              <a:t>খাতায়</a:t>
            </a:r>
            <a:r>
              <a:rPr lang="en-US" sz="14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latin typeface="NikoshBAN" panose="02000000000000000000"/>
                <a:cs typeface="NikoshBAN" panose="02000000000000000000" pitchFamily="2" charset="0"/>
              </a:rPr>
              <a:t>একটি</a:t>
            </a:r>
            <a:r>
              <a:rPr lang="en-US" sz="1400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latin typeface="NikoshBAN" panose="02000000000000000000"/>
                <a:cs typeface="NikoshBAN" panose="02000000000000000000" pitchFamily="2" charset="0"/>
              </a:rPr>
              <a:t>ছক</a:t>
            </a:r>
            <a:r>
              <a:rPr lang="en-US" sz="1400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latin typeface="NikoshBAN" panose="02000000000000000000"/>
                <a:cs typeface="NikoshBAN" panose="02000000000000000000" pitchFamily="2" charset="0"/>
              </a:rPr>
              <a:t>তৈরি</a:t>
            </a:r>
            <a:r>
              <a:rPr lang="en-US" sz="1400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1400" b="1" dirty="0" err="1">
                <a:latin typeface="NikoshBAN" panose="02000000000000000000"/>
                <a:cs typeface="NikoshBAN" panose="02000000000000000000" pitchFamily="2" charset="0"/>
              </a:rPr>
              <a:t>করি</a:t>
            </a:r>
            <a:r>
              <a:rPr lang="en-US" sz="1400" b="1" dirty="0">
                <a:latin typeface="NikoshBAN" panose="02000000000000000000"/>
                <a:cs typeface="NikoshBAN" panose="02000000000000000000" pitchFamily="2" charset="0"/>
              </a:rPr>
              <a:t>।</a:t>
            </a:r>
            <a:r>
              <a:rPr lang="bn-BD" sz="1400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endParaRPr lang="bn-IN" sz="1400" b="1" dirty="0" smtClean="0">
              <a:latin typeface="NikoshBAN" panose="02000000000000000000"/>
              <a:cs typeface="NikoshBAN" panose="02000000000000000000" pitchFamily="2" charset="0"/>
            </a:endParaRPr>
          </a:p>
          <a:p>
            <a:endParaRPr lang="bn-IN" sz="1400" b="1" dirty="0" smtClean="0"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bn-IN" sz="14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endParaRPr lang="en-GB" sz="1400" b="1" dirty="0">
              <a:latin typeface="NikoshBAN" panose="02000000000000000000"/>
              <a:cs typeface="NikoshBAN" panose="02000000000000000000" pitchFamily="2" charset="0"/>
            </a:endParaRPr>
          </a:p>
          <a:p>
            <a:endParaRPr lang="bn-IN" sz="1400" b="1" dirty="0">
              <a:latin typeface="NikoshBAN" pitchFamily="2" charset="0"/>
              <a:cs typeface="NikoshBAN" pitchFamily="2" charset="0"/>
            </a:endParaRPr>
          </a:p>
          <a:p>
            <a:endParaRPr lang="bn-IN" sz="1400" b="1" dirty="0" smtClean="0">
              <a:latin typeface="NikoshBAN" pitchFamily="2" charset="0"/>
              <a:cs typeface="NikoshBAN" pitchFamily="2" charset="0"/>
            </a:endParaRPr>
          </a:p>
          <a:p>
            <a:endParaRPr lang="bn-IN" sz="1400" b="1" dirty="0">
              <a:latin typeface="NikoshBAN" pitchFamily="2" charset="0"/>
              <a:cs typeface="NikoshBAN" pitchFamily="2" charset="0"/>
            </a:endParaRPr>
          </a:p>
          <a:p>
            <a:endParaRPr lang="en-US" sz="1400" b="1" dirty="0">
              <a:latin typeface="NikoshBAN" pitchFamily="2" charset="0"/>
              <a:cs typeface="NikoshBAN" pitchFamily="2" charset="0"/>
            </a:endParaRPr>
          </a:p>
          <a:p>
            <a:endParaRPr lang="en-US" sz="14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1400" b="1" dirty="0">
              <a:solidFill>
                <a:srgbClr val="2B07C5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1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bn-IN" sz="1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গতকাল </a:t>
            </a:r>
            <a:r>
              <a:rPr lang="bn-IN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কী খেয়েছি, কখন খেয়েছি এবং কতটুকু খেয়েছি</a:t>
            </a:r>
            <a:r>
              <a:rPr lang="bn-IN" sz="1400" b="1" dirty="0">
                <a:latin typeface="NikoshBAN" panose="02000000000000000000"/>
                <a:cs typeface="NikoshBAN" panose="02000000000000000000" pitchFamily="2" charset="0"/>
              </a:rPr>
              <a:t> তার একটি</a:t>
            </a:r>
            <a:r>
              <a:rPr lang="en-US" sz="1400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BD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তালিকা </a:t>
            </a:r>
            <a:r>
              <a:rPr lang="bn-BD" sz="1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endParaRPr lang="bn-IN" sz="1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1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করি?</a:t>
            </a:r>
            <a:endParaRPr lang="bn-BD" sz="1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bn-IN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কাজটি নিয়ে </a:t>
            </a:r>
            <a:r>
              <a:rPr lang="bn-BD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সহপাঠীদের সাথে আলোচনা</a:t>
            </a:r>
            <a:r>
              <a:rPr lang="bn-IN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 করি</a:t>
            </a:r>
            <a:r>
              <a:rPr lang="bn-IN" sz="1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10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0"/>
                                        <p:tgtEl>
                                          <p:spTgt spid="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0"/>
                                        <p:tgtEl>
                                          <p:spTgt spid="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0"/>
                                        <p:tgtEl>
                                          <p:spTgt spid="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0"/>
                                        <p:tgtEl>
                                          <p:spTgt spid="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0"/>
                                        <p:tgtEl>
                                          <p:spTgt spid="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7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0"/>
                                        <p:tgtEl>
                                          <p:spTgt spid="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2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0"/>
                                        <p:tgtEl>
                                          <p:spTgt spid="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5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9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5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1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0"/>
                                        <p:tgtEl>
                                          <p:spTgt spid="5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6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0"/>
                                        <p:tgtEl>
                                          <p:spTgt spid="5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1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52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3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0"/>
                                        <p:tgtEl>
                                          <p:spTgt spid="52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25F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65"/>
          </a:p>
        </p:txBody>
      </p:sp>
      <p:sp>
        <p:nvSpPr>
          <p:cNvPr id="22" name="TextBox 21"/>
          <p:cNvSpPr txBox="1"/>
          <p:nvPr/>
        </p:nvSpPr>
        <p:spPr>
          <a:xfrm>
            <a:off x="1440873" y="868652"/>
            <a:ext cx="10113817" cy="4001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 আমরা সুষম খদ্য নির্বাচন করব নিচের ছকে তার</a:t>
            </a:r>
            <a:r>
              <a:rPr lang="bn-IN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IN" sz="2000" b="1" dirty="0">
                <a:latin typeface="NikoshBAN" panose="02000000000000000000"/>
                <a:cs typeface="NikoshBAN" panose="02000000000000000000" pitchFamily="2" charset="0"/>
              </a:rPr>
              <a:t>একটি</a:t>
            </a:r>
            <a:r>
              <a:rPr lang="en-US" sz="2000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তালিকা তৈরি করি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Snip and Round Single Corner Rectangle 22"/>
          <p:cNvSpPr/>
          <p:nvPr/>
        </p:nvSpPr>
        <p:spPr>
          <a:xfrm>
            <a:off x="4941541" y="124387"/>
            <a:ext cx="2393283" cy="457504"/>
          </a:xfrm>
          <a:prstGeom prst="snipRoundRect">
            <a:avLst/>
          </a:prstGeom>
          <a:solidFill>
            <a:schemeClr val="tx1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FFCC00"/>
                </a:solidFill>
                <a:latin typeface="NikoshBAN" pitchFamily="2" charset="0"/>
                <a:cs typeface="NikoshBAN" pitchFamily="2" charset="0"/>
              </a:rPr>
              <a:t>দলে কাজ</a:t>
            </a:r>
            <a:endParaRPr lang="en-US" sz="2400" b="1" dirty="0">
              <a:solidFill>
                <a:srgbClr val="FF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Snip and Round Single Corner Rectangle 28"/>
          <p:cNvSpPr/>
          <p:nvPr/>
        </p:nvSpPr>
        <p:spPr>
          <a:xfrm>
            <a:off x="4941541" y="3311593"/>
            <a:ext cx="2393283" cy="469471"/>
          </a:xfrm>
          <a:prstGeom prst="snipRoundRect">
            <a:avLst/>
          </a:prstGeom>
          <a:solidFill>
            <a:schemeClr val="tx1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FFCC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2400" b="1" dirty="0">
              <a:solidFill>
                <a:srgbClr val="FF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479728" y="4018797"/>
            <a:ext cx="8035909" cy="417136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প্রশ্নগুলোর উত্তর প্রথমে বলি ও পরে লিখি।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Snip Diagonal Corner Rectangle 30"/>
          <p:cNvSpPr/>
          <p:nvPr/>
        </p:nvSpPr>
        <p:spPr>
          <a:xfrm>
            <a:off x="2244437" y="4679361"/>
            <a:ext cx="8271200" cy="1485912"/>
          </a:xfrm>
          <a:prstGeom prst="snip2DiagRect">
            <a:avLst/>
          </a:prstGeom>
          <a:solidFill>
            <a:srgbClr val="0000CC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GB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মানুষের খাদ্য ও পুষ্টি চাহিদা কম বেশি হয় কেন?   </a:t>
            </a:r>
            <a:endParaRPr lang="bn-IN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GB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প্রয়োজনীয় পুষ্টি গ্রহণ না করলে শরীরে কি কি সমস্যা দেখা দেয়। </a:t>
            </a:r>
          </a:p>
          <a:p>
            <a:r>
              <a:rPr lang="bn-IN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IN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সুষম খাদ্য গ্রহণের দুটি প্রয়োজনীয়তা লেখ। </a:t>
            </a:r>
          </a:p>
          <a:p>
            <a:r>
              <a:rPr lang="bn-IN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অতিরিক্ত খাদ্য গ্রহণের ফলে কী ধরণের সমস্যা দেখা দিতে পারে? </a:t>
            </a:r>
            <a:endParaRPr lang="bn-BD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410591" y="1353540"/>
            <a:ext cx="8174182" cy="1819510"/>
            <a:chOff x="205532" y="1480570"/>
            <a:chExt cx="11721575" cy="4579495"/>
          </a:xfrm>
        </p:grpSpPr>
        <p:grpSp>
          <p:nvGrpSpPr>
            <p:cNvPr id="33" name="Group 32"/>
            <p:cNvGrpSpPr/>
            <p:nvPr/>
          </p:nvGrpSpPr>
          <p:grpSpPr>
            <a:xfrm>
              <a:off x="205532" y="1480570"/>
              <a:ext cx="11721575" cy="4579495"/>
              <a:chOff x="254836" y="1177626"/>
              <a:chExt cx="11721575" cy="4823544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254836" y="1177626"/>
                <a:ext cx="11721575" cy="4823544"/>
                <a:chOff x="118670" y="2193932"/>
                <a:chExt cx="11906294" cy="2895148"/>
              </a:xfrm>
            </p:grpSpPr>
            <p:grpSp>
              <p:nvGrpSpPr>
                <p:cNvPr id="38" name="Group 37"/>
                <p:cNvGrpSpPr/>
                <p:nvPr/>
              </p:nvGrpSpPr>
              <p:grpSpPr>
                <a:xfrm>
                  <a:off x="118671" y="2193932"/>
                  <a:ext cx="11906293" cy="2252709"/>
                  <a:chOff x="118671" y="2193932"/>
                  <a:chExt cx="11906293" cy="2252709"/>
                </a:xfrm>
              </p:grpSpPr>
              <p:grpSp>
                <p:nvGrpSpPr>
                  <p:cNvPr id="40" name="Group 39"/>
                  <p:cNvGrpSpPr/>
                  <p:nvPr/>
                </p:nvGrpSpPr>
                <p:grpSpPr>
                  <a:xfrm>
                    <a:off x="118671" y="2193932"/>
                    <a:ext cx="11906293" cy="2252709"/>
                    <a:chOff x="175693" y="4342395"/>
                    <a:chExt cx="11421080" cy="2252709"/>
                  </a:xfrm>
                </p:grpSpPr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175693" y="4342395"/>
                      <a:ext cx="11421080" cy="2182907"/>
                      <a:chOff x="216657" y="2269944"/>
                      <a:chExt cx="11421080" cy="2182907"/>
                    </a:xfrm>
                  </p:grpSpPr>
                  <p:grpSp>
                    <p:nvGrpSpPr>
                      <p:cNvPr id="44" name="Group 43"/>
                      <p:cNvGrpSpPr/>
                      <p:nvPr/>
                    </p:nvGrpSpPr>
                    <p:grpSpPr>
                      <a:xfrm>
                        <a:off x="216657" y="2269944"/>
                        <a:ext cx="11421080" cy="2182907"/>
                        <a:chOff x="524657" y="1753850"/>
                        <a:chExt cx="11421080" cy="1980584"/>
                      </a:xfrm>
                    </p:grpSpPr>
                    <p:sp>
                      <p:nvSpPr>
                        <p:cNvPr id="46" name="Rectangle 45"/>
                        <p:cNvSpPr/>
                        <p:nvPr/>
                      </p:nvSpPr>
                      <p:spPr>
                        <a:xfrm>
                          <a:off x="524657" y="1753850"/>
                          <a:ext cx="11421079" cy="1484025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 w="57150">
                          <a:solidFill>
                            <a:srgbClr val="F9339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 sz="4565" dirty="0"/>
                        </a:p>
                      </p:txBody>
                    </p:sp>
                    <p:sp>
                      <p:nvSpPr>
                        <p:cNvPr id="47" name="Rectangle 46"/>
                        <p:cNvSpPr/>
                        <p:nvPr/>
                      </p:nvSpPr>
                      <p:spPr>
                        <a:xfrm>
                          <a:off x="524894" y="2503000"/>
                          <a:ext cx="11420843" cy="1231434"/>
                        </a:xfrm>
                        <a:prstGeom prst="rect">
                          <a:avLst/>
                        </a:prstGeom>
                        <a:blipFill>
                          <a:blip r:embed="rId3"/>
                          <a:tile tx="0" ty="0" sx="100000" sy="100000" flip="none" algn="tl"/>
                        </a:blipFill>
                        <a:ln w="57150">
                          <a:solidFill>
                            <a:srgbClr val="F9339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 sz="4565"/>
                        </a:p>
                      </p:txBody>
                    </p:sp>
                  </p:grpSp>
                  <p:sp>
                    <p:nvSpPr>
                      <p:cNvPr id="45" name="TextBox 44"/>
                      <p:cNvSpPr txBox="1"/>
                      <p:nvPr/>
                    </p:nvSpPr>
                    <p:spPr>
                      <a:xfrm>
                        <a:off x="3166836" y="2777190"/>
                        <a:ext cx="4096257" cy="81777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just"/>
                        <a:r>
                          <a:rPr lang="en-US" sz="2000" b="1" dirty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a:t> </a:t>
                        </a:r>
                        <a:r>
                          <a:rPr lang="bn-BD" sz="2000" b="1" dirty="0" smtClean="0">
                            <a:solidFill>
                              <a:srgbClr val="FFFF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a:t>  </a:t>
                        </a:r>
                        <a:endParaRPr lang="bn-BD" sz="2000" b="1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endParaRPr>
                      </a:p>
                    </p:txBody>
                  </p:sp>
                </p:grpSp>
                <p:sp>
                  <p:nvSpPr>
                    <p:cNvPr id="43" name="Rectangle 42"/>
                    <p:cNvSpPr/>
                    <p:nvPr/>
                  </p:nvSpPr>
                  <p:spPr>
                    <a:xfrm>
                      <a:off x="203291" y="5753945"/>
                      <a:ext cx="11393482" cy="841159"/>
                    </a:xfrm>
                    <a:prstGeom prst="rect">
                      <a:avLst/>
                    </a:prstGeom>
                    <a:noFill/>
                    <a:ln w="57150">
                      <a:solidFill>
                        <a:srgbClr val="F9339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4565"/>
                    </a:p>
                  </p:txBody>
                </p:sp>
              </p:grpSp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830581" y="2315505"/>
                    <a:ext cx="3816852" cy="5546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bn-IN" sz="1600" b="1" dirty="0" smtClean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কখন খেয়েছি?  </a:t>
                    </a:r>
                    <a:r>
                      <a:rPr lang="bn-BD" sz="1600" b="1" dirty="0" smtClean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  </a:t>
                    </a:r>
                    <a:endParaRPr lang="bn-BD" sz="1600" b="1" dirty="0">
                      <a:solidFill>
                        <a:srgbClr val="FFFF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39" name="Rectangle 38"/>
                <p:cNvSpPr/>
                <p:nvPr/>
              </p:nvSpPr>
              <p:spPr>
                <a:xfrm>
                  <a:off x="118670" y="4357383"/>
                  <a:ext cx="11906293" cy="731697"/>
                </a:xfrm>
                <a:prstGeom prst="rect">
                  <a:avLst/>
                </a:prstGeom>
                <a:blipFill>
                  <a:blip r:embed="rId3"/>
                  <a:tile tx="0" ty="0" sx="100000" sy="100000" flip="none" algn="tl"/>
                </a:blipFill>
                <a:ln w="57150">
                  <a:solidFill>
                    <a:srgbClr val="F9339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4565"/>
                </a:p>
              </p:txBody>
            </p:sp>
          </p:grpSp>
          <p:sp>
            <p:nvSpPr>
              <p:cNvPr id="37" name="Rectangle 36"/>
              <p:cNvSpPr/>
              <p:nvPr/>
            </p:nvSpPr>
            <p:spPr>
              <a:xfrm>
                <a:off x="4691769" y="1433131"/>
                <a:ext cx="3358534" cy="897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1600" b="1" dirty="0" smtClean="0">
                    <a:solidFill>
                      <a:srgbClr val="FFFF00"/>
                    </a:solidFill>
                    <a:latin typeface="NikoshBAN" panose="02000000000000000000"/>
                    <a:cs typeface="NikoshBAN" panose="02000000000000000000" pitchFamily="2" charset="0"/>
                  </a:rPr>
                  <a:t>কী খেয়েছি? </a:t>
                </a:r>
                <a:r>
                  <a:rPr lang="en-US" sz="1600" b="1" dirty="0" smtClean="0">
                    <a:solidFill>
                      <a:srgbClr val="FFFF00"/>
                    </a:solidFill>
                    <a:latin typeface="NikoshBAN" panose="02000000000000000000"/>
                    <a:cs typeface="NikoshBAN" panose="02000000000000000000" pitchFamily="2" charset="0"/>
                  </a:rPr>
                  <a:t> </a:t>
                </a:r>
                <a:endParaRPr lang="en-US" sz="16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8491076" y="1769911"/>
              <a:ext cx="3058929" cy="852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1600" b="1" dirty="0" smtClean="0">
                  <a:solidFill>
                    <a:srgbClr val="FFFF00"/>
                  </a:solidFill>
                  <a:latin typeface="NikoshBAN" panose="02000000000000000000"/>
                  <a:cs typeface="NikoshBAN" panose="02000000000000000000" pitchFamily="2" charset="0"/>
                </a:rPr>
                <a:t>কতটুকু  খেয়েছি? </a:t>
              </a:r>
              <a:r>
                <a:rPr lang="en-US" sz="1600" b="1" dirty="0" smtClean="0">
                  <a:solidFill>
                    <a:srgbClr val="FFFF00"/>
                  </a:solidFill>
                  <a:latin typeface="NikoshBAN" panose="02000000000000000000"/>
                  <a:cs typeface="NikoshBAN" panose="02000000000000000000" pitchFamily="2" charset="0"/>
                </a:rPr>
                <a:t> </a:t>
              </a:r>
              <a:endParaRPr lang="en-US" sz="1600" dirty="0">
                <a:solidFill>
                  <a:srgbClr val="FFFF00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100512" y="1485899"/>
              <a:ext cx="3900487" cy="4574166"/>
            </a:xfrm>
            <a:prstGeom prst="rect">
              <a:avLst/>
            </a:prstGeom>
            <a:noFill/>
            <a:ln w="57150">
              <a:solidFill>
                <a:srgbClr val="F933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565"/>
            </a:p>
          </p:txBody>
        </p:sp>
      </p:grpSp>
    </p:spTree>
    <p:extLst>
      <p:ext uri="{BB962C8B-B14F-4D97-AF65-F5344CB8AC3E}">
        <p14:creationId xmlns:p14="http://schemas.microsoft.com/office/powerpoint/2010/main" val="163633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25F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65"/>
          </a:p>
        </p:txBody>
      </p:sp>
      <p:sp>
        <p:nvSpPr>
          <p:cNvPr id="29" name="Snip and Round Single Corner Rectangle 28"/>
          <p:cNvSpPr/>
          <p:nvPr/>
        </p:nvSpPr>
        <p:spPr>
          <a:xfrm>
            <a:off x="4899358" y="165296"/>
            <a:ext cx="2393283" cy="469471"/>
          </a:xfrm>
          <a:prstGeom prst="snipRoundRect">
            <a:avLst/>
          </a:prstGeom>
          <a:solidFill>
            <a:schemeClr val="tx1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CC0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2400" b="1" dirty="0" smtClean="0">
                <a:solidFill>
                  <a:srgbClr val="FF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FFCC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400" b="1" dirty="0">
              <a:solidFill>
                <a:srgbClr val="FF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586068" y="800063"/>
            <a:ext cx="2869810" cy="470426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000" b="1" dirty="0" smtClean="0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শূন্যস্থান পূরণ </a:t>
            </a:r>
            <a:r>
              <a:rPr lang="bn-BD" sz="2000" b="1" dirty="0" smtClean="0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25F74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Snip Diagonal Corner Rectangle 30"/>
          <p:cNvSpPr/>
          <p:nvPr/>
        </p:nvSpPr>
        <p:spPr>
          <a:xfrm>
            <a:off x="360218" y="1557968"/>
            <a:ext cx="11651673" cy="1804209"/>
          </a:xfrm>
          <a:prstGeom prst="snip2Diag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GB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-------------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lang="bn-IN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যারা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শারীরিক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পরিশ্রমের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কাজ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করে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তাদের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বেশি</a:t>
            </a:r>
            <a:r>
              <a:rPr lang="bn-IN" b="1" dirty="0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------------------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প্রয়োজন</a:t>
            </a:r>
            <a:r>
              <a:rPr lang="bn-IN" b="1" dirty="0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। </a:t>
            </a:r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অপুষ্টি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জনিত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কারণে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শিশুর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স্বাভাবিক</a:t>
            </a:r>
            <a:r>
              <a:rPr lang="bn-IN" b="1" dirty="0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----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---</a:t>
            </a:r>
            <a:r>
              <a:rPr lang="bn-IN" b="1" dirty="0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---- 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ও</a:t>
            </a:r>
            <a:r>
              <a:rPr lang="bn-IN" b="1" dirty="0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 --------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---</a:t>
            </a:r>
            <a:r>
              <a:rPr lang="bn-IN" b="1" dirty="0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--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বাধাগ্রস্ত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হয়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/>
                <a:cs typeface="NikoshBAN" panose="02000000000000000000" pitchFamily="2" charset="0"/>
              </a:rPr>
              <a:t>। </a:t>
            </a:r>
            <a:endParaRPr lang="bn-IN" b="1" dirty="0">
              <a:solidFill>
                <a:schemeClr val="bg1"/>
              </a:solidFill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095999" y="1519236"/>
            <a:ext cx="864132" cy="47042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976846" y="2090773"/>
            <a:ext cx="1479032" cy="47042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659709" y="2610827"/>
            <a:ext cx="1099626" cy="47042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বৃদ্ধি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IN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860505" y="2628022"/>
            <a:ext cx="1099626" cy="47042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বিকাশ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IN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1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4" grpId="0"/>
      <p:bldP spid="35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3618</TotalTime>
  <Words>1228</Words>
  <Application>Microsoft Office PowerPoint</Application>
  <PresentationFormat>Widescreen</PresentationFormat>
  <Paragraphs>201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Minhajul Islam</dc:creator>
  <cp:lastModifiedBy>DCL</cp:lastModifiedBy>
  <cp:revision>1393</cp:revision>
  <dcterms:created xsi:type="dcterms:W3CDTF">2018-07-19T12:13:56Z</dcterms:created>
  <dcterms:modified xsi:type="dcterms:W3CDTF">2019-10-06T18:40:46Z</dcterms:modified>
</cp:coreProperties>
</file>