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4" r:id="rId7"/>
    <p:sldId id="265" r:id="rId8"/>
    <p:sldId id="267" r:id="rId9"/>
    <p:sldId id="266" r:id="rId10"/>
    <p:sldId id="263" r:id="rId11"/>
    <p:sldId id="270" r:id="rId12"/>
    <p:sldId id="277" r:id="rId13"/>
    <p:sldId id="274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7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A7EB2-D7B3-443B-892D-2B515DE7BD92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70FBAB-855E-4FA8-9735-0E964F7126A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bn-BD" sz="6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একক কাজ  </a:t>
          </a:r>
          <a:endParaRPr lang="en-US" sz="60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NikoshBAN" pitchFamily="2" charset="0"/>
            <a:cs typeface="NikoshBAN" pitchFamily="2" charset="0"/>
          </a:endParaRPr>
        </a:p>
      </dgm:t>
    </dgm:pt>
    <dgm:pt modelId="{4620F2F0-8B56-49CA-A810-B425D27CFD0B}" type="parTrans" cxnId="{3AB40428-F341-497F-A75F-4B1E5FF2B108}">
      <dgm:prSet/>
      <dgm:spPr/>
      <dgm:t>
        <a:bodyPr/>
        <a:lstStyle/>
        <a:p>
          <a:endParaRPr lang="en-US" sz="1400"/>
        </a:p>
      </dgm:t>
    </dgm:pt>
    <dgm:pt modelId="{D9432196-3AFD-4C96-864B-90D307E7DF06}" type="sibTrans" cxnId="{3AB40428-F341-497F-A75F-4B1E5FF2B108}">
      <dgm:prSet/>
      <dgm:spPr/>
      <dgm:t>
        <a:bodyPr/>
        <a:lstStyle/>
        <a:p>
          <a:endParaRPr lang="en-US" sz="1400"/>
        </a:p>
      </dgm:t>
    </dgm:pt>
    <dgm:pt modelId="{30BC29B0-52C8-4F27-8A43-8CE2A5106713}" type="pres">
      <dgm:prSet presAssocID="{66FA7EB2-D7B3-443B-892D-2B515DE7BD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EF352D-EEF0-4DDC-8E9F-01F791FCBB41}" type="pres">
      <dgm:prSet presAssocID="{9870FBAB-855E-4FA8-9735-0E964F7126AE}" presName="parentText" presStyleLbl="node1" presStyleIdx="0" presStyleCnt="1" custScaleX="100512" custScaleY="194792" custLinFactNeighborX="-11348" custLinFactNeighborY="124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1E98A5-4B4F-416C-B866-815B9D47A479}" type="presOf" srcId="{9870FBAB-855E-4FA8-9735-0E964F7126AE}" destId="{C6EF352D-EEF0-4DDC-8E9F-01F791FCBB41}" srcOrd="0" destOrd="0" presId="urn:microsoft.com/office/officeart/2005/8/layout/vList2"/>
    <dgm:cxn modelId="{B17417D2-5CCA-451B-B9E8-8F2FCA112A85}" type="presOf" srcId="{66FA7EB2-D7B3-443B-892D-2B515DE7BD92}" destId="{30BC29B0-52C8-4F27-8A43-8CE2A5106713}" srcOrd="0" destOrd="0" presId="urn:microsoft.com/office/officeart/2005/8/layout/vList2"/>
    <dgm:cxn modelId="{3AB40428-F341-497F-A75F-4B1E5FF2B108}" srcId="{66FA7EB2-D7B3-443B-892D-2B515DE7BD92}" destId="{9870FBAB-855E-4FA8-9735-0E964F7126AE}" srcOrd="0" destOrd="0" parTransId="{4620F2F0-8B56-49CA-A810-B425D27CFD0B}" sibTransId="{D9432196-3AFD-4C96-864B-90D307E7DF06}"/>
    <dgm:cxn modelId="{9A635DDE-6805-4228-99DB-727C06439FF5}" type="presParOf" srcId="{30BC29B0-52C8-4F27-8A43-8CE2A5106713}" destId="{C6EF352D-EEF0-4DDC-8E9F-01F791FCBB4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FA7EB2-D7B3-443B-892D-2B515DE7BD92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70FBAB-855E-4FA8-9735-0E964F7126A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sz="3600" b="1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জোড়ায়</a:t>
          </a:r>
          <a:r>
            <a:rPr lang="bn-BD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 কাজ  </a:t>
          </a:r>
          <a:endParaRPr lang="en-US" sz="36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NikoshBAN" pitchFamily="2" charset="0"/>
            <a:cs typeface="NikoshBAN" pitchFamily="2" charset="0"/>
          </a:endParaRPr>
        </a:p>
      </dgm:t>
    </dgm:pt>
    <dgm:pt modelId="{4620F2F0-8B56-49CA-A810-B425D27CFD0B}" type="parTrans" cxnId="{3AB40428-F341-497F-A75F-4B1E5FF2B108}">
      <dgm:prSet/>
      <dgm:spPr/>
      <dgm:t>
        <a:bodyPr/>
        <a:lstStyle/>
        <a:p>
          <a:endParaRPr lang="en-US" sz="1400"/>
        </a:p>
      </dgm:t>
    </dgm:pt>
    <dgm:pt modelId="{D9432196-3AFD-4C96-864B-90D307E7DF06}" type="sibTrans" cxnId="{3AB40428-F341-497F-A75F-4B1E5FF2B108}">
      <dgm:prSet/>
      <dgm:spPr/>
      <dgm:t>
        <a:bodyPr/>
        <a:lstStyle/>
        <a:p>
          <a:endParaRPr lang="en-US" sz="1400"/>
        </a:p>
      </dgm:t>
    </dgm:pt>
    <dgm:pt modelId="{30BC29B0-52C8-4F27-8A43-8CE2A5106713}" type="pres">
      <dgm:prSet presAssocID="{66FA7EB2-D7B3-443B-892D-2B515DE7BD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EF352D-EEF0-4DDC-8E9F-01F791FCBB41}" type="pres">
      <dgm:prSet presAssocID="{9870FBAB-855E-4FA8-9735-0E964F7126AE}" presName="parentText" presStyleLbl="node1" presStyleIdx="0" presStyleCnt="1" custScaleX="100512" custScaleY="194792" custLinFactNeighborY="-457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B57604-05BA-4A4B-952F-7FD3DBC4088B}" type="presOf" srcId="{66FA7EB2-D7B3-443B-892D-2B515DE7BD92}" destId="{30BC29B0-52C8-4F27-8A43-8CE2A5106713}" srcOrd="0" destOrd="0" presId="urn:microsoft.com/office/officeart/2005/8/layout/vList2"/>
    <dgm:cxn modelId="{071FC0EE-B112-4805-A046-0CC121711295}" type="presOf" srcId="{9870FBAB-855E-4FA8-9735-0E964F7126AE}" destId="{C6EF352D-EEF0-4DDC-8E9F-01F791FCBB41}" srcOrd="0" destOrd="0" presId="urn:microsoft.com/office/officeart/2005/8/layout/vList2"/>
    <dgm:cxn modelId="{3AB40428-F341-497F-A75F-4B1E5FF2B108}" srcId="{66FA7EB2-D7B3-443B-892D-2B515DE7BD92}" destId="{9870FBAB-855E-4FA8-9735-0E964F7126AE}" srcOrd="0" destOrd="0" parTransId="{4620F2F0-8B56-49CA-A810-B425D27CFD0B}" sibTransId="{D9432196-3AFD-4C96-864B-90D307E7DF06}"/>
    <dgm:cxn modelId="{DB5E541A-D672-451E-B528-3BD845324946}" type="presParOf" srcId="{30BC29B0-52C8-4F27-8A43-8CE2A5106713}" destId="{C6EF352D-EEF0-4DDC-8E9F-01F791FCBB4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F352D-EEF0-4DDC-8E9F-01F791FCBB41}">
      <dsp:nvSpPr>
        <dsp:cNvPr id="0" name=""/>
        <dsp:cNvSpPr/>
      </dsp:nvSpPr>
      <dsp:spPr>
        <a:xfrm>
          <a:off x="0" y="2222"/>
          <a:ext cx="3962400" cy="11362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একক কাজ  </a:t>
          </a:r>
          <a:endParaRPr lang="en-US" sz="60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NikoshBAN" pitchFamily="2" charset="0"/>
            <a:cs typeface="NikoshBAN" pitchFamily="2" charset="0"/>
          </a:endParaRPr>
        </a:p>
      </dsp:txBody>
      <dsp:txXfrm>
        <a:off x="55465" y="57687"/>
        <a:ext cx="3851470" cy="10252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F352D-EEF0-4DDC-8E9F-01F791FCBB41}">
      <dsp:nvSpPr>
        <dsp:cNvPr id="0" name=""/>
        <dsp:cNvSpPr/>
      </dsp:nvSpPr>
      <dsp:spPr>
        <a:xfrm>
          <a:off x="0" y="0"/>
          <a:ext cx="3962400" cy="750623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জোড়ায়</a:t>
          </a:r>
          <a:r>
            <a:rPr lang="bn-BD" sz="36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 কাজ  </a:t>
          </a:r>
          <a:endParaRPr lang="en-US" sz="36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NikoshBAN" pitchFamily="2" charset="0"/>
            <a:cs typeface="NikoshBAN" pitchFamily="2" charset="0"/>
          </a:endParaRPr>
        </a:p>
      </dsp:txBody>
      <dsp:txXfrm>
        <a:off x="36642" y="36642"/>
        <a:ext cx="3889116" cy="677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DEB49-63F5-4A14-A803-644C9BFB3830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97E31-1AB9-4DD9-BB41-86E93A4A9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20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97E31-1AB9-4DD9-BB41-86E93A4A99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90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97E31-1AB9-4DD9-BB41-86E93A4A99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1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97E31-1AB9-4DD9-BB41-86E93A4A99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8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97E31-1AB9-4DD9-BB41-86E93A4A99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91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97E31-1AB9-4DD9-BB41-86E93A4A99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13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20DA-94FE-44CD-B456-3BB096D6D998}" type="datetime1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আইডি-450,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06307-AF2E-47E4-883C-55926C6CD6D7}" type="datetime1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আইডি-450,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4BFC-1987-4205-93D3-56428E4ADCB0}" type="datetime1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আইডি-450,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C9DB-ECC8-4341-AECC-6C741A3D3C84}" type="datetime1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আইডি-450,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4B9A-1C9E-4797-9F8B-2E5BBB149C2A}" type="datetime1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আইডি-450,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69A0-7A6A-469E-80DF-0DD66B01E615}" type="datetime1">
              <a:rPr lang="en-US" smtClean="0"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আইডি-450,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9CE5-C757-4112-BC04-ECB49DB000B1}" type="datetime1">
              <a:rPr lang="en-US" smtClean="0"/>
              <a:t>9/1/2019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আইডি-450,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EA53-7C54-4BBE-9247-088D1DB08298}" type="datetime1">
              <a:rPr lang="en-US" smtClean="0"/>
              <a:t>9/1/2019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আইডি-450,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9F116-F6D2-4B65-A751-2783BE90A034}" type="datetime1">
              <a:rPr lang="en-US" smtClean="0"/>
              <a:t>9/1/2019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আইডি-450,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DE19-4709-4D0E-8AB6-C71140D71278}" type="datetime1">
              <a:rPr lang="en-US" smtClean="0"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আইডি-450,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B930-8C37-4B6E-9A7E-3BBBC224A837}" type="datetime1">
              <a:rPr lang="en-US" smtClean="0"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আইডি-450,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0FB5E-EBE4-474A-A778-96561CA6639A}" type="datetime1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আইডি-450,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P3pe9T0VAX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static.panoramio.com/photos/large/598305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5420"/>
            <a:ext cx="6544403" cy="3962398"/>
          </a:xfrm>
          <a:prstGeom prst="roundRect">
            <a:avLst>
              <a:gd name="adj" fmla="val 50000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457200"/>
            <a:ext cx="6324600" cy="1470025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6600" b="1" spc="5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584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200400" y="25427"/>
            <a:ext cx="2346766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 শহরের প্রত্ননিদর্শন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2" descr="http://2.bp.blogspot.com/_j3QBW58gcoc/TB55vN3FnKI/AAAAAAAAFM8/OUe_YPMAGrQ/s1600/Bahadur_Shah_Park_Dha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095" y="542528"/>
            <a:ext cx="4020687" cy="2738830"/>
          </a:xfrm>
          <a:prstGeom prst="rect">
            <a:avLst/>
          </a:prstGeom>
          <a:noFill/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8" name="Rectangle 17"/>
          <p:cNvSpPr/>
          <p:nvPr/>
        </p:nvSpPr>
        <p:spPr>
          <a:xfrm>
            <a:off x="-161947" y="3288222"/>
            <a:ext cx="4980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আন্টাঘর ময়দান &gt; ভিক্টোরিয়া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পার্ক &gt; বাহাদুর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শাহ পার্ক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5257800" y="3257690"/>
            <a:ext cx="3641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শিয়াদের ইমামবাড়া বা হোসনি দালান</a:t>
            </a:r>
            <a:endParaRPr lang="en-US" sz="24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740" y="521063"/>
            <a:ext cx="4173618" cy="2743200"/>
          </a:xfrm>
          <a:prstGeom prst="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1" name="Rectangle 20"/>
          <p:cNvSpPr/>
          <p:nvPr/>
        </p:nvSpPr>
        <p:spPr>
          <a:xfrm>
            <a:off x="914400" y="6273225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আহসান মঞ্জিল</a:t>
            </a:r>
            <a:endParaRPr lang="en-US" sz="2400" b="1" dirty="0"/>
          </a:p>
        </p:txBody>
      </p:sp>
      <p:pic>
        <p:nvPicPr>
          <p:cNvPr id="22" name="Picture 21" descr="http://static.panoramio.com/photos/large/598305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28" y="3866133"/>
            <a:ext cx="4090556" cy="2382267"/>
          </a:xfrm>
          <a:prstGeom prst="rect">
            <a:avLst/>
          </a:prstGeom>
          <a:ln w="28575" cap="rnd">
            <a:solidFill>
              <a:schemeClr val="tx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5740" y="3866133"/>
            <a:ext cx="4174670" cy="240709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4" name="Rectangle 23"/>
          <p:cNvSpPr/>
          <p:nvPr/>
        </p:nvSpPr>
        <p:spPr>
          <a:xfrm>
            <a:off x="4267200" y="6256893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কার্জন হল, ঢাকা বিশ্ববিদ্যালয় (১৯০৪)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107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71263852"/>
              </p:ext>
            </p:extLst>
          </p:nvPr>
        </p:nvGraphicFramePr>
        <p:xfrm>
          <a:off x="2286000" y="210234"/>
          <a:ext cx="3962400" cy="951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10400" y="228600"/>
            <a:ext cx="1832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সময়-5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035269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অপরের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164577"/>
              </p:ext>
            </p:extLst>
          </p:nvPr>
        </p:nvGraphicFramePr>
        <p:xfrm>
          <a:off x="838200" y="1645919"/>
          <a:ext cx="7239000" cy="44958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9200"/>
                <a:gridCol w="6019800"/>
              </a:tblGrid>
              <a:tr h="533401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ক্র.নং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ঢাকা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শহরের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প্রত্ননিদর্শন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এর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163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333125" y="121539"/>
            <a:ext cx="2155844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05982" y="1371600"/>
            <a:ext cx="7605183" cy="9906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itchFamily="34" charset="0"/>
              <a:buChar char="•"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আর্মেনিয়ান চার্চ কত শতকে তৈরী করা হয়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05982" y="5062450"/>
            <a:ext cx="7605184" cy="11430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Arial" pitchFamily="34" charset="0"/>
              <a:buChar char="•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বিদ্রোহী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সৈন্যদের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ঝুলিয়ে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ফাঁসি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05982" y="2534000"/>
            <a:ext cx="7605184" cy="10668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কার্জন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05982" y="3792792"/>
            <a:ext cx="7605184" cy="10668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itchFamily="34" charset="0"/>
              <a:buChar char="•"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আন্টাঘর ময়দানের বর্তমান নাম কি?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348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6240" y="3276600"/>
            <a:ext cx="8356375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kern="1100" dirty="0" err="1" smtClean="0">
                <a:solidFill>
                  <a:schemeClr val="tx1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ঢাকা</a:t>
            </a:r>
            <a:r>
              <a:rPr lang="en-US" sz="4000" kern="1100" dirty="0" smtClean="0">
                <a:solidFill>
                  <a:schemeClr val="tx1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kern="1100" dirty="0" err="1" smtClean="0">
                <a:solidFill>
                  <a:schemeClr val="tx1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শহরের</a:t>
            </a:r>
            <a:r>
              <a:rPr lang="en-US" sz="4000" kern="1100" dirty="0" smtClean="0">
                <a:solidFill>
                  <a:schemeClr val="tx1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4000" kern="1100" dirty="0" smtClean="0">
                <a:solidFill>
                  <a:schemeClr val="tx1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প্রত্ননিদর্শনের </a:t>
            </a:r>
            <a:r>
              <a:rPr lang="bn-BD" sz="4000" kern="1100" dirty="0">
                <a:solidFill>
                  <a:schemeClr val="tx1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গুরুত্ব বিশ্লেষণ </a:t>
            </a:r>
            <a:r>
              <a:rPr lang="en-US" sz="4000" kern="1100" dirty="0" err="1" smtClean="0">
                <a:solidFill>
                  <a:schemeClr val="tx1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</a:t>
            </a:r>
            <a:r>
              <a:rPr lang="en-US" sz="4000" kern="1100" dirty="0" smtClean="0">
                <a:solidFill>
                  <a:schemeClr val="tx1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?</a:t>
            </a:r>
            <a:endParaRPr lang="bn-BD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0788" y="1857381"/>
            <a:ext cx="2375502" cy="635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87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38400" y="1752600"/>
            <a:ext cx="4523995" cy="2400657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4819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228600" y="3362979"/>
            <a:ext cx="4267190" cy="388100"/>
          </a:xfrm>
          <a:custGeom>
            <a:avLst/>
            <a:gdLst>
              <a:gd name="connsiteX0" fmla="*/ 67501 w 405000"/>
              <a:gd name="connsiteY0" fmla="*/ 0 h 4638265"/>
              <a:gd name="connsiteX1" fmla="*/ 337499 w 405000"/>
              <a:gd name="connsiteY1" fmla="*/ 0 h 4638265"/>
              <a:gd name="connsiteX2" fmla="*/ 405000 w 405000"/>
              <a:gd name="connsiteY2" fmla="*/ 67501 h 4638265"/>
              <a:gd name="connsiteX3" fmla="*/ 405000 w 405000"/>
              <a:gd name="connsiteY3" fmla="*/ 4638265 h 4638265"/>
              <a:gd name="connsiteX4" fmla="*/ 405000 w 405000"/>
              <a:gd name="connsiteY4" fmla="*/ 4638265 h 4638265"/>
              <a:gd name="connsiteX5" fmla="*/ 0 w 405000"/>
              <a:gd name="connsiteY5" fmla="*/ 4638265 h 4638265"/>
              <a:gd name="connsiteX6" fmla="*/ 0 w 405000"/>
              <a:gd name="connsiteY6" fmla="*/ 4638265 h 4638265"/>
              <a:gd name="connsiteX7" fmla="*/ 0 w 405000"/>
              <a:gd name="connsiteY7" fmla="*/ 67501 h 4638265"/>
              <a:gd name="connsiteX8" fmla="*/ 67501 w 405000"/>
              <a:gd name="connsiteY8" fmla="*/ 0 h 463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000" h="4638265">
                <a:moveTo>
                  <a:pt x="405000" y="773059"/>
                </a:moveTo>
                <a:lnTo>
                  <a:pt x="405000" y="3865206"/>
                </a:lnTo>
                <a:cubicBezTo>
                  <a:pt x="405000" y="4292154"/>
                  <a:pt x="402361" y="4638259"/>
                  <a:pt x="399106" y="4638259"/>
                </a:cubicBezTo>
                <a:lnTo>
                  <a:pt x="0" y="4638259"/>
                </a:lnTo>
                <a:lnTo>
                  <a:pt x="0" y="4638259"/>
                </a:lnTo>
                <a:lnTo>
                  <a:pt x="0" y="6"/>
                </a:lnTo>
                <a:lnTo>
                  <a:pt x="0" y="6"/>
                </a:lnTo>
                <a:lnTo>
                  <a:pt x="399106" y="6"/>
                </a:lnTo>
                <a:cubicBezTo>
                  <a:pt x="402361" y="6"/>
                  <a:pt x="405000" y="346111"/>
                  <a:pt x="405000" y="773059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84481" tIns="45170" rIns="45170" bIns="45171" numCol="1" spcCol="1270" anchor="ctr" anchorCtr="0">
            <a:noAutofit/>
          </a:bodyPr>
          <a:lstStyle/>
          <a:p>
            <a:pPr marL="285750" lvl="1" indent="-285750" defTabSz="1778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800" b="1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2800" b="1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শওকত</a:t>
            </a:r>
            <a:r>
              <a:rPr lang="en-US" sz="2800" b="1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800" b="1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দিপু</a:t>
            </a:r>
            <a:endParaRPr lang="en-US" sz="28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228621" y="3815026"/>
            <a:ext cx="4267158" cy="339879"/>
          </a:xfrm>
          <a:custGeom>
            <a:avLst/>
            <a:gdLst>
              <a:gd name="connsiteX0" fmla="*/ 67501 w 405000"/>
              <a:gd name="connsiteY0" fmla="*/ 0 h 4657314"/>
              <a:gd name="connsiteX1" fmla="*/ 337499 w 405000"/>
              <a:gd name="connsiteY1" fmla="*/ 0 h 4657314"/>
              <a:gd name="connsiteX2" fmla="*/ 405000 w 405000"/>
              <a:gd name="connsiteY2" fmla="*/ 67501 h 4657314"/>
              <a:gd name="connsiteX3" fmla="*/ 405000 w 405000"/>
              <a:gd name="connsiteY3" fmla="*/ 4657314 h 4657314"/>
              <a:gd name="connsiteX4" fmla="*/ 405000 w 405000"/>
              <a:gd name="connsiteY4" fmla="*/ 4657314 h 4657314"/>
              <a:gd name="connsiteX5" fmla="*/ 0 w 405000"/>
              <a:gd name="connsiteY5" fmla="*/ 4657314 h 4657314"/>
              <a:gd name="connsiteX6" fmla="*/ 0 w 405000"/>
              <a:gd name="connsiteY6" fmla="*/ 4657314 h 4657314"/>
              <a:gd name="connsiteX7" fmla="*/ 0 w 405000"/>
              <a:gd name="connsiteY7" fmla="*/ 67501 h 4657314"/>
              <a:gd name="connsiteX8" fmla="*/ 67501 w 405000"/>
              <a:gd name="connsiteY8" fmla="*/ 0 h 465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000" h="4657314">
                <a:moveTo>
                  <a:pt x="405000" y="776234"/>
                </a:moveTo>
                <a:lnTo>
                  <a:pt x="405000" y="3881080"/>
                </a:lnTo>
                <a:cubicBezTo>
                  <a:pt x="405000" y="4309781"/>
                  <a:pt x="402372" y="4657308"/>
                  <a:pt x="399130" y="4657308"/>
                </a:cubicBezTo>
                <a:lnTo>
                  <a:pt x="0" y="4657308"/>
                </a:lnTo>
                <a:lnTo>
                  <a:pt x="0" y="4657308"/>
                </a:lnTo>
                <a:lnTo>
                  <a:pt x="0" y="6"/>
                </a:lnTo>
                <a:lnTo>
                  <a:pt x="0" y="6"/>
                </a:lnTo>
                <a:lnTo>
                  <a:pt x="399130" y="6"/>
                </a:lnTo>
                <a:cubicBezTo>
                  <a:pt x="402372" y="6"/>
                  <a:pt x="405000" y="347533"/>
                  <a:pt x="405000" y="776234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70688" tIns="35010" rIns="35010" bIns="35010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kern="1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kern="12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400" kern="1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4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228621" y="4240741"/>
            <a:ext cx="4267158" cy="339879"/>
          </a:xfrm>
          <a:custGeom>
            <a:avLst/>
            <a:gdLst>
              <a:gd name="connsiteX0" fmla="*/ 67501 w 405000"/>
              <a:gd name="connsiteY0" fmla="*/ 0 h 4657314"/>
              <a:gd name="connsiteX1" fmla="*/ 337499 w 405000"/>
              <a:gd name="connsiteY1" fmla="*/ 0 h 4657314"/>
              <a:gd name="connsiteX2" fmla="*/ 405000 w 405000"/>
              <a:gd name="connsiteY2" fmla="*/ 67501 h 4657314"/>
              <a:gd name="connsiteX3" fmla="*/ 405000 w 405000"/>
              <a:gd name="connsiteY3" fmla="*/ 4657314 h 4657314"/>
              <a:gd name="connsiteX4" fmla="*/ 405000 w 405000"/>
              <a:gd name="connsiteY4" fmla="*/ 4657314 h 4657314"/>
              <a:gd name="connsiteX5" fmla="*/ 0 w 405000"/>
              <a:gd name="connsiteY5" fmla="*/ 4657314 h 4657314"/>
              <a:gd name="connsiteX6" fmla="*/ 0 w 405000"/>
              <a:gd name="connsiteY6" fmla="*/ 4657314 h 4657314"/>
              <a:gd name="connsiteX7" fmla="*/ 0 w 405000"/>
              <a:gd name="connsiteY7" fmla="*/ 67501 h 4657314"/>
              <a:gd name="connsiteX8" fmla="*/ 67501 w 405000"/>
              <a:gd name="connsiteY8" fmla="*/ 0 h 465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000" h="4657314">
                <a:moveTo>
                  <a:pt x="405000" y="776234"/>
                </a:moveTo>
                <a:lnTo>
                  <a:pt x="405000" y="3881080"/>
                </a:lnTo>
                <a:cubicBezTo>
                  <a:pt x="405000" y="4309781"/>
                  <a:pt x="402372" y="4657308"/>
                  <a:pt x="399130" y="4657308"/>
                </a:cubicBezTo>
                <a:lnTo>
                  <a:pt x="0" y="4657308"/>
                </a:lnTo>
                <a:lnTo>
                  <a:pt x="0" y="4657308"/>
                </a:lnTo>
                <a:lnTo>
                  <a:pt x="0" y="6"/>
                </a:lnTo>
                <a:lnTo>
                  <a:pt x="0" y="6"/>
                </a:lnTo>
                <a:lnTo>
                  <a:pt x="399130" y="6"/>
                </a:lnTo>
                <a:cubicBezTo>
                  <a:pt x="402372" y="6"/>
                  <a:pt x="405000" y="347533"/>
                  <a:pt x="405000" y="776234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3360" tIns="38820" rIns="38820" bIns="38820" numCol="1" spcCol="1270" anchor="ctr" anchorCtr="0">
            <a:noAutofit/>
          </a:bodyPr>
          <a:lstStyle/>
          <a:p>
            <a:pPr marL="285750" lvl="1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600" b="0" kern="1200" cap="none" spc="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হামানকর্দ্দি</a:t>
            </a:r>
            <a:r>
              <a:rPr lang="en-US" sz="2600" b="0" kern="1200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0" kern="1200" cap="none" spc="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পল্লী</a:t>
            </a:r>
            <a:r>
              <a:rPr lang="en-US" sz="2600" b="0" kern="1200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0" kern="1200" cap="none" spc="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মঙ্গল</a:t>
            </a:r>
            <a:r>
              <a:rPr lang="en-US" sz="2600" b="0" kern="1200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0" kern="1200" cap="none" spc="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600" b="0" kern="1200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0" kern="1200" cap="none" spc="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600" b="0" kern="1200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28600" y="4689317"/>
            <a:ext cx="4267200" cy="339883"/>
          </a:xfrm>
          <a:custGeom>
            <a:avLst/>
            <a:gdLst>
              <a:gd name="connsiteX0" fmla="*/ 67502 w 405004"/>
              <a:gd name="connsiteY0" fmla="*/ 0 h 4657360"/>
              <a:gd name="connsiteX1" fmla="*/ 337502 w 405004"/>
              <a:gd name="connsiteY1" fmla="*/ 0 h 4657360"/>
              <a:gd name="connsiteX2" fmla="*/ 405004 w 405004"/>
              <a:gd name="connsiteY2" fmla="*/ 67502 h 4657360"/>
              <a:gd name="connsiteX3" fmla="*/ 405004 w 405004"/>
              <a:gd name="connsiteY3" fmla="*/ 4657360 h 4657360"/>
              <a:gd name="connsiteX4" fmla="*/ 405004 w 405004"/>
              <a:gd name="connsiteY4" fmla="*/ 4657360 h 4657360"/>
              <a:gd name="connsiteX5" fmla="*/ 0 w 405004"/>
              <a:gd name="connsiteY5" fmla="*/ 4657360 h 4657360"/>
              <a:gd name="connsiteX6" fmla="*/ 0 w 405004"/>
              <a:gd name="connsiteY6" fmla="*/ 4657360 h 4657360"/>
              <a:gd name="connsiteX7" fmla="*/ 0 w 405004"/>
              <a:gd name="connsiteY7" fmla="*/ 67502 h 4657360"/>
              <a:gd name="connsiteX8" fmla="*/ 67502 w 405004"/>
              <a:gd name="connsiteY8" fmla="*/ 0 h 465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004" h="4657360">
                <a:moveTo>
                  <a:pt x="405004" y="776246"/>
                </a:moveTo>
                <a:lnTo>
                  <a:pt x="405004" y="3881114"/>
                </a:lnTo>
                <a:cubicBezTo>
                  <a:pt x="405004" y="4309816"/>
                  <a:pt x="402376" y="4657354"/>
                  <a:pt x="399134" y="4657354"/>
                </a:cubicBezTo>
                <a:lnTo>
                  <a:pt x="0" y="4657354"/>
                </a:lnTo>
                <a:lnTo>
                  <a:pt x="0" y="4657354"/>
                </a:lnTo>
                <a:lnTo>
                  <a:pt x="0" y="6"/>
                </a:lnTo>
                <a:lnTo>
                  <a:pt x="0" y="6"/>
                </a:lnTo>
                <a:lnTo>
                  <a:pt x="399134" y="6"/>
                </a:lnTo>
                <a:cubicBezTo>
                  <a:pt x="402376" y="6"/>
                  <a:pt x="405004" y="347544"/>
                  <a:pt x="405004" y="776246"/>
                </a:cubicBez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70689" tIns="35010" rIns="35010" bIns="35013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err="1" smtClean="0"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400" kern="1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kern="1200" dirty="0" err="1" smtClean="0"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kern="1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kern="1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5803" y="809119"/>
            <a:ext cx="1957216" cy="21338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24" name="Straight Connector 23"/>
          <p:cNvCxnSpPr/>
          <p:nvPr/>
        </p:nvCxnSpPr>
        <p:spPr>
          <a:xfrm>
            <a:off x="4800600" y="2653973"/>
            <a:ext cx="0" cy="300186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Pentagon 24"/>
          <p:cNvSpPr/>
          <p:nvPr/>
        </p:nvSpPr>
        <p:spPr>
          <a:xfrm flipH="1">
            <a:off x="5029200" y="2624460"/>
            <a:ext cx="3733800" cy="2928077"/>
          </a:xfrm>
          <a:prstGeom prst="homePlate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2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: ৪র্থ</a:t>
            </a:r>
          </a:p>
          <a:p>
            <a:r>
              <a:rPr lang="en-US" sz="2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পিরিয়ড</a:t>
            </a:r>
            <a:r>
              <a:rPr lang="en-US" sz="2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2য়</a:t>
            </a:r>
          </a:p>
          <a:p>
            <a:r>
              <a:rPr lang="en-US" sz="2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: 50 </a:t>
            </a:r>
            <a:r>
              <a:rPr lang="en-US" sz="2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মিনিটি</a:t>
            </a:r>
            <a:endParaRPr lang="en-US" sz="2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: 08/05/2019 </a:t>
            </a:r>
            <a:r>
              <a:rPr lang="en-US" sz="2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2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pPr algn="ctr"/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Elbow Connector 3"/>
          <p:cNvCxnSpPr/>
          <p:nvPr/>
        </p:nvCxnSpPr>
        <p:spPr>
          <a:xfrm>
            <a:off x="10134600" y="2057503"/>
            <a:ext cx="914400" cy="914400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77873" y="2636937"/>
            <a:ext cx="0" cy="300186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228600" y="5140077"/>
            <a:ext cx="4267200" cy="339883"/>
          </a:xfrm>
          <a:custGeom>
            <a:avLst/>
            <a:gdLst>
              <a:gd name="connsiteX0" fmla="*/ 67502 w 405004"/>
              <a:gd name="connsiteY0" fmla="*/ 0 h 4657360"/>
              <a:gd name="connsiteX1" fmla="*/ 337502 w 405004"/>
              <a:gd name="connsiteY1" fmla="*/ 0 h 4657360"/>
              <a:gd name="connsiteX2" fmla="*/ 405004 w 405004"/>
              <a:gd name="connsiteY2" fmla="*/ 67502 h 4657360"/>
              <a:gd name="connsiteX3" fmla="*/ 405004 w 405004"/>
              <a:gd name="connsiteY3" fmla="*/ 4657360 h 4657360"/>
              <a:gd name="connsiteX4" fmla="*/ 405004 w 405004"/>
              <a:gd name="connsiteY4" fmla="*/ 4657360 h 4657360"/>
              <a:gd name="connsiteX5" fmla="*/ 0 w 405004"/>
              <a:gd name="connsiteY5" fmla="*/ 4657360 h 4657360"/>
              <a:gd name="connsiteX6" fmla="*/ 0 w 405004"/>
              <a:gd name="connsiteY6" fmla="*/ 4657360 h 4657360"/>
              <a:gd name="connsiteX7" fmla="*/ 0 w 405004"/>
              <a:gd name="connsiteY7" fmla="*/ 67502 h 4657360"/>
              <a:gd name="connsiteX8" fmla="*/ 67502 w 405004"/>
              <a:gd name="connsiteY8" fmla="*/ 0 h 465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004" h="4657360">
                <a:moveTo>
                  <a:pt x="405004" y="776246"/>
                </a:moveTo>
                <a:lnTo>
                  <a:pt x="405004" y="3881114"/>
                </a:lnTo>
                <a:cubicBezTo>
                  <a:pt x="405004" y="4309816"/>
                  <a:pt x="402376" y="4657354"/>
                  <a:pt x="399134" y="4657354"/>
                </a:cubicBezTo>
                <a:lnTo>
                  <a:pt x="0" y="4657354"/>
                </a:lnTo>
                <a:lnTo>
                  <a:pt x="0" y="4657354"/>
                </a:lnTo>
                <a:lnTo>
                  <a:pt x="0" y="6"/>
                </a:lnTo>
                <a:lnTo>
                  <a:pt x="0" y="6"/>
                </a:lnTo>
                <a:lnTo>
                  <a:pt x="399134" y="6"/>
                </a:lnTo>
                <a:cubicBezTo>
                  <a:pt x="402376" y="6"/>
                  <a:pt x="405004" y="347544"/>
                  <a:pt x="405004" y="776246"/>
                </a:cubicBez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70689" tIns="35010" rIns="35010" bIns="35013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smtClean="0">
                <a:latin typeface="NikoshBAN" pitchFamily="2" charset="0"/>
                <a:cs typeface="NikoshBAN" pitchFamily="2" charset="0"/>
              </a:rPr>
              <a:t>০১৯১৩৬৩৪৫৫০</a:t>
            </a:r>
            <a:endParaRPr lang="en-US" sz="2400" kern="1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851657"/>
            <a:ext cx="1757715" cy="20912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9217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858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>
            <a:hlinkClick r:id="rId2"/>
          </p:cNvPr>
          <p:cNvSpPr txBox="1">
            <a:spLocks/>
          </p:cNvSpPr>
          <p:nvPr/>
        </p:nvSpPr>
        <p:spPr>
          <a:xfrm>
            <a:off x="2990850" y="2266429"/>
            <a:ext cx="3390900" cy="7434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4024845"/>
            <a:ext cx="76908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নিদর্শনগুলোকে আমরা সাধারণত কি নিদর্শন বলে থাকি?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4953000"/>
            <a:ext cx="60035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ভিডিওতে প্রদর্শিত নিদর্শণগুলো কোন শহরের?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96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>
            <a:normAutofit/>
          </a:bodyPr>
          <a:lstStyle/>
          <a:p>
            <a:r>
              <a:rPr lang="bn-BD" sz="6000" b="1" u="sng" dirty="0">
                <a:latin typeface="NikoshBAN" pitchFamily="2" charset="0"/>
                <a:cs typeface="NikoshBAN" pitchFamily="2" charset="0"/>
              </a:rPr>
              <a:t>ঢাকা শহরের  প্রত্ননিদর্শন</a:t>
            </a:r>
            <a:endParaRPr lang="en-US" sz="6000" b="1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98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" y="1237178"/>
            <a:ext cx="5074920" cy="7078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…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971800"/>
            <a:ext cx="8382000" cy="20313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bn-BD" sz="2800" kern="1100" dirty="0">
                <a:solidFill>
                  <a:schemeClr val="tx1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প্রত্ননিদর্শন </a:t>
            </a:r>
            <a:r>
              <a:rPr lang="en-US" sz="2800" kern="1100" dirty="0" err="1" smtClean="0">
                <a:solidFill>
                  <a:schemeClr val="tx1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কি</a:t>
            </a:r>
            <a:r>
              <a:rPr lang="en-US" sz="2800" kern="1100" dirty="0" smtClean="0">
                <a:solidFill>
                  <a:schemeClr val="tx1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solidFill>
                  <a:schemeClr val="tx1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তা</a:t>
            </a:r>
            <a:r>
              <a:rPr lang="en-US" sz="2800" kern="1100" dirty="0" smtClean="0">
                <a:solidFill>
                  <a:schemeClr val="tx1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solidFill>
                  <a:schemeClr val="tx1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বলতে</a:t>
            </a:r>
            <a:r>
              <a:rPr lang="en-US" sz="2800" kern="1100" dirty="0" smtClean="0">
                <a:solidFill>
                  <a:schemeClr val="tx1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>
                <a:solidFill>
                  <a:schemeClr val="tx1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2800" kern="1100" dirty="0">
                <a:solidFill>
                  <a:schemeClr val="tx1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;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bn-BD" sz="2800" kern="1100" dirty="0">
                <a:solidFill>
                  <a:schemeClr val="tx1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ঢাকা শহরের বিভিন্ন প্রত্ননিদর্শন ব্যাখ্যা করতে পারবে</a:t>
            </a:r>
            <a:r>
              <a:rPr lang="en-US" sz="2800" kern="1100" dirty="0">
                <a:solidFill>
                  <a:schemeClr val="tx1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;</a:t>
            </a:r>
            <a:endParaRPr lang="bn-BD" sz="2800" kern="1100" dirty="0">
              <a:solidFill>
                <a:schemeClr val="tx1"/>
              </a:solidFill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endParaRP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bn-BD" sz="2800" kern="1100" dirty="0">
                <a:solidFill>
                  <a:schemeClr val="tx1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প্রত্ননিদর্শনের গুরুত্ব বিশ্লেষণ করতে পারবে।</a:t>
            </a:r>
            <a:endParaRPr lang="en-US" sz="2800" kern="1100" dirty="0">
              <a:solidFill>
                <a:schemeClr val="tx1"/>
              </a:solidFill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831051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26203" y="137375"/>
            <a:ext cx="891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u="sng" dirty="0">
                <a:latin typeface="NikoshBAN" pitchFamily="2" charset="0"/>
                <a:cs typeface="NikoshBAN" pitchFamily="2" charset="0"/>
              </a:rPr>
              <a:t>প্রত্ননিদর্শন</a:t>
            </a:r>
            <a:endParaRPr lang="en-US" dirty="0"/>
          </a:p>
        </p:txBody>
      </p:sp>
      <p:pic>
        <p:nvPicPr>
          <p:cNvPr id="13" name="Picture 12" descr="http://nirvanapeace.com/images/998544_437995286312522_104809942_n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78138" y="3810000"/>
            <a:ext cx="2669862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8" descr="http://www.nirvanapeace.com/images/aukana-buddha-statue-4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76800" y="762000"/>
            <a:ext cx="38100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685800"/>
            <a:ext cx="4064000" cy="2514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9055" y="3244334"/>
            <a:ext cx="2545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পুরনো স্থাপত্য ও শিল্পকর্ম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6039449" y="3225016"/>
            <a:ext cx="1484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মূর্তি বা ভাস্কর্য</a:t>
            </a:r>
            <a:endParaRPr lang="en-US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69" y="3810000"/>
            <a:ext cx="2739979" cy="23471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801" y="3810000"/>
            <a:ext cx="2552700" cy="234717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85800" y="6262421"/>
            <a:ext cx="2020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প্রাচীন আমলের মুদ্রা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4010879" y="6262421"/>
            <a:ext cx="1042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অলংকার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6221165" y="6248400"/>
            <a:ext cx="2759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পুরনো মূল্যবান আসবাবপত্র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4472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12302495"/>
              </p:ext>
            </p:extLst>
          </p:nvPr>
        </p:nvGraphicFramePr>
        <p:xfrm>
          <a:off x="2286000" y="381000"/>
          <a:ext cx="3962400" cy="1138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010400" y="685800"/>
            <a:ext cx="1693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সময়-2মি.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2987040"/>
            <a:ext cx="772358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প্রত্ননিদর্শন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1" y="5346853"/>
            <a:ext cx="85344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প্রত্ননিদর্শন বলতে পুরনো স্থাপত্য ও শিল্পকর্ম, মূর্তি বা ভাস্কর্য, অলংকার বা প্রাচীন আমলের মুদ্রা, পুরনো মূল্যবান আসবাবপত্র ইত্যাদিকে বোঝায়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380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562600" y="3066253"/>
            <a:ext cx="24264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আর্মেনিয়ান চার্চ</a:t>
            </a:r>
            <a:endParaRPr lang="en-US" sz="2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06" y="520451"/>
            <a:ext cx="4063285" cy="2484246"/>
          </a:xfrm>
          <a:prstGeom prst="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9" name="Rectangle 18"/>
          <p:cNvSpPr/>
          <p:nvPr/>
        </p:nvSpPr>
        <p:spPr>
          <a:xfrm>
            <a:off x="3657600" y="38306"/>
            <a:ext cx="2346766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 শহরের প্রত্ননিদর্শন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207" y="6172200"/>
            <a:ext cx="403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টমাস এ্যাংলিকান চার্চ</a:t>
            </a:r>
            <a:endParaRPr lang="en-US" sz="3200" dirty="0"/>
          </a:p>
        </p:txBody>
      </p:sp>
      <p:pic>
        <p:nvPicPr>
          <p:cNvPr id="21" name="Picture 2" descr="http://bn.banglapedia.org/images/1/13/Architecture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978" y="3527918"/>
            <a:ext cx="4038600" cy="2644281"/>
          </a:xfrm>
          <a:prstGeom prst="rect">
            <a:avLst/>
          </a:prstGeom>
          <a:noFill/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2" name="Picture 4" descr="http://bn.banglapedia.org/images/c/c2/CurzonHall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469902" y="3527919"/>
            <a:ext cx="4316291" cy="2644281"/>
          </a:xfrm>
          <a:prstGeom prst="rect">
            <a:avLst/>
          </a:prstGeom>
          <a:noFill/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3" name="Rectangle 22"/>
          <p:cNvSpPr/>
          <p:nvPr/>
        </p:nvSpPr>
        <p:spPr>
          <a:xfrm>
            <a:off x="4456779" y="6172200"/>
            <a:ext cx="4202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হলিক্রস চার্চ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1190934" y="3004697"/>
            <a:ext cx="1904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লালবাগ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কেল্লা</a:t>
            </a:r>
            <a:endParaRPr lang="en-US" sz="3200" dirty="0"/>
          </a:p>
        </p:txBody>
      </p:sp>
      <p:pic>
        <p:nvPicPr>
          <p:cNvPr id="25" name="Picture 2" descr="https://joomlight.files.wordpress.com/2011/01/img_3764_kella_lalbagh_mosque_dhaka-1024x768.jpg?w=430&amp;h=323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95752" y="520451"/>
            <a:ext cx="4095055" cy="2451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2849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657600" y="76200"/>
            <a:ext cx="2151822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 শহরের প্রত্ননিদর্শন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2" descr="http://www.breakingnewsbd.net/wp-content/uploads/2013/09/sat-gombuj-mosjid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00600" y="533400"/>
            <a:ext cx="3947374" cy="2805391"/>
          </a:xfrm>
          <a:prstGeom prst="rect">
            <a:avLst/>
          </a:prstGeom>
          <a:noFill/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6" name="Picture 2" descr="C:\Documents and Settings\Delower\Desktop\5\tar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" t="3583" r="1281"/>
          <a:stretch/>
        </p:blipFill>
        <p:spPr bwMode="auto">
          <a:xfrm>
            <a:off x="381000" y="533400"/>
            <a:ext cx="3962400" cy="2825783"/>
          </a:xfrm>
          <a:prstGeom prst="rect">
            <a:avLst/>
          </a:prstGeom>
          <a:noFill/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3721" y="3338791"/>
            <a:ext cx="3950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সূত্রাপুরের সিতারা বেগম (তারা) মসজিদ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355414" y="3338791"/>
            <a:ext cx="3446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লক্ষ্মীবাজারের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চিনি টিকরি মসজিদ 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263035" y="6312746"/>
            <a:ext cx="426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ঢাকেশ্বরী মন্দির</a:t>
            </a:r>
            <a:endParaRPr lang="en-US" sz="2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798332"/>
            <a:ext cx="4035563" cy="2526268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599" y="3798332"/>
            <a:ext cx="3947375" cy="2526268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0" name="Rectangle 19"/>
          <p:cNvSpPr/>
          <p:nvPr/>
        </p:nvSpPr>
        <p:spPr>
          <a:xfrm>
            <a:off x="4713119" y="6321658"/>
            <a:ext cx="426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রমনা কালী মন্দির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367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7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276</Words>
  <Application>Microsoft Office PowerPoint</Application>
  <PresentationFormat>On-screen Show (4:3)</PresentationFormat>
  <Paragraphs>74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স্বাগতম</vt:lpstr>
      <vt:lpstr>PowerPoint Presentation</vt:lpstr>
      <vt:lpstr>এসো আমরা একটি ভিডিও দেখি</vt:lpstr>
      <vt:lpstr>ঢাকা শহরের  প্রত্ননিদর্শন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Haman Kardi PM High</dc:creator>
  <cp:lastModifiedBy>Probook</cp:lastModifiedBy>
  <cp:revision>82</cp:revision>
  <dcterms:created xsi:type="dcterms:W3CDTF">2006-08-16T00:00:00Z</dcterms:created>
  <dcterms:modified xsi:type="dcterms:W3CDTF">2019-09-02T03:14:26Z</dcterms:modified>
</cp:coreProperties>
</file>