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0" r:id="rId2"/>
    <p:sldId id="281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9" r:id="rId11"/>
    <p:sldId id="270" r:id="rId12"/>
    <p:sldId id="271" r:id="rId13"/>
    <p:sldId id="272" r:id="rId14"/>
    <p:sldId id="273" r:id="rId15"/>
    <p:sldId id="275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A0C8F-618C-4A20-88B6-E8A4AD0FF68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ADE38-802D-477B-B99B-B1E45254F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65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>
                <a:effectLst/>
              </a:rPr>
              <a:t>দুটো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ওয়ার্ড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প্রসেসিং-এর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মধ্যে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পার্থক্য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কী</a:t>
            </a:r>
            <a:r>
              <a:rPr lang="en-US" baseline="0" dirty="0" smtClean="0">
                <a:effectLst/>
              </a:rPr>
              <a:t>? </a:t>
            </a:r>
            <a:r>
              <a:rPr lang="bn-BD" dirty="0" smtClean="0"/>
              <a:t>প্রশ্ন-উত্তরের</a:t>
            </a:r>
            <a:r>
              <a:rPr lang="bn-BD" baseline="0" dirty="0" smtClean="0"/>
              <a:t> মাধ্যমে </a:t>
            </a:r>
            <a:r>
              <a:rPr lang="bn-BD" dirty="0" smtClean="0"/>
              <a:t>পাঠ</a:t>
            </a:r>
            <a:r>
              <a:rPr lang="bn-BD" baseline="0" dirty="0" smtClean="0"/>
              <a:t> শিরোনাম শিক্ষার্থীদের দ্বারা </a:t>
            </a:r>
            <a:r>
              <a:rPr lang="en-US" baseline="0" dirty="0" err="1" smtClean="0"/>
              <a:t>ঘোষণা</a:t>
            </a:r>
            <a:r>
              <a:rPr lang="bn-BD" baseline="0" dirty="0" smtClean="0"/>
              <a:t> ক</a:t>
            </a:r>
            <a:r>
              <a:rPr lang="en-US" baseline="0" dirty="0" err="1" smtClean="0"/>
              <a:t>রা</a:t>
            </a:r>
            <a:r>
              <a:rPr lang="bn-BD" baseline="0" dirty="0" smtClean="0"/>
              <a:t> যেতে পারে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89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পাঠের</a:t>
            </a:r>
            <a:r>
              <a:rPr lang="en-US" dirty="0" smtClean="0"/>
              <a:t> </a:t>
            </a:r>
            <a:r>
              <a:rPr lang="en-US" dirty="0" err="1" smtClean="0"/>
              <a:t>শিরোনাম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বোর্ডে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লেখে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00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উপস্থাপনের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31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effectLst/>
              </a:rPr>
              <a:t>ডকুমেন্ট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সাজানো</a:t>
            </a:r>
            <a:r>
              <a:rPr lang="en-US" baseline="0" dirty="0" smtClean="0">
                <a:effectLst/>
              </a:rPr>
              <a:t>, </a:t>
            </a:r>
            <a:r>
              <a:rPr lang="en-US" baseline="0" dirty="0" err="1" smtClean="0">
                <a:effectLst/>
              </a:rPr>
              <a:t>সুন্দর</a:t>
            </a:r>
            <a:r>
              <a:rPr lang="en-US" baseline="0" dirty="0" smtClean="0">
                <a:effectLst/>
              </a:rPr>
              <a:t> ও </a:t>
            </a:r>
            <a:r>
              <a:rPr lang="en-US" baseline="0" dirty="0" err="1" smtClean="0">
                <a:effectLst/>
              </a:rPr>
              <a:t>আকর্ষণীয়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কীভাবে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করা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যায়</a:t>
            </a:r>
            <a:r>
              <a:rPr lang="en-US" baseline="0" dirty="0" smtClean="0">
                <a:effectLst/>
              </a:rPr>
              <a:t>?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71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effectLst/>
              </a:rPr>
              <a:t>ডকুমেন্টকে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বিভিন্ন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আঙ্গিকে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সাজানোর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কাজকে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ডকুমেন্ট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ফরম্যাট</a:t>
            </a:r>
            <a:r>
              <a:rPr lang="en-US" baseline="0" dirty="0" smtClean="0">
                <a:effectLst/>
              </a:rPr>
              <a:t> </a:t>
            </a:r>
            <a:r>
              <a:rPr lang="en-US" baseline="0" dirty="0" err="1" smtClean="0">
                <a:effectLst/>
              </a:rPr>
              <a:t>বলে</a:t>
            </a:r>
            <a:r>
              <a:rPr lang="en-US" baseline="0" smtClean="0">
                <a:effectLst/>
              </a:rPr>
              <a:t>।</a:t>
            </a:r>
            <a:endParaRPr lang="en-US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6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কী-বোর্ডের</a:t>
            </a:r>
            <a:r>
              <a:rPr lang="en-US" dirty="0" smtClean="0"/>
              <a:t> </a:t>
            </a:r>
            <a:r>
              <a:rPr lang="en-US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চাপ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দিয়ে</a:t>
            </a:r>
            <a:r>
              <a:rPr lang="en-US" baseline="0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লেখার</a:t>
            </a:r>
            <a:r>
              <a:rPr lang="en-US" dirty="0" smtClean="0"/>
              <a:t> </a:t>
            </a:r>
            <a:r>
              <a:rPr lang="en-US" dirty="0" err="1" smtClean="0"/>
              <a:t>আকার</a:t>
            </a:r>
            <a:r>
              <a:rPr lang="en-US" baseline="0" dirty="0" err="1" smtClean="0"/>
              <a:t>ছোট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 ?  </a:t>
            </a:r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উদাহরণগুলো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বুঝিয়ে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দেওয়া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276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উদাহরণগুলো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বুঝিয়ে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দেওয়া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কোথায়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লেখা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বামে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ডানে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যাবে</a:t>
            </a:r>
            <a:r>
              <a:rPr lang="en-US" baseline="0" dirty="0" smtClean="0"/>
              <a:t>?  </a:t>
            </a:r>
            <a:r>
              <a:rPr lang="en-US" baseline="0" dirty="0" err="1" smtClean="0"/>
              <a:t>কোথায়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লেখা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মাঝখানে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থাকবে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কোথায়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লেখা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ডানে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বামে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12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লেখার</a:t>
            </a:r>
            <a:r>
              <a:rPr lang="en-US" dirty="0" smtClean="0"/>
              <a:t> </a:t>
            </a:r>
            <a:r>
              <a:rPr lang="en-US" dirty="0" err="1" smtClean="0"/>
              <a:t>লাইনের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ফাঁকা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কিভাবে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স্লাইডে</a:t>
            </a:r>
            <a:r>
              <a:rPr lang="en-US" dirty="0" smtClean="0"/>
              <a:t> </a:t>
            </a:r>
            <a:r>
              <a:rPr lang="en-US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প্রথমে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হোম</a:t>
            </a:r>
            <a:r>
              <a:rPr lang="en-US" baseline="0" dirty="0" smtClean="0"/>
              <a:t> এ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তারপর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লাইন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এন্ড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প্যারাগ্রাফ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স্পেচিং</a:t>
            </a:r>
            <a:r>
              <a:rPr lang="en-US" baseline="0" dirty="0" smtClean="0"/>
              <a:t> এ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61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বুলেট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নাম্বার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কিভাবে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58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লেখার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কালার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কোথায়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92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টেবিল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তৈরি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?  </a:t>
            </a:r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উদাহরণগুলো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বুঝিয়ে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দেওয়ার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চেষ্টা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  Click Insert</a:t>
            </a:r>
            <a:r>
              <a:rPr lang="en-US" baseline="0" dirty="0" smtClean="0">
                <a:latin typeface="Times New Roman"/>
                <a:cs typeface="Times New Roman"/>
              </a:rPr>
              <a:t>→ Table→ Row &amp; Column.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34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মাউসদিয়ে</a:t>
            </a:r>
            <a:r>
              <a:rPr lang="en-US" baseline="0" dirty="0" smtClean="0"/>
              <a:t>:  Click </a:t>
            </a:r>
            <a:r>
              <a:rPr lang="en-US" baseline="0" dirty="0" smtClean="0">
                <a:latin typeface="Times New Roman"/>
                <a:cs typeface="Times New Roman"/>
              </a:rPr>
              <a:t>→ </a:t>
            </a:r>
            <a:r>
              <a:rPr lang="en-US" baseline="0" dirty="0" smtClean="0"/>
              <a:t>home </a:t>
            </a:r>
            <a:r>
              <a:rPr lang="en-US" baseline="0" dirty="0" err="1" smtClean="0"/>
              <a:t>বামে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হলে</a:t>
            </a:r>
            <a:r>
              <a:rPr lang="en-US" baseline="0" dirty="0" smtClean="0"/>
              <a:t>,  Align Text Left. </a:t>
            </a:r>
            <a:r>
              <a:rPr lang="en-US" baseline="0" dirty="0" err="1" smtClean="0"/>
              <a:t>মাঝখানে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হলে,Center</a:t>
            </a:r>
            <a:r>
              <a:rPr lang="en-US" baseline="0" dirty="0" smtClean="0"/>
              <a:t>.  </a:t>
            </a:r>
            <a:r>
              <a:rPr lang="en-US" baseline="0" dirty="0" err="1" smtClean="0"/>
              <a:t>ডানে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চাইলেAlign</a:t>
            </a:r>
            <a:r>
              <a:rPr lang="en-US" baseline="0" dirty="0" smtClean="0"/>
              <a:t> Text Right. </a:t>
            </a:r>
            <a:r>
              <a:rPr lang="en-US" baseline="0" dirty="0" err="1" smtClean="0"/>
              <a:t>সবদিকে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চাইলেJustify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2. Ctrl   b, Ctrl   i, Ctrl   u </a:t>
            </a:r>
            <a:r>
              <a:rPr lang="en-US" baseline="0" dirty="0" err="1" smtClean="0"/>
              <a:t>একসঙ্গে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চাপতে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63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pc="0" dirty="0" err="1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ট্রিগার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অপশনে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pc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18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ছাত্র</a:t>
            </a:r>
            <a:r>
              <a:rPr lang="en-US" dirty="0" smtClean="0"/>
              <a:t>/</a:t>
            </a:r>
            <a:r>
              <a:rPr lang="en-US" dirty="0" err="1" smtClean="0"/>
              <a:t>ছাত্রীরা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খাতায়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বাড়ীর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লিখছে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শ্রদ্ধেয়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শিক্ষকমন্ডলী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পর্যবেক্ষণ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করবেন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E82A2-3985-4491-9C0D-DE3E427030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25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2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3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94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6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07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33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3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9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9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BE7CD-9B30-41DA-A026-A369AA831F7A}" type="datetimeFigureOut">
              <a:rPr lang="en-US" smtClean="0"/>
              <a:t>17-Sep-19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1F68D-97F5-4407-A6A4-84B60AB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86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shamim@bornomala.info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5211" y="5435199"/>
            <a:ext cx="8509000" cy="111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66" b="1" spc="-25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66" b="1" spc="-2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666" b="1" spc="-25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583" b="1" spc="-2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45" y="703452"/>
            <a:ext cx="7774239" cy="4726642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26" name="Group 25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33" name="Group 32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7" name="Group 26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30" name="Group 29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4" name="Group 33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35" name="Group 34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1" name="Group 40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2759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843639" y="4415147"/>
            <a:ext cx="4456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শ্রেণি: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সপ্তম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bn-BD" sz="1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89636" y="1775217"/>
            <a:ext cx="4267201" cy="21443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>
                <a:latin typeface="MonooMJ" pitchFamily="2" charset="0"/>
                <a:cs typeface="MonooMJ" pitchFamily="2" charset="0"/>
              </a:rPr>
              <a:t>kvgxg</a:t>
            </a:r>
            <a:r>
              <a:rPr lang="en-US" sz="3000" b="1" dirty="0">
                <a:latin typeface="MonooMJ" pitchFamily="2" charset="0"/>
                <a:cs typeface="MonooMJ" pitchFamily="2" charset="0"/>
              </a:rPr>
              <a:t> </a:t>
            </a:r>
            <a:r>
              <a:rPr lang="en-US" sz="3000" b="1" dirty="0" err="1">
                <a:latin typeface="MonooMJ" pitchFamily="2" charset="0"/>
                <a:cs typeface="MonooMJ" pitchFamily="2" charset="0"/>
              </a:rPr>
              <a:t>AvLZvi</a:t>
            </a:r>
            <a:r>
              <a:rPr lang="en-US" sz="3000" b="1" dirty="0">
                <a:latin typeface="MonooMJ" pitchFamily="2" charset="0"/>
                <a:cs typeface="MonooMJ" pitchFamily="2" charset="0"/>
              </a:rPr>
              <a:t> </a:t>
            </a:r>
            <a:r>
              <a:rPr lang="en-US" sz="3000" b="1" dirty="0" err="1">
                <a:latin typeface="MonooMJ" pitchFamily="2" charset="0"/>
                <a:cs typeface="MonooMJ" pitchFamily="2" charset="0"/>
              </a:rPr>
              <a:t>wkgyj</a:t>
            </a:r>
            <a:endParaRPr lang="en-US" sz="3000" b="1" dirty="0">
              <a:latin typeface="MonooMJ" pitchFamily="2" charset="0"/>
              <a:cs typeface="MonooMJ" pitchFamily="2" charset="0"/>
            </a:endParaRPr>
          </a:p>
          <a:p>
            <a:pPr algn="ctr"/>
            <a:r>
              <a:rPr lang="bn-BD" sz="1667" b="1" dirty="0">
                <a:latin typeface="NikoshBAN" pitchFamily="2" charset="0"/>
                <a:cs typeface="NikoshBAN" pitchFamily="2" charset="0"/>
              </a:rPr>
              <a:t>সহকা</a:t>
            </a:r>
            <a:r>
              <a:rPr lang="en-US" sz="1667" b="1" dirty="0" err="1"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1667" b="1" dirty="0">
                <a:latin typeface="NikoshBAN" pitchFamily="2" charset="0"/>
                <a:cs typeface="NikoshBAN" pitchFamily="2" charset="0"/>
              </a:rPr>
              <a:t> শিক্ষক  </a:t>
            </a:r>
            <a:r>
              <a:rPr lang="en-US" sz="1667" b="1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1667" b="1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BD" sz="1667" b="1" dirty="0">
                <a:latin typeface="NikoshBAN" pitchFamily="2" charset="0"/>
                <a:cs typeface="NikoshBAN" pitchFamily="2" charset="0"/>
              </a:rPr>
              <a:t>)</a:t>
            </a:r>
            <a:endParaRPr lang="en-US" sz="1667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333" b="1" dirty="0" err="1">
                <a:latin typeface="NikoshBAN" pitchFamily="2" charset="0"/>
                <a:cs typeface="NikoshBAN" pitchFamily="2" charset="0"/>
              </a:rPr>
              <a:t>রাজ</a:t>
            </a:r>
            <a:r>
              <a:rPr lang="en-US" sz="2333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333" b="1" dirty="0" err="1">
                <a:latin typeface="NikoshBAN" pitchFamily="2" charset="0"/>
                <a:cs typeface="NikoshBAN" pitchFamily="2" charset="0"/>
              </a:rPr>
              <a:t>টেক্সটাইল</a:t>
            </a:r>
            <a:r>
              <a:rPr lang="en-US" sz="2333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333" b="1" dirty="0" err="1">
                <a:latin typeface="NikoshBAN" pitchFamily="2" charset="0"/>
                <a:cs typeface="NikoshBAN" pitchFamily="2" charset="0"/>
              </a:rPr>
              <a:t>মা</a:t>
            </a:r>
            <a:r>
              <a:rPr lang="en-US" sz="2333" b="1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333" b="1" dirty="0" err="1"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2333" b="1" dirty="0"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sz="1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67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2"/>
              </a:rPr>
              <a:t>shamim@bornomala.info</a:t>
            </a:r>
            <a:endParaRPr lang="en-US" sz="1667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667" b="1" dirty="0" err="1" smtClean="0">
                <a:latin typeface="NikoshBAN" pitchFamily="2" charset="0"/>
                <a:cs typeface="NikoshBAN" pitchFamily="2" charset="0"/>
              </a:rPr>
              <a:t>মুঠোফোন</a:t>
            </a:r>
            <a:r>
              <a:rPr lang="en-US" sz="1667" b="1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1667" b="1" dirty="0">
                <a:latin typeface="NikoshBAN" pitchFamily="2" charset="0"/>
                <a:cs typeface="NikoshBAN" pitchFamily="2" charset="0"/>
              </a:rPr>
              <a:t>০১৯১১৭৪৮৮৪৮</a:t>
            </a:r>
            <a:endParaRPr lang="en-US" sz="2333" b="1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15" y="1587500"/>
            <a:ext cx="8070946" cy="2540000"/>
          </a:xfrm>
          <a:prstGeom prst="frame">
            <a:avLst>
              <a:gd name="adj1" fmla="val 6286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/>
          <p:cNvSpPr txBox="1"/>
          <p:nvPr/>
        </p:nvSpPr>
        <p:spPr>
          <a:xfrm>
            <a:off x="2039242" y="1026418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শিক্ষক পরিচিতি :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1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0922" y="4724046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পাঠ পরিচিতি :</a:t>
            </a:r>
            <a:r>
              <a:rPr lang="bn-BD" sz="15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15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0" y="4273746"/>
            <a:ext cx="4699000" cy="2050852"/>
          </a:xfrm>
          <a:prstGeom prst="donut">
            <a:avLst>
              <a:gd name="adj" fmla="val 11988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265" name="Picture 1" descr="C:\Users\FARUK\Desktop\shami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1" y="1785348"/>
            <a:ext cx="2058533" cy="214430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grpSp>
        <p:nvGrpSpPr>
          <p:cNvPr id="28" name="Group 27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29" name="Group 28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30" name="Group 29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41" name="Group 40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46" name="Picture 4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42" name="Group 41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43" name="Picture 42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44" name="Picture 43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1" name="Group 30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35" name="Group 34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2" name="Group 31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40326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64" y="1206290"/>
            <a:ext cx="4953000" cy="410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90542" y="5424949"/>
            <a:ext cx="485845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লেখাগুলো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4285640" y="5356056"/>
            <a:ext cx="341632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 algn="just"/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4400" b="1" dirty="0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ফরম্যাটিং</a:t>
            </a:r>
            <a:endParaRPr lang="en-US" sz="4400" b="1" dirty="0">
              <a:ln>
                <a:solidFill>
                  <a:srgbClr val="0000E4"/>
                </a:solidFill>
              </a:ln>
              <a:solidFill>
                <a:srgbClr val="00E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5066" y="2438400"/>
            <a:ext cx="37508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মার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ভালোবাসি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ভালোবাসি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u="sng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2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2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u="sng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19201"/>
            <a:ext cx="4953000" cy="410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34202" y="2451311"/>
            <a:ext cx="3581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ভালোবাসি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ভালোবাসি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2837" y="5414098"/>
            <a:ext cx="53841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লেখাগুলো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অসুন্দর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33600" y="5410201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কাজটাকে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60556" y="304801"/>
            <a:ext cx="6514925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 algn="just"/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b="1" dirty="0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লেখাগুলো</a:t>
            </a:r>
            <a:r>
              <a:rPr lang="en-US" sz="4400" b="1" dirty="0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400" b="1" dirty="0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4400" b="1" dirty="0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</a:t>
            </a:r>
            <a:endParaRPr lang="en-US" sz="4400" b="1" dirty="0">
              <a:ln>
                <a:solidFill>
                  <a:srgbClr val="0000E4"/>
                </a:solidFill>
              </a:ln>
              <a:solidFill>
                <a:srgbClr val="00E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2" name="Group 11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4" name="Group 23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 24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" name="Group 13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18" name="Group 17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 18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" name="Group 14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0366413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3" grpId="0" animBg="1"/>
      <p:bldP spid="8" grpId="0"/>
      <p:bldP spid="8" grpId="1"/>
      <p:bldP spid="9" grpId="0"/>
      <p:bldP spid="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267200" y="1210270"/>
            <a:ext cx="41563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ফরম্যাটিং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184072"/>
            <a:ext cx="6553200" cy="3988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00602" y="3279203"/>
            <a:ext cx="3581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ভালোবাসি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ভালোবাসি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625496"/>
            <a:ext cx="23358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spc="50" dirty="0" err="1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2400" b="1" u="sng" spc="50" dirty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u="sng" spc="50" dirty="0" err="1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400" b="1" u="sng" spc="50" dirty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u="sng" spc="50" dirty="0" err="1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endParaRPr lang="en-US" sz="2400" b="1" u="sng" spc="50" dirty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0" name="Group 9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2" name="Group 21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3" name="Group 22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roup 11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16" name="Group 15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oup 16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19" name="Picture 18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" name="Group 12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5115673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3" y="12954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273665" y="432583"/>
            <a:ext cx="36576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spc="-150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0157" y="1752601"/>
            <a:ext cx="1041126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00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b="1" dirty="0">
                <a:solidFill>
                  <a:srgbClr val="0000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0000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dirty="0">
                <a:solidFill>
                  <a:srgbClr val="0000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0000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b="1" dirty="0">
                <a:solidFill>
                  <a:srgbClr val="0000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0000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b="1" dirty="0">
                <a:solidFill>
                  <a:srgbClr val="0000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 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‘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ফরম্যাট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বোল্ড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ইটালিক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আন্ডারলাইন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এলাইনমেন্ট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7" name="Group 6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19" name="Group 18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 19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 8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13" name="Group 12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14" name="Group 13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" name="Group 9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456330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64" y="1206290"/>
            <a:ext cx="4953000" cy="410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9264" y="5602070"/>
            <a:ext cx="10079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আকর্ষণীয়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4445139" y="304801"/>
            <a:ext cx="3097323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 algn="just"/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4400" b="1" dirty="0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00E4"/>
                  </a:solidFill>
                </a:ln>
                <a:solidFill>
                  <a:srgbClr val="00E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ফরম্যাট</a:t>
            </a:r>
            <a:endParaRPr lang="en-US" sz="4400" b="1" dirty="0">
              <a:ln>
                <a:solidFill>
                  <a:srgbClr val="0000E4"/>
                </a:solidFill>
              </a:ln>
              <a:solidFill>
                <a:srgbClr val="00E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7876" y="2477632"/>
            <a:ext cx="40342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r"/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ভালোবাসি</a:t>
            </a:r>
            <a:endParaRPr lang="en-US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ভালোবাসি</a:t>
            </a:r>
            <a:endParaRPr lang="en-US" sz="40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19201"/>
            <a:ext cx="4953000" cy="410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58000" y="2451311"/>
            <a:ext cx="358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ভালোবাসি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ভালোবাসি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5361528" y="3367661"/>
            <a:ext cx="1341120" cy="575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0" name="Group 9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2" name="Group 21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3" name="Group 22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2" name="Group 11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16" name="Group 15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oup 16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19" name="Picture 18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" name="Group 12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2936217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4648202" y="616889"/>
            <a:ext cx="2796489" cy="830915"/>
          </a:xfrm>
          <a:prstGeom prst="wedgeRectCallout">
            <a:avLst>
              <a:gd name="adj1" fmla="val -16126"/>
              <a:gd name="adj2" fmla="val 4867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799" y="3330714"/>
            <a:ext cx="8382003" cy="9233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ফরম্যাট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-এ </a:t>
            </a:r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02129" y="193765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760537" y="163284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0210802" y="152400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767443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flipH="1">
            <a:off x="1235526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3" name="Group 12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4" name="Group 13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5" name="Group 24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 25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" name="Group 14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19" name="Group 18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 19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6" name="Group 15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67945460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1847" y="691820"/>
            <a:ext cx="6788727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আকার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0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40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8465" y="1688467"/>
            <a:ext cx="595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আকার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9193" y="1586585"/>
            <a:ext cx="1797287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44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   ]</a:t>
            </a:r>
            <a:endParaRPr lang="en-US" sz="4400" b="1" dirty="0">
              <a:solidFill>
                <a:sysClr val="windowText" lastClr="000000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9193" y="2464886"/>
            <a:ext cx="1797287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44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   [</a:t>
            </a:r>
            <a:endParaRPr lang="en-US" sz="4400" b="1" dirty="0">
              <a:solidFill>
                <a:sysClr val="windowText" lastClr="000000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8465" y="2397469"/>
            <a:ext cx="595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আকার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ছোট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2" name="Group 11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4" name="Group 23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 24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" name="Group 13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18" name="Group 17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 18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" name="Group 14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  <p:sp>
        <p:nvSpPr>
          <p:cNvPr id="32" name="TextBox 31"/>
          <p:cNvSpPr txBox="1"/>
          <p:nvPr/>
        </p:nvSpPr>
        <p:spPr>
          <a:xfrm>
            <a:off x="3210445" y="3495587"/>
            <a:ext cx="732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বোল্ড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Ctrl  b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071179" y="3343187"/>
            <a:ext cx="1782859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44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  b</a:t>
            </a:r>
            <a:endParaRPr lang="en-US" sz="4400" b="1" dirty="0">
              <a:solidFill>
                <a:sysClr val="windowText" lastClr="000000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79193" y="5034335"/>
            <a:ext cx="176683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44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   i</a:t>
            </a:r>
            <a:endParaRPr lang="en-US" sz="4400" b="1" dirty="0">
              <a:solidFill>
                <a:sysClr val="windowText" lastClr="000000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34245" y="5019586"/>
            <a:ext cx="83057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ইটালিক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Ctrl  i </a:t>
            </a:r>
            <a:r>
              <a:rPr lang="en-US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084979" y="4181387"/>
            <a:ext cx="1782859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44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  u</a:t>
            </a:r>
            <a:endParaRPr lang="en-US" sz="4400" b="1" dirty="0">
              <a:solidFill>
                <a:sysClr val="windowText" lastClr="000000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981847" y="4260955"/>
            <a:ext cx="8153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আন্ডারলাইন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Ctrl  u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6248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32" grpId="0"/>
      <p:bldP spid="35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0844" y="3886201"/>
            <a:ext cx="541586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ডানদিকে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10844" y="2667001"/>
            <a:ext cx="541586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মাঝখানে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10844" y="5181601"/>
            <a:ext cx="541586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জাস্টিফাইড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10844" y="1607404"/>
            <a:ext cx="541586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14" r="87498" b="27943"/>
          <a:stretch/>
        </p:blipFill>
        <p:spPr>
          <a:xfrm>
            <a:off x="4122826" y="627440"/>
            <a:ext cx="859203" cy="7441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3329678" y="1396998"/>
            <a:ext cx="5334000" cy="50001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6" t="44990" r="64477" b="27505"/>
          <a:stretch/>
        </p:blipFill>
        <p:spPr>
          <a:xfrm>
            <a:off x="5881504" y="627440"/>
            <a:ext cx="859202" cy="744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9" t="44990" r="75720" b="27505"/>
          <a:stretch/>
        </p:blipFill>
        <p:spPr>
          <a:xfrm>
            <a:off x="5008198" y="627440"/>
            <a:ext cx="859202" cy="744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8" t="44990" r="54357" b="33524"/>
          <a:stretch/>
        </p:blipFill>
        <p:spPr>
          <a:xfrm>
            <a:off x="6766518" y="627440"/>
            <a:ext cx="853483" cy="7554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97033" y="505793"/>
            <a:ext cx="256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28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এলাইনমেন্ট</a:t>
            </a:r>
            <a:endParaRPr lang="en-US" sz="28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0"/>
            <a:ext cx="11863754" cy="6675768"/>
            <a:chOff x="253901" y="330523"/>
            <a:chExt cx="11469659" cy="6439030"/>
          </a:xfrm>
        </p:grpSpPr>
        <p:grpSp>
          <p:nvGrpSpPr>
            <p:cNvPr id="15" name="Group 14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7" name="Group 26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7" name="Group 16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21" name="Group 20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2" name="Group 21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8" name="Group 17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1835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33 -0.00024 L -0.08956 3.87283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76 -0.00439 L 0.05324 -0.00439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6" b="5207"/>
          <a:stretch/>
        </p:blipFill>
        <p:spPr bwMode="auto">
          <a:xfrm>
            <a:off x="795996" y="990600"/>
            <a:ext cx="10591800" cy="563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6" t="11168" r="59068" b="85685"/>
          <a:stretch/>
        </p:blipFill>
        <p:spPr bwMode="auto">
          <a:xfrm>
            <a:off x="4800601" y="1452088"/>
            <a:ext cx="307977" cy="23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0" t="14476" r="48290" b="66118"/>
          <a:stretch/>
        </p:blipFill>
        <p:spPr bwMode="auto">
          <a:xfrm>
            <a:off x="4736030" y="1691149"/>
            <a:ext cx="1664770" cy="17103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0200" y="3808274"/>
            <a:ext cx="43064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ভালোবাসি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7431" y="392525"/>
            <a:ext cx="426774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লাইনের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ব্যবধান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নির্ধারণ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63822" y="2971801"/>
            <a:ext cx="4304178" cy="2602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ভালোবাসি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6" t="20806" r="47821" b="76343"/>
          <a:stretch/>
        </p:blipFill>
        <p:spPr bwMode="auto">
          <a:xfrm>
            <a:off x="4788685" y="2209801"/>
            <a:ext cx="1456753" cy="30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9" t="14396" r="47055" b="81683"/>
          <a:stretch/>
        </p:blipFill>
        <p:spPr bwMode="auto">
          <a:xfrm>
            <a:off x="4800600" y="1662333"/>
            <a:ext cx="1513428" cy="367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1151473" y="872840"/>
            <a:ext cx="572502" cy="4225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143001" y="2208694"/>
            <a:ext cx="20818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447800" y="1143000"/>
            <a:ext cx="381000" cy="10656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743951" y="1387041"/>
            <a:ext cx="391026" cy="31747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152964" y="2891136"/>
            <a:ext cx="34952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Line &amp; Paragraph Spacing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505201" y="1567174"/>
            <a:ext cx="1270975" cy="14046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13337" y="5943601"/>
            <a:ext cx="751770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Home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→Line &amp; Paragraph spacing →1.00 → 1.5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1686" y="1022984"/>
            <a:ext cx="2685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1512" y="957590"/>
            <a:ext cx="76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22" name="Group 21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23" name="Group 22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34" name="Group 33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35" name="Group 34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" name="Group 23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28" name="Group 27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9" name="Group 28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5" name="Group 24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4895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ntr" presetSubtype="1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3" grpId="0" animBg="1"/>
      <p:bldP spid="14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t="3039" r="2286" b="7601"/>
          <a:stretch/>
        </p:blipFill>
        <p:spPr bwMode="auto">
          <a:xfrm>
            <a:off x="838201" y="1436359"/>
            <a:ext cx="10169259" cy="5187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" t="3542" r="2196" b="11042"/>
          <a:stretch/>
        </p:blipFill>
        <p:spPr bwMode="auto">
          <a:xfrm>
            <a:off x="838201" y="1441675"/>
            <a:ext cx="10290149" cy="51639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6" t="7235" r="61624" b="89566"/>
          <a:stretch/>
        </p:blipFill>
        <p:spPr bwMode="auto">
          <a:xfrm>
            <a:off x="4540031" y="1677506"/>
            <a:ext cx="272120" cy="212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4" t="12656" r="43447" b="29868"/>
          <a:stretch/>
        </p:blipFill>
        <p:spPr bwMode="auto">
          <a:xfrm>
            <a:off x="4495801" y="2286000"/>
            <a:ext cx="2218203" cy="3474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20492" y="347067"/>
            <a:ext cx="277090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বুলেট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নাম্বার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990600" y="1300419"/>
            <a:ext cx="629752" cy="4225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447557" y="1587576"/>
            <a:ext cx="430129" cy="3841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43001" y="2743200"/>
            <a:ext cx="208182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447800" y="1677506"/>
            <a:ext cx="381000" cy="10656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43000" y="3820180"/>
            <a:ext cx="330455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Multilevel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List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224826" y="1829906"/>
            <a:ext cx="1270975" cy="19902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720530" y="5933788"/>
            <a:ext cx="642347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এখান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বুলেট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নাম্বার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4452" y="1462548"/>
            <a:ext cx="2602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46356" y="1384654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Home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7" name="Group 16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32" name="Group 31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1" name="Group 20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26" name="Group 25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3" name="Group 22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497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8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6"/>
          <a:stretch/>
        </p:blipFill>
        <p:spPr bwMode="auto">
          <a:xfrm>
            <a:off x="1197332" y="1143001"/>
            <a:ext cx="9775469" cy="53561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0690" r="69280" b="84928"/>
          <a:stretch/>
        </p:blipFill>
        <p:spPr bwMode="auto">
          <a:xfrm>
            <a:off x="3945220" y="1558514"/>
            <a:ext cx="260528" cy="24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38072" y="3563034"/>
            <a:ext cx="7543800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তোমায়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ভালোবাসি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6660" y="352353"/>
            <a:ext cx="335280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রং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পরিবর্তন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859648" y="1509252"/>
            <a:ext cx="355478" cy="3492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691426" y="1752601"/>
            <a:ext cx="1270975" cy="12358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200" y="2971800"/>
            <a:ext cx="248276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Font Color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86631" y="2175736"/>
            <a:ext cx="1342454" cy="13045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2" name="Group 11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4" name="Group 23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5" name="Group 24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" name="Group 13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18" name="Group 17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19" name="Group 18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" name="Group 14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672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060521" y="355182"/>
            <a:ext cx="229000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টেবিল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48143" y="1069022"/>
            <a:ext cx="9952704" cy="5214547"/>
            <a:chOff x="304800" y="1275039"/>
            <a:chExt cx="9952704" cy="5430561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7" r="11990" b="82247"/>
            <a:stretch/>
          </p:blipFill>
          <p:spPr bwMode="auto">
            <a:xfrm>
              <a:off x="304800" y="1275039"/>
              <a:ext cx="9949720" cy="11928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6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480"/>
            <a:stretch/>
          </p:blipFill>
          <p:spPr bwMode="auto">
            <a:xfrm>
              <a:off x="307784" y="2445078"/>
              <a:ext cx="9949720" cy="42605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663461" y="2895600"/>
              <a:ext cx="7023339" cy="1828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8" t="5855" r="86385" b="84387"/>
          <a:stretch/>
        </p:blipFill>
        <p:spPr bwMode="auto">
          <a:xfrm>
            <a:off x="2027904" y="1195317"/>
            <a:ext cx="43132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5" t="17292" r="75168" b="46875"/>
          <a:stretch/>
        </p:blipFill>
        <p:spPr bwMode="auto">
          <a:xfrm>
            <a:off x="2013157" y="1925362"/>
            <a:ext cx="2028447" cy="365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4" t="34168" r="23748" b="37498"/>
          <a:stretch/>
        </p:blipFill>
        <p:spPr bwMode="auto">
          <a:xfrm>
            <a:off x="4114800" y="2382562"/>
            <a:ext cx="5562600" cy="171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419600" y="4772587"/>
            <a:ext cx="33528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Row &amp; Column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979396" y="1170288"/>
            <a:ext cx="520456" cy="56242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057400" y="2142579"/>
            <a:ext cx="1115644" cy="10960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56763" y="456465"/>
            <a:ext cx="3004925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Insert</a:t>
            </a:r>
            <a:r>
              <a:rPr lang="en-US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→Table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055596" y="648334"/>
            <a:ext cx="78004" cy="49466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027380" y="3048001"/>
            <a:ext cx="1468421" cy="17245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9" name="Group 18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33" name="Group 32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34" name="Group 33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3" name="Group 22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27" name="Group 26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" name="Group 23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287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1" grpId="0" animBg="1"/>
      <p:bldP spid="11" grpId="0" animBg="1"/>
      <p:bldP spid="17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3733800" y="693089"/>
            <a:ext cx="4267200" cy="830915"/>
          </a:xfrm>
          <a:prstGeom prst="wedgeRectCallout">
            <a:avLst>
              <a:gd name="adj1" fmla="val -16126"/>
              <a:gd name="adj2" fmla="val 4867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spc="-150" dirty="0" err="1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8000" b="1" spc="-150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spc="-150" dirty="0" err="1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spc="-150" dirty="0">
              <a:ln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02129" y="22860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760537" y="212271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10210802" y="201387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767443" y="201386"/>
            <a:ext cx="593272" cy="1998886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1235527" y="201387"/>
            <a:ext cx="593272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35528" y="3105835"/>
            <a:ext cx="96447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শর্টকাট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বোল্ড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ইটালিক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আন্ডারলাইন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এলাইমেন্ট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3" name="Group 12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4" name="Group 13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5" name="Group 24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6" name="Group 25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" name="Group 14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19" name="Group 18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oup 19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6" name="Group 15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2331551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10845" y="4974763"/>
            <a:ext cx="346769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Ctrl+J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1943" y="4173536"/>
            <a:ext cx="7086599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মাঝখানে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এলাইন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আনতে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800" y="4974762"/>
            <a:ext cx="331809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Ctrl+R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2619156" y="5754470"/>
            <a:ext cx="328974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Ctrl+E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10845" y="5754470"/>
            <a:ext cx="346769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Ctrl+L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3154574" y="390208"/>
            <a:ext cx="2941426" cy="676593"/>
          </a:xfrm>
          <a:prstGeom prst="plus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-150" dirty="0" err="1">
                <a:ln>
                  <a:solidFill>
                    <a:srgbClr val="C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spc="-150" dirty="0">
              <a:ln>
                <a:solidFill>
                  <a:srgbClr val="C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702129" y="13716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778148" y="202801"/>
            <a:ext cx="3203635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6280302" y="2486411"/>
            <a:ext cx="339709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৪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0" y="1676401"/>
            <a:ext cx="7086600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প্যারাগ্রাফের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এলাইনমেন্ট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89658" y="3239870"/>
            <a:ext cx="331923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৫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80302" y="3239870"/>
            <a:ext cx="339709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৬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0800" y="2469552"/>
            <a:ext cx="331809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৩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hlinkClick r:id="" action="ppaction://noaction">
              <a:snd r:embed="rId4" name="bomb.wav"/>
            </a:hlinkClick>
          </p:cNvPr>
          <p:cNvSpPr txBox="1"/>
          <p:nvPr/>
        </p:nvSpPr>
        <p:spPr>
          <a:xfrm>
            <a:off x="7772400" y="304801"/>
            <a:ext cx="3203635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rgbClr val="00B050"/>
                  </a:solidFill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√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হয়েছে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22" name="Group 21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23" name="Group 22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37" name="Group 36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42" name="Picture 41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38" name="Group 37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4" name="Group 23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31" name="Group 30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32" name="Group 31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8" name="Group 27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3666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6" grpId="10" animBg="1"/>
      <p:bldP spid="26" grpId="11" animBg="1"/>
      <p:bldP spid="25" grpId="0" animBg="1"/>
      <p:bldP spid="25" grpId="1" animBg="1"/>
      <p:bldP spid="25" grpId="2" animBg="1"/>
      <p:bldP spid="25" grpId="3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3276604" y="762000"/>
            <a:ext cx="5486399" cy="1027914"/>
          </a:xfrm>
          <a:prstGeom prst="can">
            <a:avLst>
              <a:gd name="adj" fmla="val 1647"/>
            </a:avLst>
          </a:prstGeom>
          <a:solidFill>
            <a:schemeClr val="bg2"/>
          </a:solidFill>
          <a:ln>
            <a:solidFill>
              <a:schemeClr val="bg2"/>
            </a:solidFill>
          </a:ln>
          <a:effectLst>
            <a:outerShdw blurRad="50800" dist="38100" dir="2700000" sx="1000" sy="1000" algn="tl" rotWithShape="0">
              <a:srgbClr val="00B0F0">
                <a:alpha val="99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spc="-15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7200" b="1" spc="-15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7200" b="1" spc="-15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কাজ</a:t>
            </a:r>
            <a:endParaRPr lang="en-US" sz="7200" b="1" spc="-1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02129" y="22098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evron 6"/>
          <p:cNvSpPr/>
          <p:nvPr/>
        </p:nvSpPr>
        <p:spPr>
          <a:xfrm>
            <a:off x="10608137" y="163284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10058404" y="152400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flipH="1">
            <a:off x="767444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1235527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90958" y="3406914"/>
            <a:ext cx="83912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সুন্দর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উপায়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52401" y="93786"/>
            <a:ext cx="11863754" cy="6675768"/>
            <a:chOff x="253901" y="330523"/>
            <a:chExt cx="11469659" cy="6439030"/>
          </a:xfrm>
        </p:grpSpPr>
        <p:grpSp>
          <p:nvGrpSpPr>
            <p:cNvPr id="14" name="Group 13"/>
            <p:cNvGrpSpPr/>
            <p:nvPr/>
          </p:nvGrpSpPr>
          <p:grpSpPr>
            <a:xfrm>
              <a:off x="259762" y="657306"/>
              <a:ext cx="369563" cy="5737760"/>
              <a:chOff x="509668" y="850610"/>
              <a:chExt cx="523715" cy="5737760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  <p:grpSp>
          <p:nvGrpSpPr>
            <p:cNvPr id="15" name="Group 14"/>
            <p:cNvGrpSpPr/>
            <p:nvPr/>
          </p:nvGrpSpPr>
          <p:grpSpPr>
            <a:xfrm>
              <a:off x="259762" y="330523"/>
              <a:ext cx="11463798" cy="374487"/>
              <a:chOff x="785083" y="502768"/>
              <a:chExt cx="11463798" cy="374487"/>
            </a:xfrm>
          </p:grpSpPr>
          <p:grpSp>
            <p:nvGrpSpPr>
              <p:cNvPr id="26" name="Group 25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6" name="Group 15"/>
            <p:cNvGrpSpPr/>
            <p:nvPr/>
          </p:nvGrpSpPr>
          <p:grpSpPr>
            <a:xfrm>
              <a:off x="253901" y="6395066"/>
              <a:ext cx="11463798" cy="374487"/>
              <a:chOff x="785083" y="502768"/>
              <a:chExt cx="11463798" cy="374487"/>
            </a:xfrm>
          </p:grpSpPr>
          <p:grpSp>
            <p:nvGrpSpPr>
              <p:cNvPr id="20" name="Group 19"/>
              <p:cNvGrpSpPr/>
              <p:nvPr/>
            </p:nvGrpSpPr>
            <p:grpSpPr>
              <a:xfrm rot="5400000">
                <a:off x="3469181" y="-2181330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  <p:grpSp>
            <p:nvGrpSpPr>
              <p:cNvPr id="21" name="Group 20"/>
              <p:cNvGrpSpPr/>
              <p:nvPr/>
            </p:nvGrpSpPr>
            <p:grpSpPr>
              <a:xfrm rot="5400000">
                <a:off x="9195219" y="-2176406"/>
                <a:ext cx="369563" cy="5737760"/>
                <a:chOff x="509668" y="850610"/>
                <a:chExt cx="523715" cy="5737760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4890434"/>
                  <a:ext cx="2872156" cy="523715"/>
                </a:xfrm>
                <a:prstGeom prst="rect">
                  <a:avLst/>
                </a:prstGeom>
              </p:spPr>
            </p:pic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-664552" y="2024830"/>
                  <a:ext cx="2872156" cy="52371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7" name="Group 16"/>
            <p:cNvGrpSpPr/>
            <p:nvPr/>
          </p:nvGrpSpPr>
          <p:grpSpPr>
            <a:xfrm>
              <a:off x="11336414" y="657306"/>
              <a:ext cx="369563" cy="5737760"/>
              <a:chOff x="509668" y="850610"/>
              <a:chExt cx="523715" cy="5737760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4890434"/>
                <a:ext cx="2872156" cy="523715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-664552" y="2024830"/>
                <a:ext cx="2872156" cy="52371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9725272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733</Words>
  <Application>Microsoft Office PowerPoint</Application>
  <PresentationFormat>Widescreen</PresentationFormat>
  <Paragraphs>123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MonooMJ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24</cp:revision>
  <dcterms:created xsi:type="dcterms:W3CDTF">2019-09-17T03:01:55Z</dcterms:created>
  <dcterms:modified xsi:type="dcterms:W3CDTF">2019-09-17T08:13:17Z</dcterms:modified>
</cp:coreProperties>
</file>