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8" r:id="rId2"/>
    <p:sldId id="28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3778F-EBE7-43C8-84F6-7DB53F0051D3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6593-43DD-4434-BD10-881C746F9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ECF3A-7973-453C-9530-C2D415B886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যাচ্ছে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উপসর্গ-’পরা</a:t>
            </a:r>
            <a:r>
              <a:rPr lang="en-US" baseline="0" dirty="0" smtClean="0"/>
              <a:t>’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কিন্তু</a:t>
            </a:r>
            <a:r>
              <a:rPr lang="en-US" baseline="0" dirty="0" smtClean="0"/>
              <a:t> ‘</a:t>
            </a:r>
            <a:r>
              <a:rPr lang="en-US" baseline="0" dirty="0" err="1" smtClean="0"/>
              <a:t>জয়</a:t>
            </a:r>
            <a:r>
              <a:rPr lang="en-US" baseline="0" dirty="0" smtClean="0"/>
              <a:t>’- </a:t>
            </a:r>
            <a:r>
              <a:rPr lang="en-US" baseline="0" dirty="0" err="1" smtClean="0"/>
              <a:t>শব্দের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অর্থের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দ্যোতনা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FA431-BBD9-4141-81D6-2CB8E9F52B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0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9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3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5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6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8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412E7-BB5D-4A61-B4CC-0E5D65D5A0D9}" type="datetimeFigureOut">
              <a:rPr lang="en-US" smtClean="0"/>
              <a:t>10-Oct-19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B838-F2FA-48BA-B732-FEB2D72C5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2066814" y="5765839"/>
            <a:ext cx="850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2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spc="-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2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4800" b="1" spc="-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2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spc="-2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3" name="Group 52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77" name="Group 7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82" name="Picture 8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3" name="Picture 8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4" name="Picture 8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78" name="Group 7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79" name="Picture 7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0" name="Picture 7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81" name="Picture 8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4" name="Group 53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71" name="Group 7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74" name="Picture 7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5" name="Picture 7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6" name="Picture 7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72" name="Picture 7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73" name="Picture 7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5" name="Group 54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63" name="Group 6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68" name="Picture 6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9" name="Picture 6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70" name="Picture 6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65" name="Picture 6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6" name="Picture 6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7" name="Picture 6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56" name="Group 55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60" name="Picture 5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1" name="Picture 6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62" name="Picture 6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58" name="Picture 5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59" name="Picture 5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0" y="389939"/>
            <a:ext cx="8480165" cy="5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1"/>
            <a:ext cx="7696200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600200"/>
            <a:ext cx="76962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2438401"/>
            <a:ext cx="7696200" cy="38472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খাটি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অঘা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font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3"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দর্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খাস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হাফ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6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6391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685801"/>
            <a:ext cx="7696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3600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09800" y="1600201"/>
            <a:ext cx="7696200" cy="45858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ভাষাভাষীদের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আগমনের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অনার্য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উপসর্গগুলি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উপসর্গগুলিই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তদ্ভব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২১টি। </a:t>
            </a:r>
          </a:p>
          <a:p>
            <a:pPr algn="just" fontAlgn="base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উদাহরণগুলি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বর্ণানুক্রমে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895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9800" y="2133600"/>
          <a:ext cx="7848600" cy="377617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69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9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9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9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9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অঘা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অজ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অনা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আড়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>
                          <a:latin typeface="NikoshBAN" pitchFamily="2" charset="0"/>
                          <a:cs typeface="NikoshBAN" pitchFamily="2" charset="0"/>
                        </a:rPr>
                        <a:t>আন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>
                          <a:latin typeface="NikoshBAN" pitchFamily="2" charset="0"/>
                          <a:cs typeface="NikoshBAN" pitchFamily="2" charset="0"/>
                        </a:rPr>
                        <a:t>আব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8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>
                          <a:latin typeface="NikoshBAN" pitchFamily="2" charset="0"/>
                          <a:cs typeface="NikoshBAN" pitchFamily="2" charset="0"/>
                        </a:rPr>
                        <a:t>ইতি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ঊন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ঊনা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কদ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>
                          <a:latin typeface="NikoshBAN" pitchFamily="2" charset="0"/>
                          <a:cs typeface="NikoshBAN" pitchFamily="2" charset="0"/>
                        </a:rPr>
                        <a:t>কু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>
                          <a:latin typeface="NikoshBAN" pitchFamily="2" charset="0"/>
                          <a:cs typeface="NikoshBAN" pitchFamily="2" charset="0"/>
                        </a:rPr>
                        <a:t>নি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>
                          <a:latin typeface="NikoshBAN" pitchFamily="2" charset="0"/>
                          <a:cs typeface="NikoshBAN" pitchFamily="2" charset="0"/>
                        </a:rPr>
                        <a:t>পাতি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ভর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 smtClean="0">
                          <a:latin typeface="NikoshBAN" pitchFamily="2" charset="0"/>
                          <a:ea typeface="Times New Roman"/>
                          <a:cs typeface="NikoshBAN" pitchFamily="2" charset="0"/>
                        </a:rPr>
                        <a:t>রাম</a:t>
                      </a:r>
                      <a:endParaRPr lang="en-US" sz="2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সু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হা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769204"/>
            <a:ext cx="76962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২১টি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খাটি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8515548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1"/>
            <a:ext cx="76962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খাটি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প্রযোগ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5999" y="990600"/>
          <a:ext cx="7696200" cy="54311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002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37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514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অ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নিন্দিত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অকেজো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নিন্দিত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অচেনা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অপয়া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1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অচিন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চিন-পরিচয়ের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অজানা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অথৈ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ক্রমাগত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অঝোর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ক্রমাগতভাবে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ঝরতে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থাকা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অঝোরে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8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অজ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নিতান্ত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মন্দ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অজপাড়াগাঁ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একেবারে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নিতান্তই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পাড়াগাঁ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অজমূর্খ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অজপুকুর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748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অনাবৃষ্টি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বৃষ্টির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অনাদর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ছাড়া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অনাছিষ্টি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সৃষ্টিছাড়া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অনাচার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অশুভ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অনামুখো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অশুভ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মুখ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যার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অশুভ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514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আলুনি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লবনের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আকাঁড়া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আধোয়া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9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বাজে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নিকৃষ্ট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আকাঠা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আগাছা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748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বক্র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বাঁকা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আড়চোখে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বাঁকা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চোখে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আড়নয়নে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আধা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প্রায়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আড়পাগলা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আধা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পাগলা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আড়ক্ষ্যাপা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আড়মোড়া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8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বিশিষ্ট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আড়গড়া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আস্তাবল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আড়কোলা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আড়কাঠি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4692" marR="24692" marT="36074" marB="36074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7" descr="rain20150612164402.jpg"/>
          <p:cNvPicPr>
            <a:picLocks noChangeAspect="1"/>
          </p:cNvPicPr>
          <p:nvPr/>
        </p:nvPicPr>
        <p:blipFill>
          <a:blip r:embed="rId2"/>
          <a:srcRect r="9524"/>
          <a:stretch>
            <a:fillRect/>
          </a:stretch>
        </p:blipFill>
        <p:spPr>
          <a:xfrm>
            <a:off x="2362200" y="3352800"/>
            <a:ext cx="1447800" cy="1028700"/>
          </a:xfrm>
          <a:prstGeom prst="rect">
            <a:avLst/>
          </a:prstGeom>
        </p:spPr>
      </p:pic>
      <p:pic>
        <p:nvPicPr>
          <p:cNvPr id="9" name="Picture 8" descr="Shyry_1428938580_13-image_82748_0.jpg"/>
          <p:cNvPicPr>
            <a:picLocks noChangeAspect="1"/>
          </p:cNvPicPr>
          <p:nvPr/>
        </p:nvPicPr>
        <p:blipFill>
          <a:blip r:embed="rId3"/>
          <a:srcRect r="5000"/>
          <a:stretch>
            <a:fillRect/>
          </a:stretch>
        </p:blipFill>
        <p:spPr>
          <a:xfrm>
            <a:off x="2376714" y="2209800"/>
            <a:ext cx="1447800" cy="1005840"/>
          </a:xfrm>
          <a:prstGeom prst="rect">
            <a:avLst/>
          </a:prstGeom>
        </p:spPr>
      </p:pic>
      <p:pic>
        <p:nvPicPr>
          <p:cNvPr id="12" name="Picture 11" descr="lojjabo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7686" y="4481286"/>
            <a:ext cx="1485900" cy="732972"/>
          </a:xfrm>
          <a:prstGeom prst="rect">
            <a:avLst/>
          </a:prstGeom>
        </p:spPr>
      </p:pic>
      <p:pic>
        <p:nvPicPr>
          <p:cNvPr id="13" name="Picture 12" descr="cce0afe707ebf41a099360bb1e9bdf3b-58a3b38a42d5c.jpg"/>
          <p:cNvPicPr>
            <a:picLocks noChangeAspect="1"/>
          </p:cNvPicPr>
          <p:nvPr/>
        </p:nvPicPr>
        <p:blipFill>
          <a:blip r:embed="rId5" cstate="print"/>
          <a:srcRect r="11333"/>
          <a:stretch>
            <a:fillRect/>
          </a:stretch>
        </p:blipFill>
        <p:spPr>
          <a:xfrm>
            <a:off x="2358570" y="1034142"/>
            <a:ext cx="1451430" cy="1085850"/>
          </a:xfrm>
          <a:prstGeom prst="rect">
            <a:avLst/>
          </a:prstGeom>
        </p:spPr>
      </p:pic>
      <p:pic>
        <p:nvPicPr>
          <p:cNvPr id="14" name="Picture 13" descr="unnamed.jpg"/>
          <p:cNvPicPr>
            <a:picLocks noChangeAspect="1"/>
          </p:cNvPicPr>
          <p:nvPr/>
        </p:nvPicPr>
        <p:blipFill>
          <a:blip r:embed="rId6"/>
          <a:srcRect t="7047" r="38118" b="9086"/>
          <a:stretch>
            <a:fillRect/>
          </a:stretch>
        </p:blipFill>
        <p:spPr>
          <a:xfrm>
            <a:off x="2333172" y="5272314"/>
            <a:ext cx="1509486" cy="110184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1" name="Group 1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8" name="Group 3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3" name="Picture 4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4" name="Picture 4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5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9" name="Group 3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3" name="Picture 3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4" name="Picture 3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6" name="Group 15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5" name="Group 2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9" name="Picture 1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0" name="Picture 1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400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9800" y="914401"/>
          <a:ext cx="7772400" cy="529021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43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142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আন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আনকোরা (যা এখনো কোরা হয়নি, একদম নতুন)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1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বিক্ষিপ্ত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আনচান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আনমনা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মনের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বিক্ষিপ্ত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3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আব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অস্পষ্টতা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আবছায়া (অস্পষ্ট ছায়া), আবডাল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38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ইতি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এ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ইতিপূর্বে (পূর্বেই) , ইতিকর্তব্য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38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পুরনো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ইতিকথা (বহু পুরনো কথা), ইতিহাস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38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ঊন (ঊনা)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কম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ঊনিশ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বিশ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১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ঊন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 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ঊনপাঁজুরে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0219" marR="50219" marT="73370" marB="7337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1_285646.jpg"/>
          <p:cNvPicPr>
            <a:picLocks noChangeAspect="1"/>
          </p:cNvPicPr>
          <p:nvPr/>
        </p:nvPicPr>
        <p:blipFill>
          <a:blip r:embed="rId2"/>
          <a:srcRect r="16281"/>
          <a:stretch>
            <a:fillRect/>
          </a:stretch>
        </p:blipFill>
        <p:spPr>
          <a:xfrm>
            <a:off x="2286001" y="990600"/>
            <a:ext cx="1767114" cy="1295400"/>
          </a:xfrm>
          <a:prstGeom prst="rect">
            <a:avLst/>
          </a:prstGeom>
        </p:spPr>
      </p:pic>
      <p:pic>
        <p:nvPicPr>
          <p:cNvPr id="4" name="Picture 3" descr="b11865baccd2d3a0af77cb21a4f018ff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423887"/>
            <a:ext cx="1805244" cy="1157287"/>
          </a:xfrm>
          <a:prstGeom prst="rect">
            <a:avLst/>
          </a:prstGeom>
        </p:spPr>
      </p:pic>
      <p:pic>
        <p:nvPicPr>
          <p:cNvPr id="5" name="Picture 4" descr="bangabandhu-11_41403_1488844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1486" y="3697512"/>
            <a:ext cx="1828800" cy="1143000"/>
          </a:xfrm>
          <a:prstGeom prst="rect">
            <a:avLst/>
          </a:prstGeom>
        </p:spPr>
      </p:pic>
      <p:pic>
        <p:nvPicPr>
          <p:cNvPr id="6" name="Picture 5" descr="বিসমিল্লাহির-রাহমানির-রাহীম-সাথে-কোরআনে-১৯-এর-রাজত্ত্ব-612x300.jpg"/>
          <p:cNvPicPr>
            <a:picLocks noChangeAspect="1"/>
          </p:cNvPicPr>
          <p:nvPr/>
        </p:nvPicPr>
        <p:blipFill>
          <a:blip r:embed="rId5"/>
          <a:srcRect l="6536" t="12667" r="39542" b="23333"/>
          <a:stretch>
            <a:fillRect/>
          </a:stretch>
        </p:blipFill>
        <p:spPr>
          <a:xfrm>
            <a:off x="2242452" y="4956430"/>
            <a:ext cx="1850574" cy="118674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6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7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8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3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1985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33600" y="590950"/>
          <a:ext cx="8001000" cy="58555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47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কদ্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নিন্দিত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কদাকার (নিন্দিত/ কুৎসিত আকার) , কদবেল, কদর্য</a:t>
                      </a:r>
                      <a:endParaRPr lang="en-US" sz="16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0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কু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কুৎসিত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অপকর্ষ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কুঅভ্যাস (কুৎসিত/ খারাপ অভ্যাস), কুকথা, কুনজর, কুসঙ্গ, কুজন</a:t>
                      </a:r>
                      <a:endParaRPr lang="en-US" sz="16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0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নেতি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নিখুঁত (খুঁত নেই যার), নিখোঁজ, নিলাজ, নিভাঁজ, নিরেট</a:t>
                      </a:r>
                      <a:endParaRPr lang="en-US" sz="16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0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পাতি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ক্ষুদ্র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পাতিহাঁস (ক্ষুদ্র প্রজাতির হাঁস), পাতিশিয়াল, পাতিলেবু, পাতকুয়ো</a:t>
                      </a:r>
                      <a:endParaRPr lang="en-US" sz="16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8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ভিন্নতা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নাই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নিন্দনীয়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বিপথ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ভিন্ন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পথ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বিভূঁই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বিফল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4128" marR="54128" marT="79081" marB="79081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 descr="pashan.jpg"/>
          <p:cNvPicPr>
            <a:picLocks noChangeAspect="1"/>
          </p:cNvPicPr>
          <p:nvPr/>
        </p:nvPicPr>
        <p:blipFill>
          <a:blip r:embed="rId2"/>
          <a:srcRect t="55556" r="37449"/>
          <a:stretch>
            <a:fillRect/>
          </a:stretch>
        </p:blipFill>
        <p:spPr>
          <a:xfrm>
            <a:off x="2177142" y="3253404"/>
            <a:ext cx="1923144" cy="999282"/>
          </a:xfrm>
          <a:prstGeom prst="rect">
            <a:avLst/>
          </a:prstGeom>
        </p:spPr>
      </p:pic>
      <p:pic>
        <p:nvPicPr>
          <p:cNvPr id="6" name="Picture 5" descr="full_935001250_1486439937.jpg"/>
          <p:cNvPicPr>
            <a:picLocks noChangeAspect="1"/>
          </p:cNvPicPr>
          <p:nvPr/>
        </p:nvPicPr>
        <p:blipFill>
          <a:blip r:embed="rId3"/>
          <a:srcRect l="6987"/>
          <a:stretch>
            <a:fillRect/>
          </a:stretch>
        </p:blipFill>
        <p:spPr>
          <a:xfrm>
            <a:off x="2151745" y="656773"/>
            <a:ext cx="1950671" cy="1177375"/>
          </a:xfrm>
          <a:prstGeom prst="rect">
            <a:avLst/>
          </a:prstGeom>
        </p:spPr>
      </p:pic>
      <p:pic>
        <p:nvPicPr>
          <p:cNvPr id="7" name="Picture 6" descr="800px-RhodonessaGronvold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E8"/>
              </a:clrFrom>
              <a:clrTo>
                <a:srgbClr val="FFFFE8">
                  <a:alpha val="0"/>
                </a:srgbClr>
              </a:clrTo>
            </a:clrChange>
          </a:blip>
          <a:srcRect b="8955"/>
          <a:stretch>
            <a:fillRect/>
          </a:stretch>
        </p:blipFill>
        <p:spPr>
          <a:xfrm flipH="1">
            <a:off x="2177142" y="4296228"/>
            <a:ext cx="1905000" cy="1016794"/>
          </a:xfrm>
          <a:prstGeom prst="rect">
            <a:avLst/>
          </a:prstGeom>
        </p:spPr>
      </p:pic>
      <p:pic>
        <p:nvPicPr>
          <p:cNvPr id="9" name="Picture 8" descr="Q_smok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0772" y="1966686"/>
            <a:ext cx="1905000" cy="1211580"/>
          </a:xfrm>
          <a:prstGeom prst="rect">
            <a:avLst/>
          </a:prstGeom>
        </p:spPr>
      </p:pic>
      <p:pic>
        <p:nvPicPr>
          <p:cNvPr id="10" name="Picture 9" descr="helpless.jpg"/>
          <p:cNvPicPr>
            <a:picLocks noChangeAspect="1"/>
          </p:cNvPicPr>
          <p:nvPr/>
        </p:nvPicPr>
        <p:blipFill>
          <a:blip r:embed="rId6"/>
          <a:srcRect t="7291"/>
          <a:stretch>
            <a:fillRect/>
          </a:stretch>
        </p:blipFill>
        <p:spPr>
          <a:xfrm>
            <a:off x="2151744" y="5366408"/>
            <a:ext cx="1963056" cy="99843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1" name="Group 1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5" name="Group 3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1" name="Picture 3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6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7" name="Picture 1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5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0" y="762001"/>
          <a:ext cx="7620000" cy="56482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57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0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ভর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পূর্ণতা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ভরপেট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পেটের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ভর্তি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পূর্ণ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ভরসাঁঝ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ভরপুর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ভরদুপুর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ভরসন্ধ্যে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9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রাম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উৎকৃষ্ট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রামছাগল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বড়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উৎকৃষ্ট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প্রজাতির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ছাগল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রামদা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রামশিঙ্গা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রামবোকা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সঙ্গে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সলাজ (লাজের সঙ্গে), সরব, সঠিক, সজোর, সপাট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সা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উৎকৃষ্ট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সাজিরা (উৎকৃষ্ট মানের এক প্রকার জিরা), সাজোয়ান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সু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উত্তম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সুদিন (উত্তম দিন), সুনজর, সুখবর, সুনাম, সুকাজ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24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হা</a:t>
                      </a:r>
                      <a:endParaRPr lang="en-US" sz="14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হাভাতে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ভাতের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হাপিত্যেশ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হাঘরে</a:t>
                      </a:r>
                      <a:endParaRPr lang="en-US" sz="14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6179" marR="56179" marT="82077" marB="82077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2" descr="cordial moment.jpg"/>
          <p:cNvPicPr>
            <a:picLocks noChangeAspect="1"/>
          </p:cNvPicPr>
          <p:nvPr/>
        </p:nvPicPr>
        <p:blipFill>
          <a:blip r:embed="rId2" cstate="print"/>
          <a:srcRect t="14286" b="23130"/>
          <a:stretch>
            <a:fillRect/>
          </a:stretch>
        </p:blipFill>
        <p:spPr>
          <a:xfrm>
            <a:off x="2329542" y="4815114"/>
            <a:ext cx="1832431" cy="762000"/>
          </a:xfrm>
          <a:prstGeom prst="rect">
            <a:avLst/>
          </a:prstGeom>
        </p:spPr>
      </p:pic>
      <p:pic>
        <p:nvPicPr>
          <p:cNvPr id="5" name="Picture 4" descr="work-gossip.jpg"/>
          <p:cNvPicPr>
            <a:picLocks noChangeAspect="1"/>
          </p:cNvPicPr>
          <p:nvPr/>
        </p:nvPicPr>
        <p:blipFill>
          <a:blip r:embed="rId3" cstate="print"/>
          <a:srcRect t="4167" b="41667"/>
          <a:stretch>
            <a:fillRect/>
          </a:stretch>
        </p:blipFill>
        <p:spPr>
          <a:xfrm>
            <a:off x="2347686" y="3000828"/>
            <a:ext cx="1828800" cy="990600"/>
          </a:xfrm>
          <a:prstGeom prst="rect">
            <a:avLst/>
          </a:prstGeom>
        </p:spPr>
      </p:pic>
      <p:pic>
        <p:nvPicPr>
          <p:cNvPr id="7" name="Picture 6" descr="20170302105656.jpg"/>
          <p:cNvPicPr>
            <a:picLocks noChangeAspect="1"/>
          </p:cNvPicPr>
          <p:nvPr/>
        </p:nvPicPr>
        <p:blipFill>
          <a:blip r:embed="rId4" cstate="print"/>
          <a:srcRect b="7682"/>
          <a:stretch>
            <a:fillRect/>
          </a:stretch>
        </p:blipFill>
        <p:spPr>
          <a:xfrm>
            <a:off x="2315028" y="5609772"/>
            <a:ext cx="1828800" cy="762000"/>
          </a:xfrm>
          <a:prstGeom prst="rect">
            <a:avLst/>
          </a:prstGeom>
        </p:spPr>
      </p:pic>
      <p:pic>
        <p:nvPicPr>
          <p:cNvPr id="8" name="Picture 7" descr="maxresd.jpg"/>
          <p:cNvPicPr>
            <a:picLocks noChangeAspect="1"/>
          </p:cNvPicPr>
          <p:nvPr/>
        </p:nvPicPr>
        <p:blipFill>
          <a:blip r:embed="rId5" cstate="print"/>
          <a:srcRect l="3704" t="-1450" r="7407"/>
          <a:stretch>
            <a:fillRect/>
          </a:stretch>
        </p:blipFill>
        <p:spPr>
          <a:xfrm>
            <a:off x="2304144" y="762001"/>
            <a:ext cx="1872342" cy="990600"/>
          </a:xfrm>
          <a:prstGeom prst="rect">
            <a:avLst/>
          </a:prstGeom>
        </p:spPr>
      </p:pic>
      <p:pic>
        <p:nvPicPr>
          <p:cNvPr id="10" name="Picture 9" descr="image_866_207146.gif.jpg"/>
          <p:cNvPicPr>
            <a:picLocks noChangeAspect="1"/>
          </p:cNvPicPr>
          <p:nvPr/>
        </p:nvPicPr>
        <p:blipFill>
          <a:blip r:embed="rId6"/>
          <a:srcRect t="44146" b="10976"/>
          <a:stretch>
            <a:fillRect/>
          </a:stretch>
        </p:blipFill>
        <p:spPr>
          <a:xfrm>
            <a:off x="2362200" y="1781628"/>
            <a:ext cx="1752600" cy="1143000"/>
          </a:xfrm>
          <a:prstGeom prst="rect">
            <a:avLst/>
          </a:prstGeom>
        </p:spPr>
      </p:pic>
      <p:pic>
        <p:nvPicPr>
          <p:cNvPr id="11" name="Picture 10" descr="1471243594_0.jpg"/>
          <p:cNvPicPr>
            <a:picLocks noChangeAspect="1"/>
          </p:cNvPicPr>
          <p:nvPr/>
        </p:nvPicPr>
        <p:blipFill>
          <a:blip r:embed="rId7"/>
          <a:srcRect t="20972" b="17021"/>
          <a:stretch>
            <a:fillRect/>
          </a:stretch>
        </p:blipFill>
        <p:spPr>
          <a:xfrm>
            <a:off x="2362200" y="4038600"/>
            <a:ext cx="1790700" cy="7402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2" name="Group 11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6" name="Group 3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3" name="Picture 4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1" name="Picture 3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2" name="Picture 3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4" name="Group 13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2" name="Group 2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5" name="Group 14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7" name="Picture 1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8" name="Picture 1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885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62200" y="3007080"/>
          <a:ext cx="7543800" cy="33099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85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3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প্র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পরা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অপ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সম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নি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অনু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অব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নির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দুর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NikoshBAN" pitchFamily="2" charset="0"/>
                          <a:cs typeface="NikoshBAN" pitchFamily="2" charset="0"/>
                        </a:rPr>
                        <a:t>অধি</a:t>
                      </a:r>
                      <a:endParaRPr lang="en-US" sz="160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NikoshBAN" pitchFamily="2" charset="0"/>
                          <a:cs typeface="NikoshBAN" pitchFamily="2" charset="0"/>
                        </a:rPr>
                        <a:t>সু</a:t>
                      </a:r>
                      <a:endParaRPr lang="en-US" sz="160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উৎ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পরি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NikoshBAN" pitchFamily="2" charset="0"/>
                          <a:cs typeface="NikoshBAN" pitchFamily="2" charset="0"/>
                        </a:rPr>
                        <a:t>অতি</a:t>
                      </a:r>
                      <a:endParaRPr lang="en-US" sz="160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NikoshBAN" pitchFamily="2" charset="0"/>
                          <a:cs typeface="NikoshBAN" pitchFamily="2" charset="0"/>
                        </a:rPr>
                        <a:t>অপি</a:t>
                      </a:r>
                      <a:endParaRPr lang="en-US" sz="160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NikoshBAN" pitchFamily="2" charset="0"/>
                          <a:cs typeface="NikoshBAN" pitchFamily="2" charset="0"/>
                        </a:rPr>
                        <a:t>অভি</a:t>
                      </a:r>
                      <a:endParaRPr lang="en-US" sz="160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NikoshBAN" pitchFamily="2" charset="0"/>
                          <a:cs typeface="NikoshBAN" pitchFamily="2" charset="0"/>
                        </a:rPr>
                        <a:t>উপ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82600" marR="82600" marT="120678" marB="1206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2200" y="533401"/>
            <a:ext cx="7543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3600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362200" y="1295400"/>
            <a:ext cx="75438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উপসর্গও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সম্প্রসারণ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এগুলোকেই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২০টি।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6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8221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1"/>
            <a:ext cx="76962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প্রযোগ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7400" y="1219202"/>
          <a:ext cx="8153400" cy="497357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38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2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942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প্রকৃষ্ট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সম্যক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প্রচলন (প্রকৃষ্ট রূপ চলন/ চলিত যা)প্রভাব, , প্রস্ফুটিত</a:t>
                      </a:r>
                      <a:endParaRPr lang="en-US" sz="16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খ্যাতি</a:t>
                      </a:r>
                      <a:endParaRPr lang="en-US" sz="16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প্রসিদ্ধ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প্রতাপ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6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আধিক্য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প্রবল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বলের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আধিক্য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প্রগাঢ়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প্রচার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প্রসার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6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 smtClean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পরা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আতিশয্য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পরাকাষ্ঠা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পরাক্রান্ত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পরায়ণ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97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পরাজয়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পরাভব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42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20"/>
                        </a:spcAft>
                      </a:pP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অপমান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অপকার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অপচয়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অপবাদ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নিকৃষ্ট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অপসংস্কৃতি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নিকৃষ্ট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সংস্কৃতি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অপকর্ম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অপসৃষ্টি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অপযশ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37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স্তানান্তর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অপসারণ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অপহরণ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অপনোদন</a:t>
                      </a:r>
                      <a:endParaRPr lang="en-US" sz="16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8414" marR="28414" marT="41512" marB="41512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1892885" cy="1495864"/>
          </a:xfrm>
          <a:prstGeom prst="rect">
            <a:avLst/>
          </a:prstGeom>
        </p:spPr>
      </p:pic>
      <p:pic>
        <p:nvPicPr>
          <p:cNvPr id="7" name="Picture 6" descr="imagesFSFCQWFG.jpg"/>
          <p:cNvPicPr>
            <a:picLocks noChangeAspect="1"/>
          </p:cNvPicPr>
          <p:nvPr/>
        </p:nvPicPr>
        <p:blipFill>
          <a:blip r:embed="rId3"/>
          <a:srcRect l="9806"/>
          <a:stretch>
            <a:fillRect/>
          </a:stretch>
        </p:blipFill>
        <p:spPr>
          <a:xfrm>
            <a:off x="2105465" y="2895600"/>
            <a:ext cx="1950203" cy="1447800"/>
          </a:xfrm>
          <a:prstGeom prst="rect">
            <a:avLst/>
          </a:prstGeom>
        </p:spPr>
      </p:pic>
      <p:pic>
        <p:nvPicPr>
          <p:cNvPr id="8" name="Picture 7" descr="images3JUHAZH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606" y="4446078"/>
            <a:ext cx="1953063" cy="169798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0" name="Group 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4" name="Group 3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8" name="Group 2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9" name="Picture 2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4" name="Group 1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5" name="Picture 1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6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412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94855" y="1275136"/>
          <a:ext cx="7663547" cy="497326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06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0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76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8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সম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সম্মুখে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সমাগত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সম্মুখ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84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নিষেধ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নিবৃত্তি, নিবারণ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নিশ্চয়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নির্ণয়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আতিশয্য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নিদাঘ, নিদারুণ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নিষ্কলুষ (কলুষতাহীন), নিষ্কাম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244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অনু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পশ্চা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অনুশোচনা (পূর্বের কৃতকর্মের জন্য অনুশোচনা), অনুগামী (পশ্চাদ্ধাবনকারী), অনুজ, অনুচর, অনুতাপ, অনুকরণ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সাদৃশ্য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অনুবাদ, অনুরূপ, অনুকার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7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পৌনঃপুন্য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অনুশীলন (বারবার করা) , অনুক্ষণ, অনুদিন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2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সঙ্গে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অনুকূল, অনুকম্পা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9284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অব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হীনতা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অবজ্ঞা, অবমাননা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সম্যক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ভাবে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অবরোধ, অবগাহন, অবগত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28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নিমেণ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অধোমুখিতা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অবতরণ, অবরোহণ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77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অল্পতা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অবশেষ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অবসান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অবেলা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656" marR="14656" marT="21412" marB="21412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576108"/>
            <a:ext cx="76962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6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969209" y="1572808"/>
            <a:ext cx="4935751" cy="2092881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আখতার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rgbClr val="B10F7B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b="1" dirty="0" err="1">
                <a:solidFill>
                  <a:srgbClr val="B10F7B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b="1" dirty="0">
                <a:solidFill>
                  <a:srgbClr val="B10F7B"/>
                </a:solidFill>
                <a:latin typeface="NikoshBAN" pitchFamily="2" charset="0"/>
                <a:cs typeface="NikoshBAN" pitchFamily="2" charset="0"/>
              </a:rPr>
              <a:t> শিক্ষক  </a:t>
            </a:r>
            <a:r>
              <a:rPr lang="en-US" sz="2800" b="1" dirty="0">
                <a:solidFill>
                  <a:srgbClr val="B10F7B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solidFill>
                  <a:srgbClr val="B10F7B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2800" b="1" dirty="0">
                <a:solidFill>
                  <a:srgbClr val="B10F7B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rgbClr val="B10F7B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টেক্সটাইল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ধ্যমিক বিদ্যালয়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 digitalporshi@gmail.com</a:t>
            </a:r>
          </a:p>
          <a:p>
            <a:pPr algn="ctr"/>
            <a:endParaRPr lang="en-US" sz="1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58284"/>
            <a:ext cx="8077200" cy="3327046"/>
          </a:xfrm>
          <a:prstGeom prst="frame">
            <a:avLst>
              <a:gd name="adj1" fmla="val 628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4178301" y="31287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r>
              <a:rPr lang="bn-BD" sz="15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5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0" y="4531050"/>
            <a:ext cx="8839200" cy="1793551"/>
            <a:chOff x="152400" y="4531049"/>
            <a:chExt cx="8839200" cy="1793551"/>
          </a:xfrm>
        </p:grpSpPr>
        <p:sp>
          <p:nvSpPr>
            <p:cNvPr id="15" name="TextBox 14"/>
            <p:cNvSpPr txBox="1"/>
            <p:nvPr/>
          </p:nvSpPr>
          <p:spPr>
            <a:xfrm>
              <a:off x="152400" y="4898136"/>
              <a:ext cx="883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ঃ 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‌-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দশম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,</a:t>
              </a:r>
              <a:endParaRPr lang="en-US" sz="32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bn-IN" sz="3200" b="1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ভাষার</a:t>
              </a:r>
              <a:r>
                <a:rPr lang="en-US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ব্যাকরণ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90" y="4531049"/>
              <a:ext cx="7865011" cy="1793551"/>
            </a:xfrm>
            <a:prstGeom prst="donut">
              <a:avLst>
                <a:gd name="adj" fmla="val 11988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91" y="1185584"/>
            <a:ext cx="2699059" cy="290421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3" name="Group 12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40" name="Group 3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5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41" name="Group 4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3" name="Picture 4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4" name="Picture 4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7" name="Group 1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4" name="Group 3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5" name="Picture 3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6" name="Picture 3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6" name="Group 2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7" name="Group 2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9" name="Group 1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1" name="Picture 2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2" name="Picture 2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3764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046490"/>
          <a:ext cx="7315200" cy="53543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589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নিরক্ষর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নির্জীব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নিরহঙ্কার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নিরাশ্রয়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নির্ঘন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নিশ্চয়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নির্ধারণ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নির্ণয়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নির্ভর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বাহির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/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বহির্মুখিতা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নির্গত,নিঃসরণ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নির্বাসন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46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দুর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মন্দ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দুর্ভাগা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দর্দশা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দুর্নাম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0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কষ্টসাধ্য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দুর্লভ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দুর্গম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দুরতিক্রম্য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018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অধি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আধিপত্য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অধিকার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অধিপতি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অধিবাসী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উপরি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অধিরোহণ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অধিষ্ঠান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0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ব্যাপ্তি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অধিকার,অধিবাস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অধিগত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5897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রূপে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বিধৃত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বিশুদ্ধ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বিজ্ঞান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বিবস্ত্র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বিশুষ্ক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 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বিনির্মাণ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0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বিনিদ্র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বিবর্ণ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বিশৃঙ্খল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বিফল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4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গতি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বিচরণ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বিক্ষেপ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4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অপ্রকৃতিস্থ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বিকার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বিপর্যয়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589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সু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উত্তম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সুকণ্ঠ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সুকৃতি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সুচরিত্র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সুপ্রিয়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সুনীল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94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সহজ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সুগম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সুসাধ্য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সুলভ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5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আতিশয্য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সুচতুর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সকঠিন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সুধীর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সুনিপুণ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সুতীক্ষ্ণ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14198" marR="14198" marT="20743" marB="20743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52736"/>
            <a:ext cx="76962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769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318658" y="1039084"/>
          <a:ext cx="7663542" cy="536171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865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791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উৎ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ঊর্ধ্বমুখিতা</a:t>
                      </a:r>
                      <a:endParaRPr lang="en-US" sz="20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উদ্যম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উন্নতি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উৎক্ষিপ্ত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উদগ্রীব</a:t>
                      </a:r>
                      <a:r>
                        <a:rPr lang="en-US" sz="20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20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7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আতিশয্য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উচ্ছেদ, উত্তপ্ত, উৎফুলল, উৎসুক, উৎপীড়ন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5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প্রস্ত্ততি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উৎপাদন, উচ্চারণ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6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অপকর্ষ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উৎকোচ, উচ্ছৃঙ্খল, উৎকট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694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বিশেষ রূপ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পরিপক্ব, পরিপূর্ণ, পরিবর্তন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5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শেষ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পরিশেষ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6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সম্যক রূপে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পরিশ্রান্ত, পরীক্ষা, পরিমাণ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6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চতুর্দিক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পরিক্রমণ, পরিমন্ডল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25978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সদৃশ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প্রতিমূর্তি, প্রতিধ্বনি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5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বিরোধ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প্রতিবাদ, প্রতিদ্বন্দ্বী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5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পৌনঃপুন্য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প্রতিদিন, প্রতি মাস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6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অনুরূপ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প্রতিঘাত, প্রতিদান, প্রত্যুপকার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694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অতি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আতিশয্য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অতিকায়, অত্যাচার, অতিশয়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6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অতিক্রম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অতিমানব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অতিপ্রাকৃত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22248" marR="22248" marT="32504" marB="32504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52736"/>
            <a:ext cx="76962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134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9800" y="838200"/>
          <a:ext cx="7848600" cy="55682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34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59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6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অপিচ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2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সম্যক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অভিব্যক্তি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অভিজ্ঞ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অভিভূত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গমন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অভিযান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অভিসার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সম্মুখ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দিক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অভিমুখ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অভিবাদন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654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সামীপ্য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উপকূল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উপকণ্ঠ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সদৃশ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উপদ্বীপ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উপবন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6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ক্ষুদ্র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উপগ্রহ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উপসাগর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উপনেতা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6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উপনয়ন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পৈতা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উপভোগ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628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NikoshBAN" pitchFamily="2" charset="0"/>
                          <a:cs typeface="NikoshBAN" pitchFamily="2" charset="0"/>
                        </a:rPr>
                        <a:t>আ</a:t>
                      </a:r>
                      <a:endParaRPr lang="en-US" sz="180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পর্যন্ত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আকণ্ঠ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আমরণ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আসমুদ্র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ঈষ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আরক্ত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আভাস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6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আদান</a:t>
                      </a:r>
                      <a:r>
                        <a:rPr lang="en-US" sz="1800" dirty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latin typeface="NikoshBAN" pitchFamily="2" charset="0"/>
                          <a:cs typeface="NikoshBAN" pitchFamily="2" charset="0"/>
                        </a:rPr>
                        <a:t>আগমন</a:t>
                      </a:r>
                      <a:endParaRPr lang="en-US" sz="1800" dirty="0"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55483" marR="55483" marT="81060" marB="8106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381001"/>
            <a:ext cx="76962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সংস্কৃত</a:t>
            </a:r>
            <a:r>
              <a:rPr lang="en-US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639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02160"/>
            <a:ext cx="784860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4400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3810000"/>
          <a:ext cx="7848600" cy="2362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ফারসি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দর্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নিম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ফি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বদ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বে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আরবী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আম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খাস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লা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ইংরেজি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ফুল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হাফ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হেড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সাব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উর্দু-হিন্দি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-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0" y="1595498"/>
            <a:ext cx="78486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ফারসি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হিন্দি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বেমালুম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শব্দাংশগুলোকে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6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7564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2735"/>
            <a:ext cx="76962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62200" y="1397000"/>
          <a:ext cx="7620000" cy="4876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361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8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3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88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</a:t>
                      </a:r>
                      <a:endParaRPr lang="en-US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অর্থে</a:t>
                      </a:r>
                      <a:endParaRPr lang="en-US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কারখানা</a:t>
                      </a:r>
                      <a:r>
                        <a:rPr lang="en-US" b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কারসাজি</a:t>
                      </a:r>
                      <a:r>
                        <a:rPr lang="en-US" b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কারচুপি</a:t>
                      </a:r>
                      <a:r>
                        <a:rPr lang="en-US" b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কারবার</a:t>
                      </a:r>
                      <a:r>
                        <a:rPr lang="en-US" b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কারদানি</a:t>
                      </a:r>
                      <a:endParaRPr lang="en-US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খাস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বিশেষ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খাসমহল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খাসখবর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খাসকামরা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খাসদরবার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ফুল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পূর্ণ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ফুল-হাতা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ফুল-শার্ট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ফুল-বাবু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ফুল-প্যান্ট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হর</a:t>
                      </a:r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প্রত্যেক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অর্থে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হররোজ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হরমাহিনা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হরকিসিম</a:t>
                      </a:r>
                      <a:r>
                        <a:rPr lang="en-US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হরহামেশা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 descr="শিল্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42" y="1435228"/>
            <a:ext cx="1770744" cy="1227011"/>
          </a:xfrm>
          <a:prstGeom prst="rect">
            <a:avLst/>
          </a:prstGeom>
        </p:spPr>
      </p:pic>
      <p:pic>
        <p:nvPicPr>
          <p:cNvPr id="5" name="Picture 4" descr="1280x720-gJZ.jpg"/>
          <p:cNvPicPr>
            <a:picLocks noChangeAspect="1"/>
          </p:cNvPicPr>
          <p:nvPr/>
        </p:nvPicPr>
        <p:blipFill>
          <a:blip r:embed="rId3" cstate="print"/>
          <a:srcRect l="11539" t="13675" r="11538"/>
          <a:stretch>
            <a:fillRect/>
          </a:stretch>
        </p:blipFill>
        <p:spPr>
          <a:xfrm>
            <a:off x="2420256" y="2743201"/>
            <a:ext cx="1752600" cy="1106329"/>
          </a:xfrm>
          <a:prstGeom prst="rect">
            <a:avLst/>
          </a:prstGeom>
        </p:spPr>
      </p:pic>
      <p:pic>
        <p:nvPicPr>
          <p:cNvPr id="6" name="Picture 5" descr="images8CNOPLMF.jpg"/>
          <p:cNvPicPr>
            <a:picLocks noChangeAspect="1"/>
          </p:cNvPicPr>
          <p:nvPr/>
        </p:nvPicPr>
        <p:blipFill>
          <a:blip r:embed="rId4"/>
          <a:srcRect t="4984" b="10280"/>
          <a:stretch>
            <a:fillRect/>
          </a:stretch>
        </p:blipFill>
        <p:spPr>
          <a:xfrm>
            <a:off x="2510970" y="3929742"/>
            <a:ext cx="1553028" cy="1143000"/>
          </a:xfrm>
          <a:prstGeom prst="rect">
            <a:avLst/>
          </a:prstGeom>
        </p:spPr>
      </p:pic>
      <p:pic>
        <p:nvPicPr>
          <p:cNvPr id="7" name="Picture 6" descr="h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5742" y="5119914"/>
            <a:ext cx="1752600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9" name="Group 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3" name="Group 3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4" name="Group 3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7" name="Group 2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8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9" name="Picture 2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9" name="Group 1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4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5" name="Picture 1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3718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2736"/>
            <a:ext cx="7696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09801" y="1447800"/>
          <a:ext cx="777240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34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 rowSpan="10"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ফা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</a:p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সি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উ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প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</a:p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র্গ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উপসর্গ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অর্থে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দর্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মধ্যস্থ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অধীন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দরপত্তনী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দরপাট্টা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দরদালান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নাচার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নারাজ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নামঞ্জুর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নাখোশ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নালায়েক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নিম্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আধা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নিমরাজি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নিমখুন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ফি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প্রতি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ফি-রোজ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ফি-হপ্তা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ফি-বছর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ফি-সন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ফি-মাস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বদ্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মন্দ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বদমেজাজ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বদরাগী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বদমাশ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বদহজম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বদনাম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বেআদব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বেআক্কেল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বেকসুর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বেকায়দা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বেগতিক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বেকার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বেতার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বর্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বাইরে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বরখাস্ত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বরদাস্ত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বরখেলাপ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বরবাদ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ব্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সহিত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বমাল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বনাম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বকলম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কম্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স্বল্প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কমজোর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কমবখত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2337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9800" y="1600200"/>
          <a:ext cx="77724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7675">
                <a:tc rowSpan="4"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উপসর্গ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অর্থে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সাধারন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আমদরবার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আমমোক্তার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লা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লাজওয়াব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লাখেরাজ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লাওয়ারিশ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লাপাত্তা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97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গর্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অভাব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গরমিল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গরহাজির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গররাজি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0" y="4191000"/>
          <a:ext cx="7772400" cy="1905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1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7675">
                <a:tc rowSpan="4"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ইংরেজি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উপসর্গ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অর্থে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প্রযুক্ত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আধা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হাফ-হাতা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হাফ-টিকেট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হাফ-স্কুল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হাফ-প্যান্ট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767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হেড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প্রধান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হেড-মাস্টার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হেড-অফিস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হেড-পন্ডিত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হেড-মৌলভি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97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সাব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অধীন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সাব-অফিস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সাব-জজ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সাব-ইন্সপেক্টর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681336"/>
            <a:ext cx="76962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7" name="Group 6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1" name="Group 3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7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3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371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780872"/>
            <a:ext cx="5105400" cy="1200329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1" y="2527280"/>
            <a:ext cx="754379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নিখাদ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ফি-বছর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বেহায়া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আলুনি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বেতমিজ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নিখুঁত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ফুলবাবু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বিভূঁই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পাতিহাঁস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রামছাগল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নিমরাজি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7658100" y="2019303"/>
            <a:ext cx="533401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1" y="533400"/>
            <a:ext cx="2536025" cy="175432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5" name="Group 3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1" name="Picture 3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6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7" name="Picture 1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7160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ntr" presetSubtype="16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9" grpId="1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762000"/>
            <a:ext cx="7696200" cy="92333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057400"/>
            <a:ext cx="7772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অর্থ-দ্যোতকতা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9" name="Group 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3" name="Group 3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4" name="Group 3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7" name="Group 2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8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9" name="Picture 2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9" name="Group 1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0" name="Group 1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3" name="Group 1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4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5" name="Picture 1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145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errogative-peopl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273874"/>
            <a:ext cx="3505200" cy="282212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4" name="TextBox 3"/>
          <p:cNvSpPr txBox="1"/>
          <p:nvPr/>
        </p:nvSpPr>
        <p:spPr>
          <a:xfrm>
            <a:off x="2286000" y="762000"/>
            <a:ext cx="7696200" cy="92333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8641239_ori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1" y="457200"/>
            <a:ext cx="2563091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3233678"/>
            <a:ext cx="38862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তৎসম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ফি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 descr="8641239_ori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86201" y="457200"/>
            <a:ext cx="2563091" cy="2819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6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7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8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3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4466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1"/>
            <a:ext cx="7848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5" name="Picture 4" descr="bishonno2.jpg"/>
          <p:cNvPicPr>
            <a:picLocks noChangeAspect="1"/>
          </p:cNvPicPr>
          <p:nvPr/>
        </p:nvPicPr>
        <p:blipFill>
          <a:blip r:embed="rId2"/>
          <a:srcRect t="14948"/>
          <a:stretch>
            <a:fillRect/>
          </a:stretch>
        </p:blipFill>
        <p:spPr>
          <a:xfrm>
            <a:off x="7010400" y="1524000"/>
            <a:ext cx="2819400" cy="17342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84010" y="3352801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1" y="5867401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44872093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184" b="4143"/>
          <a:stretch>
            <a:fillRect/>
          </a:stretch>
        </p:blipFill>
        <p:spPr>
          <a:xfrm>
            <a:off x="2362199" y="3949966"/>
            <a:ext cx="2667001" cy="1917433"/>
          </a:xfrm>
          <a:prstGeom prst="rect">
            <a:avLst/>
          </a:prstGeom>
        </p:spPr>
      </p:pic>
      <p:pic>
        <p:nvPicPr>
          <p:cNvPr id="11" name="Picture 10" descr="4efc6c96da12438ff0cfa133a05d0888-5714c4d62a1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1" y="4114800"/>
            <a:ext cx="2860361" cy="1905000"/>
          </a:xfrm>
          <a:prstGeom prst="rect">
            <a:avLst/>
          </a:prstGeom>
        </p:spPr>
      </p:pic>
      <p:pic>
        <p:nvPicPr>
          <p:cNvPr id="13" name="Picture 12" descr="IMG_20160823_1819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1524000"/>
            <a:ext cx="2818620" cy="1828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58201" y="3352801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4801" y="5943601"/>
            <a:ext cx="870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জানা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10733" y="3352801"/>
            <a:ext cx="726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50814" y="5943601"/>
            <a:ext cx="46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0200" y="1524774"/>
            <a:ext cx="1447800" cy="46474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জানার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10733" y="3352801"/>
            <a:ext cx="726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48136" y="5943601"/>
            <a:ext cx="460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5800" y="4876800"/>
            <a:ext cx="3810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69000" y="5257800"/>
            <a:ext cx="2794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24" name="Group 23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48" name="Group 4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53" name="Picture 5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4" name="Picture 5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5" name="Picture 5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49" name="Group 4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1" name="Picture 5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2" name="Picture 5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25" name="Group 24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5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43" name="Picture 4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44" name="Picture 4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6" name="Group 25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34" name="Group 3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27" name="Group 26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8" name="Group 2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9" name="Picture 2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30169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0379E-6 L -0.22986 -0.12465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1092E-6 L -0.18664 -0.33557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  <p:bldP spid="18" grpId="0" animBg="1"/>
      <p:bldP spid="19" grpId="0"/>
      <p:bldP spid="19" grpId="1"/>
      <p:bldP spid="20" grpId="0"/>
      <p:bldP spid="20" grpId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3754462" cy="923330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3" name="Picture 2" descr="study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82"/>
          <a:stretch>
            <a:fillRect/>
          </a:stretch>
        </p:blipFill>
        <p:spPr>
          <a:xfrm>
            <a:off x="6040462" y="626863"/>
            <a:ext cx="3769426" cy="3048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82111" y="3002031"/>
            <a:ext cx="7396871" cy="156966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0" name="Group 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4" name="Group 3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8" name="Group 2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9" name="Picture 2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4" name="Group 1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5" name="Picture 1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6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984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855917" y="5048931"/>
            <a:ext cx="8480165" cy="147956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7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6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7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8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3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0" y="389939"/>
            <a:ext cx="8480165" cy="46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627132"/>
            <a:ext cx="1207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শৃঙ্খলা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1" y="3188732"/>
            <a:ext cx="787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303"/>
          <a:stretch/>
        </p:blipFill>
        <p:spPr>
          <a:xfrm>
            <a:off x="2209801" y="1524000"/>
            <a:ext cx="2772147" cy="1676400"/>
          </a:xfrm>
          <a:prstGeom prst="rect">
            <a:avLst/>
          </a:prstGeom>
          <a:ln w="28575">
            <a:noFill/>
          </a:ln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3" cstate="print"/>
          <a:srcRect t="11644" r="10975" b="5392"/>
          <a:stretch>
            <a:fillRect/>
          </a:stretch>
        </p:blipFill>
        <p:spPr>
          <a:xfrm>
            <a:off x="7239000" y="3874532"/>
            <a:ext cx="2819400" cy="1752600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3950732"/>
            <a:ext cx="2743200" cy="17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 b="5561"/>
          <a:stretch>
            <a:fillRect/>
          </a:stretch>
        </p:blipFill>
        <p:spPr>
          <a:xfrm>
            <a:off x="7239000" y="1524000"/>
            <a:ext cx="2819400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609601"/>
            <a:ext cx="7848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অনুরুপভাবে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01000" y="3188732"/>
            <a:ext cx="1356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8600" y="5605046"/>
            <a:ext cx="1553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শৃঙ্খলা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05864" y="1524774"/>
            <a:ext cx="1600200" cy="46474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এখানেও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শৃঙ্খলার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1000" y="3186332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0393" y="5610664"/>
            <a:ext cx="530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22900" y="4851400"/>
            <a:ext cx="4318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00700" y="5283200"/>
            <a:ext cx="279400" cy="381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9" name="Group 18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43" name="Group 4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45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20" name="Group 1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7" name="Group 3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8" name="Picture 3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9" name="Picture 3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1" name="Group 2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22" name="Group 2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96001362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2054E-6 L -0.24948 -0.093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1536E-6 L -0.21979 -0.2916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 animBg="1"/>
      <p:bldP spid="14" grpId="0"/>
      <p:bldP spid="14" grpId="1"/>
      <p:bldP spid="15" grpId="0"/>
      <p:bldP spid="15" grpId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685800"/>
            <a:ext cx="78486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অব্যয়সূচক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’, ‘অ’, ‘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’,</a:t>
            </a: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এগুলোকে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4038601"/>
            <a:ext cx="7848600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54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868" y="1066800"/>
            <a:ext cx="7072532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আলোচনার বিষয়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810000"/>
            <a:ext cx="7848600" cy="186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0494227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1"/>
            <a:ext cx="7848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ফলঃ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8291" y="2200759"/>
            <a:ext cx="7848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470550"/>
            <a:ext cx="7848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spc="50" dirty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752085"/>
            <a:ext cx="7848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spc="50" dirty="0">
              <a:ln w="11430">
                <a:solidFill>
                  <a:schemeClr val="tx1"/>
                </a:solidFill>
              </a:ln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urved Down Arrow 5"/>
          <p:cNvSpPr/>
          <p:nvPr/>
        </p:nvSpPr>
        <p:spPr>
          <a:xfrm rot="3128617">
            <a:off x="5605919" y="979705"/>
            <a:ext cx="1686556" cy="7419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6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7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8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3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68746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1"/>
            <a:ext cx="76962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064128"/>
            <a:ext cx="7848600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অব্যয়সূচক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শব্দাংশ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পরিবর্ধন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অব্যয়সূচক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শব্দাংশ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 fontAlgn="base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পরিবর্ধন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i="1" dirty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6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082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769620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উপসর্গের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অর্থবাচকতা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দ্যোতকতা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1447801"/>
            <a:ext cx="78486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2231649"/>
            <a:ext cx="5334000" cy="954107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পরাজয়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0" y="2133600"/>
            <a:ext cx="2286000" cy="110799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3581400"/>
            <a:ext cx="2286000" cy="1107996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পরাজয়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35900" y="2133600"/>
            <a:ext cx="16129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505201"/>
            <a:ext cx="5334000" cy="132343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ৎ-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পরাজয়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3600" y="4953001"/>
            <a:ext cx="5334000" cy="1323439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fontAlgn="base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পরিবর্ধন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ৎ-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পরাজয়</a:t>
            </a:r>
            <a:r>
              <a:rPr lang="en-US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0" y="5029200"/>
            <a:ext cx="2286000" cy="1107996"/>
          </a:xfrm>
          <a:prstGeom prst="rect">
            <a:avLst/>
          </a:prstGeom>
          <a:ln>
            <a:noFill/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জয়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35900" y="5029279"/>
            <a:ext cx="16129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পরা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72400" y="5029200"/>
            <a:ext cx="2286000" cy="1143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86825" y="5257800"/>
            <a:ext cx="990600" cy="838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  </a:t>
            </a:r>
          </a:p>
          <a:p>
            <a:pPr algn="ctr"/>
            <a:endParaRPr lang="en-US" sz="1200" dirty="0"/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-228600"/>
            <a:ext cx="9601200" cy="7315200"/>
            <a:chOff x="0" y="0"/>
            <a:chExt cx="9136715" cy="6857999"/>
          </a:xfrm>
          <a:noFill/>
        </p:grpSpPr>
        <p:grpSp>
          <p:nvGrpSpPr>
            <p:cNvPr id="15" name="Group 1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43" name="Group 4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8" name="Picture 4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9" name="Picture 4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50" name="Picture 4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44" name="Group 4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45" name="Picture 4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6" name="Picture 4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7" name="Picture 4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20" name="Group 19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7" name="Group 3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8" name="Picture 3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9" name="Picture 3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21" name="Group 20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22" name="Group 21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58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 animBg="1"/>
      <p:bldP spid="16" grpId="0" animBg="1"/>
      <p:bldP spid="17" grpId="0" animBg="1"/>
      <p:bldP spid="18" grpId="0"/>
      <p:bldP spid="1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1795</Words>
  <Application>Microsoft Office PowerPoint</Application>
  <PresentationFormat>Widescreen</PresentationFormat>
  <Paragraphs>508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11</cp:revision>
  <dcterms:created xsi:type="dcterms:W3CDTF">2019-09-13T04:12:39Z</dcterms:created>
  <dcterms:modified xsi:type="dcterms:W3CDTF">2019-10-10T16:43:29Z</dcterms:modified>
</cp:coreProperties>
</file>