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62" r:id="rId2"/>
    <p:sldId id="265" r:id="rId3"/>
    <p:sldId id="263" r:id="rId4"/>
    <p:sldId id="264" r:id="rId5"/>
    <p:sldId id="274" r:id="rId6"/>
    <p:sldId id="266" r:id="rId7"/>
    <p:sldId id="257" r:id="rId8"/>
    <p:sldId id="276" r:id="rId9"/>
    <p:sldId id="270" r:id="rId10"/>
    <p:sldId id="277" r:id="rId11"/>
    <p:sldId id="271" r:id="rId12"/>
    <p:sldId id="280" r:id="rId13"/>
    <p:sldId id="281" r:id="rId14"/>
    <p:sldId id="282" r:id="rId15"/>
    <p:sldId id="283" r:id="rId16"/>
    <p:sldId id="278" r:id="rId17"/>
    <p:sldId id="309" r:id="rId18"/>
    <p:sldId id="275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FDD"/>
    <a:srgbClr val="2B98BF"/>
    <a:srgbClr val="A4D8D6"/>
    <a:srgbClr val="84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63B7D-804E-4E90-A5C0-257BC186307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CC428B-2029-4F8D-B2F6-37C951A3759D}">
      <dgm:prSet phldrT="[Text]" custT="1"/>
      <dgm:spPr/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পাঙ্গাশ মাছের বৈশিষ্ট্যগুলো বলতে পারবে।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179A32-164D-4681-9A15-8AA86AFB57E4}" type="parTrans" cxnId="{D6428A40-2E35-4CB3-9D83-98A3DB5C14E2}">
      <dgm:prSet/>
      <dgm:spPr/>
      <dgm:t>
        <a:bodyPr/>
        <a:lstStyle/>
        <a:p>
          <a:endParaRPr lang="en-US"/>
        </a:p>
      </dgm:t>
    </dgm:pt>
    <dgm:pt modelId="{A2B358B5-989E-45E6-BD11-D2585F03DEC4}" type="sibTrans" cxnId="{D6428A40-2E35-4CB3-9D83-98A3DB5C14E2}">
      <dgm:prSet/>
      <dgm:spPr/>
      <dgm:t>
        <a:bodyPr/>
        <a:lstStyle/>
        <a:p>
          <a:endParaRPr lang="en-US"/>
        </a:p>
      </dgm:t>
    </dgm:pt>
    <dgm:pt modelId="{F70AE45A-86D7-4537-BBF4-2AA55A8C2171}">
      <dgm:prSet phldrT="[Text]"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পাঙ্গাশ চাষের সুবিধাগুলো বর্ণনা করতে পারবে।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15C489-F805-4B16-AFD8-07370F16C6C7}" type="parTrans" cxnId="{523FA0DA-AA66-4C4A-91AA-FFE56AFE78E0}">
      <dgm:prSet/>
      <dgm:spPr/>
      <dgm:t>
        <a:bodyPr/>
        <a:lstStyle/>
        <a:p>
          <a:endParaRPr lang="en-US"/>
        </a:p>
      </dgm:t>
    </dgm:pt>
    <dgm:pt modelId="{97766C26-7013-4834-AF21-C5A923F5521D}" type="sibTrans" cxnId="{523FA0DA-AA66-4C4A-91AA-FFE56AFE78E0}">
      <dgm:prSet/>
      <dgm:spPr/>
      <dgm:t>
        <a:bodyPr/>
        <a:lstStyle/>
        <a:p>
          <a:endParaRPr lang="en-US"/>
        </a:p>
      </dgm:t>
    </dgm:pt>
    <dgm:pt modelId="{2D57D2A7-D8A7-47FD-9A8E-C7AF4F958F52}">
      <dgm:prSet phldrT="[Text]"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পাঙ্গাশ চাষের পুকুর প্রস্তুতির ধাপগুলো বিশ্লেষণ করতে পারবে।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46B3E-3659-43F2-A03F-9D74AD791873}" type="parTrans" cxnId="{ADBECB8D-EF76-425E-A014-186EE35D4173}">
      <dgm:prSet/>
      <dgm:spPr/>
      <dgm:t>
        <a:bodyPr/>
        <a:lstStyle/>
        <a:p>
          <a:endParaRPr lang="en-US"/>
        </a:p>
      </dgm:t>
    </dgm:pt>
    <dgm:pt modelId="{60BE1557-0EE5-4AEC-8477-4D993AFAEE00}" type="sibTrans" cxnId="{ADBECB8D-EF76-425E-A014-186EE35D4173}">
      <dgm:prSet/>
      <dgm:spPr/>
      <dgm:t>
        <a:bodyPr/>
        <a:lstStyle/>
        <a:p>
          <a:endParaRPr lang="en-US"/>
        </a:p>
      </dgm:t>
    </dgm:pt>
    <dgm:pt modelId="{D646A6B8-D518-4209-8A18-167DF3D9D1E7}" type="pres">
      <dgm:prSet presAssocID="{77B63B7D-804E-4E90-A5C0-257BC1863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FF64A07-D0FC-413F-93E3-087E151F3410}" type="pres">
      <dgm:prSet presAssocID="{77B63B7D-804E-4E90-A5C0-257BC186307D}" presName="Name1" presStyleCnt="0"/>
      <dgm:spPr/>
    </dgm:pt>
    <dgm:pt modelId="{CD449738-6100-4443-BC49-95F306E2D973}" type="pres">
      <dgm:prSet presAssocID="{77B63B7D-804E-4E90-A5C0-257BC186307D}" presName="cycle" presStyleCnt="0"/>
      <dgm:spPr/>
    </dgm:pt>
    <dgm:pt modelId="{31519419-EEDC-4FF6-A5DD-60C10627642A}" type="pres">
      <dgm:prSet presAssocID="{77B63B7D-804E-4E90-A5C0-257BC186307D}" presName="srcNode" presStyleLbl="node1" presStyleIdx="0" presStyleCnt="3"/>
      <dgm:spPr/>
    </dgm:pt>
    <dgm:pt modelId="{A5A84882-CD31-4865-BCC8-DD73D35EAF25}" type="pres">
      <dgm:prSet presAssocID="{77B63B7D-804E-4E90-A5C0-257BC186307D}" presName="conn" presStyleLbl="parChTrans1D2" presStyleIdx="0" presStyleCnt="1"/>
      <dgm:spPr/>
      <dgm:t>
        <a:bodyPr/>
        <a:lstStyle/>
        <a:p>
          <a:endParaRPr lang="en-US"/>
        </a:p>
      </dgm:t>
    </dgm:pt>
    <dgm:pt modelId="{F1F2EAA9-4761-43F5-9C16-6291483857A5}" type="pres">
      <dgm:prSet presAssocID="{77B63B7D-804E-4E90-A5C0-257BC186307D}" presName="extraNode" presStyleLbl="node1" presStyleIdx="0" presStyleCnt="3"/>
      <dgm:spPr/>
    </dgm:pt>
    <dgm:pt modelId="{A6899034-7B69-4426-99F4-606D47ADBCF5}" type="pres">
      <dgm:prSet presAssocID="{77B63B7D-804E-4E90-A5C0-257BC186307D}" presName="dstNode" presStyleLbl="node1" presStyleIdx="0" presStyleCnt="3"/>
      <dgm:spPr/>
    </dgm:pt>
    <dgm:pt modelId="{F99B200B-B61C-4A85-8FF4-331BAA12F806}" type="pres">
      <dgm:prSet presAssocID="{5DCC428B-2029-4F8D-B2F6-37C951A3759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CA669-1582-4AB6-9874-B23A33AAB3D2}" type="pres">
      <dgm:prSet presAssocID="{5DCC428B-2029-4F8D-B2F6-37C951A3759D}" presName="accent_1" presStyleCnt="0"/>
      <dgm:spPr/>
    </dgm:pt>
    <dgm:pt modelId="{AC60641F-7DA3-4EAC-9C64-EACA7192D666}" type="pres">
      <dgm:prSet presAssocID="{5DCC428B-2029-4F8D-B2F6-37C951A3759D}" presName="accentRepeatNode" presStyleLbl="solidFgAcc1" presStyleIdx="0" presStyleCnt="3"/>
      <dgm:spPr/>
    </dgm:pt>
    <dgm:pt modelId="{A66C8A12-8F3F-4AE3-831E-98C588EB52F5}" type="pres">
      <dgm:prSet presAssocID="{F70AE45A-86D7-4537-BBF4-2AA55A8C217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AF1B5-53C9-4A79-A5FE-DA31EA9706A3}" type="pres">
      <dgm:prSet presAssocID="{F70AE45A-86D7-4537-BBF4-2AA55A8C2171}" presName="accent_2" presStyleCnt="0"/>
      <dgm:spPr/>
    </dgm:pt>
    <dgm:pt modelId="{87A48BCC-25F0-4A4C-924C-3C75F85FE7DC}" type="pres">
      <dgm:prSet presAssocID="{F70AE45A-86D7-4537-BBF4-2AA55A8C2171}" presName="accentRepeatNode" presStyleLbl="solidFgAcc1" presStyleIdx="1" presStyleCnt="3"/>
      <dgm:spPr/>
    </dgm:pt>
    <dgm:pt modelId="{00ED396B-9FA7-4C8C-A515-8EEA8126D8CC}" type="pres">
      <dgm:prSet presAssocID="{2D57D2A7-D8A7-47FD-9A8E-C7AF4F958F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8CD22-C520-403C-96F3-3D7D4A708610}" type="pres">
      <dgm:prSet presAssocID="{2D57D2A7-D8A7-47FD-9A8E-C7AF4F958F52}" presName="accent_3" presStyleCnt="0"/>
      <dgm:spPr/>
    </dgm:pt>
    <dgm:pt modelId="{5C2BE384-8BE6-49DF-B428-3FAC40F5B213}" type="pres">
      <dgm:prSet presAssocID="{2D57D2A7-D8A7-47FD-9A8E-C7AF4F958F52}" presName="accentRepeatNode" presStyleLbl="solidFgAcc1" presStyleIdx="2" presStyleCnt="3"/>
      <dgm:spPr/>
    </dgm:pt>
  </dgm:ptLst>
  <dgm:cxnLst>
    <dgm:cxn modelId="{ADBECB8D-EF76-425E-A014-186EE35D4173}" srcId="{77B63B7D-804E-4E90-A5C0-257BC186307D}" destId="{2D57D2A7-D8A7-47FD-9A8E-C7AF4F958F52}" srcOrd="2" destOrd="0" parTransId="{66646B3E-3659-43F2-A03F-9D74AD791873}" sibTransId="{60BE1557-0EE5-4AEC-8477-4D993AFAEE00}"/>
    <dgm:cxn modelId="{D6428A40-2E35-4CB3-9D83-98A3DB5C14E2}" srcId="{77B63B7D-804E-4E90-A5C0-257BC186307D}" destId="{5DCC428B-2029-4F8D-B2F6-37C951A3759D}" srcOrd="0" destOrd="0" parTransId="{56179A32-164D-4681-9A15-8AA86AFB57E4}" sibTransId="{A2B358B5-989E-45E6-BD11-D2585F03DEC4}"/>
    <dgm:cxn modelId="{523FA0DA-AA66-4C4A-91AA-FFE56AFE78E0}" srcId="{77B63B7D-804E-4E90-A5C0-257BC186307D}" destId="{F70AE45A-86D7-4537-BBF4-2AA55A8C2171}" srcOrd="1" destOrd="0" parTransId="{6715C489-F805-4B16-AFD8-07370F16C6C7}" sibTransId="{97766C26-7013-4834-AF21-C5A923F5521D}"/>
    <dgm:cxn modelId="{EFA3D10E-EFB1-4ED3-9865-178FCBC48F9F}" type="presOf" srcId="{A2B358B5-989E-45E6-BD11-D2585F03DEC4}" destId="{A5A84882-CD31-4865-BCC8-DD73D35EAF25}" srcOrd="0" destOrd="0" presId="urn:microsoft.com/office/officeart/2008/layout/VerticalCurvedList"/>
    <dgm:cxn modelId="{2D1BCEAA-BA77-443E-8F93-ABE041FB5B7A}" type="presOf" srcId="{F70AE45A-86D7-4537-BBF4-2AA55A8C2171}" destId="{A66C8A12-8F3F-4AE3-831E-98C588EB52F5}" srcOrd="0" destOrd="0" presId="urn:microsoft.com/office/officeart/2008/layout/VerticalCurvedList"/>
    <dgm:cxn modelId="{E1F0CC76-6118-4642-A703-47858EC531F1}" type="presOf" srcId="{5DCC428B-2029-4F8D-B2F6-37C951A3759D}" destId="{F99B200B-B61C-4A85-8FF4-331BAA12F806}" srcOrd="0" destOrd="0" presId="urn:microsoft.com/office/officeart/2008/layout/VerticalCurvedList"/>
    <dgm:cxn modelId="{C8EFC776-8DFA-4A02-B7C0-798A14AA7F12}" type="presOf" srcId="{77B63B7D-804E-4E90-A5C0-257BC186307D}" destId="{D646A6B8-D518-4209-8A18-167DF3D9D1E7}" srcOrd="0" destOrd="0" presId="urn:microsoft.com/office/officeart/2008/layout/VerticalCurvedList"/>
    <dgm:cxn modelId="{126A6C2E-578F-4631-B5DA-201AC73744B4}" type="presOf" srcId="{2D57D2A7-D8A7-47FD-9A8E-C7AF4F958F52}" destId="{00ED396B-9FA7-4C8C-A515-8EEA8126D8CC}" srcOrd="0" destOrd="0" presId="urn:microsoft.com/office/officeart/2008/layout/VerticalCurvedList"/>
    <dgm:cxn modelId="{05A4B163-917C-4A88-B674-13CA69FD1981}" type="presParOf" srcId="{D646A6B8-D518-4209-8A18-167DF3D9D1E7}" destId="{9FF64A07-D0FC-413F-93E3-087E151F3410}" srcOrd="0" destOrd="0" presId="urn:microsoft.com/office/officeart/2008/layout/VerticalCurvedList"/>
    <dgm:cxn modelId="{D5CCE659-B274-4BF1-AEFF-0995946AC02D}" type="presParOf" srcId="{9FF64A07-D0FC-413F-93E3-087E151F3410}" destId="{CD449738-6100-4443-BC49-95F306E2D973}" srcOrd="0" destOrd="0" presId="urn:microsoft.com/office/officeart/2008/layout/VerticalCurvedList"/>
    <dgm:cxn modelId="{71AB7396-0CCA-4204-BBB5-6F914030D36C}" type="presParOf" srcId="{CD449738-6100-4443-BC49-95F306E2D973}" destId="{31519419-EEDC-4FF6-A5DD-60C10627642A}" srcOrd="0" destOrd="0" presId="urn:microsoft.com/office/officeart/2008/layout/VerticalCurvedList"/>
    <dgm:cxn modelId="{CC4F8A4B-BE19-4C57-832C-6BF508E83712}" type="presParOf" srcId="{CD449738-6100-4443-BC49-95F306E2D973}" destId="{A5A84882-CD31-4865-BCC8-DD73D35EAF25}" srcOrd="1" destOrd="0" presId="urn:microsoft.com/office/officeart/2008/layout/VerticalCurvedList"/>
    <dgm:cxn modelId="{EE1101D1-4942-4EF2-AD75-26B552131F0D}" type="presParOf" srcId="{CD449738-6100-4443-BC49-95F306E2D973}" destId="{F1F2EAA9-4761-43F5-9C16-6291483857A5}" srcOrd="2" destOrd="0" presId="urn:microsoft.com/office/officeart/2008/layout/VerticalCurvedList"/>
    <dgm:cxn modelId="{D5F21E21-5065-4803-A76B-5FF1A570336F}" type="presParOf" srcId="{CD449738-6100-4443-BC49-95F306E2D973}" destId="{A6899034-7B69-4426-99F4-606D47ADBCF5}" srcOrd="3" destOrd="0" presId="urn:microsoft.com/office/officeart/2008/layout/VerticalCurvedList"/>
    <dgm:cxn modelId="{DAB3F45A-6B3F-4D67-91FF-FDBF9AB061E3}" type="presParOf" srcId="{9FF64A07-D0FC-413F-93E3-087E151F3410}" destId="{F99B200B-B61C-4A85-8FF4-331BAA12F806}" srcOrd="1" destOrd="0" presId="urn:microsoft.com/office/officeart/2008/layout/VerticalCurvedList"/>
    <dgm:cxn modelId="{2E42D8EF-8324-4FD2-AD10-AE0C334E4FF7}" type="presParOf" srcId="{9FF64A07-D0FC-413F-93E3-087E151F3410}" destId="{3BDCA669-1582-4AB6-9874-B23A33AAB3D2}" srcOrd="2" destOrd="0" presId="urn:microsoft.com/office/officeart/2008/layout/VerticalCurvedList"/>
    <dgm:cxn modelId="{F83FAC03-2565-4CEB-842F-76F5881613E0}" type="presParOf" srcId="{3BDCA669-1582-4AB6-9874-B23A33AAB3D2}" destId="{AC60641F-7DA3-4EAC-9C64-EACA7192D666}" srcOrd="0" destOrd="0" presId="urn:microsoft.com/office/officeart/2008/layout/VerticalCurvedList"/>
    <dgm:cxn modelId="{BFC35EBE-844E-437D-A944-3038BAD5535D}" type="presParOf" srcId="{9FF64A07-D0FC-413F-93E3-087E151F3410}" destId="{A66C8A12-8F3F-4AE3-831E-98C588EB52F5}" srcOrd="3" destOrd="0" presId="urn:microsoft.com/office/officeart/2008/layout/VerticalCurvedList"/>
    <dgm:cxn modelId="{16996FE4-1192-4241-8700-FB848F82A576}" type="presParOf" srcId="{9FF64A07-D0FC-413F-93E3-087E151F3410}" destId="{DA2AF1B5-53C9-4A79-A5FE-DA31EA9706A3}" srcOrd="4" destOrd="0" presId="urn:microsoft.com/office/officeart/2008/layout/VerticalCurvedList"/>
    <dgm:cxn modelId="{6D9B9E49-7D5A-43B5-91A2-E750AC5FEA01}" type="presParOf" srcId="{DA2AF1B5-53C9-4A79-A5FE-DA31EA9706A3}" destId="{87A48BCC-25F0-4A4C-924C-3C75F85FE7DC}" srcOrd="0" destOrd="0" presId="urn:microsoft.com/office/officeart/2008/layout/VerticalCurvedList"/>
    <dgm:cxn modelId="{99DB5FEF-F3E6-46AA-82F4-6A7E5FD4B997}" type="presParOf" srcId="{9FF64A07-D0FC-413F-93E3-087E151F3410}" destId="{00ED396B-9FA7-4C8C-A515-8EEA8126D8CC}" srcOrd="5" destOrd="0" presId="urn:microsoft.com/office/officeart/2008/layout/VerticalCurvedList"/>
    <dgm:cxn modelId="{34837E25-E1A3-43FA-9E97-9A83E81239B2}" type="presParOf" srcId="{9FF64A07-D0FC-413F-93E3-087E151F3410}" destId="{CCD8CD22-C520-403C-96F3-3D7D4A708610}" srcOrd="6" destOrd="0" presId="urn:microsoft.com/office/officeart/2008/layout/VerticalCurvedList"/>
    <dgm:cxn modelId="{1DFB8B68-4BDD-4209-BE8D-C886FD2C508F}" type="presParOf" srcId="{CCD8CD22-C520-403C-96F3-3D7D4A708610}" destId="{5C2BE384-8BE6-49DF-B428-3FAC40F5B2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84882-CD31-4865-BCC8-DD73D35EAF2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B200B-B61C-4A85-8FF4-331BAA12F806}">
      <dsp:nvSpPr>
        <dsp:cNvPr id="0" name=""/>
        <dsp:cNvSpPr/>
      </dsp:nvSpPr>
      <dsp:spPr>
        <a:xfrm>
          <a:off x="564979" y="406400"/>
          <a:ext cx="7380833" cy="8128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পাঙ্গাশ মাছের বৈশিষ্ট্যগুলো বলতে পারবে।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979" y="406400"/>
        <a:ext cx="7380833" cy="812800"/>
      </dsp:txXfrm>
    </dsp:sp>
    <dsp:sp modelId="{AC60641F-7DA3-4EAC-9C64-EACA7192D666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66C8A12-8F3F-4AE3-831E-98C588EB52F5}">
      <dsp:nvSpPr>
        <dsp:cNvPr id="0" name=""/>
        <dsp:cNvSpPr/>
      </dsp:nvSpPr>
      <dsp:spPr>
        <a:xfrm>
          <a:off x="860432" y="1625599"/>
          <a:ext cx="7085380" cy="8128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পাঙ্গাশ চাষের সুবিধাগুলো বর্ণনা করতে পারবে।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0432" y="1625599"/>
        <a:ext cx="7085380" cy="812800"/>
      </dsp:txXfrm>
    </dsp:sp>
    <dsp:sp modelId="{87A48BCC-25F0-4A4C-924C-3C75F85FE7DC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0ED396B-9FA7-4C8C-A515-8EEA8126D8CC}">
      <dsp:nvSpPr>
        <dsp:cNvPr id="0" name=""/>
        <dsp:cNvSpPr/>
      </dsp:nvSpPr>
      <dsp:spPr>
        <a:xfrm>
          <a:off x="564979" y="2844800"/>
          <a:ext cx="7380833" cy="8128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পাঙ্গাশ চাষের পুকুর প্রস্তুতির ধাপগুলো বিশ্লেষণ করতে পারবে।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979" y="2844800"/>
        <a:ext cx="7380833" cy="812800"/>
      </dsp:txXfrm>
    </dsp:sp>
    <dsp:sp modelId="{5C2BE384-8BE6-49DF-B428-3FAC40F5B213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FC335-AA18-4E3E-BA91-AEF88CED2F0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81131-C2A6-4FB3-9A91-D8F1BC4A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2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ayhanrony03051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6B10FC-C165-4FBA-9502-3EF313500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r="8242"/>
          <a:stretch/>
        </p:blipFill>
        <p:spPr>
          <a:xfrm>
            <a:off x="152400" y="1676400"/>
            <a:ext cx="88392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59C2F3-4EB0-4224-A95B-B30132B3DDC7}"/>
              </a:ext>
            </a:extLst>
          </p:cNvPr>
          <p:cNvSpPr txBox="1"/>
          <p:nvPr/>
        </p:nvSpPr>
        <p:spPr>
          <a:xfrm>
            <a:off x="228600" y="381000"/>
            <a:ext cx="8458200" cy="101566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স্বাগতম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56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E3EBF5B3-BB27-474A-8975-494473C8B2FC}"/>
              </a:ext>
            </a:extLst>
          </p:cNvPr>
          <p:cNvSpPr/>
          <p:nvPr/>
        </p:nvSpPr>
        <p:spPr>
          <a:xfrm>
            <a:off x="2362200" y="207988"/>
            <a:ext cx="4724400" cy="101121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5B0BBE-B94D-4E9A-AB77-93C150E94320}"/>
              </a:ext>
            </a:extLst>
          </p:cNvPr>
          <p:cNvSpPr txBox="1"/>
          <p:nvPr/>
        </p:nvSpPr>
        <p:spPr>
          <a:xfrm>
            <a:off x="2362200" y="5334000"/>
            <a:ext cx="47244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পাঙ্গাশ চাষের সুবিধাগুলো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A6DBE9-B76D-4DD8-B30E-40F1FF615F83}"/>
              </a:ext>
            </a:extLst>
          </p:cNvPr>
          <p:cNvSpPr txBox="1"/>
          <p:nvPr/>
        </p:nvSpPr>
        <p:spPr>
          <a:xfrm>
            <a:off x="3962400" y="1195683"/>
            <a:ext cx="18288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870A5AD-53B3-496F-8BDD-CAD9A1E7E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6894"/>
            <a:ext cx="3924300" cy="2539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52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371600" y="152400"/>
            <a:ext cx="5943600" cy="103094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চাষের জন্য পুকুর প্রস্তুতি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362200" y="1143000"/>
            <a:ext cx="4267200" cy="11430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পুকুরের পাড় মেরামত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5562600"/>
            <a:ext cx="7696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প্রথমে পুকুরের পাড় মেরামত ও উঁচু করে বেঁধে দিতে হবে।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45720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219200" y="5816025"/>
            <a:ext cx="6705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 পাড়ে ঝোপ-ঝাড় থাকলে কেটে ফেলতে হবে।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343150"/>
            <a:ext cx="5105400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371600" y="5867400"/>
            <a:ext cx="6477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বড় গাছ থাকলে তার ডালপালা কেটে দিতে হবে।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902"/>
          <a:stretch/>
        </p:blipFill>
        <p:spPr>
          <a:xfrm>
            <a:off x="2057400" y="2441978"/>
            <a:ext cx="4875175" cy="3120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56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371600" y="152400"/>
            <a:ext cx="5943600" cy="103094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চাষের জন্য পুকুর প্রস্তুতি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362200" y="1143000"/>
            <a:ext cx="4267200" cy="11430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পুকুর পরিস্কার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5399782"/>
            <a:ext cx="522194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পুকুরে কোনো ধরনের জলজ আগাছা থাকবে না। থাকলে পরিস্কার করতে হবে।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28082"/>
            <a:ext cx="4612341" cy="2677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914400" y="5212140"/>
            <a:ext cx="7467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পকুরের তলায় বেশি কাদা মাটি থাকলে তা তুলে ফেলতে হবে। সম্ভব হলে কাদার স্তর শুকিয়ে পুকুরের তলা শক্ত করতে হবে। এতে ক্ষতিকর গ্যাস ও রোগজীবাণু দূর হয়।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81250"/>
            <a:ext cx="5249333" cy="2724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10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371600" y="152400"/>
            <a:ext cx="5943600" cy="103094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চাষের জন্য পুকুর প্রস্তুতি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362200" y="1143000"/>
            <a:ext cx="4648200" cy="11430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রাক্ষুসে ও অপ্রয়োজনীয় মাছ নিধন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4" y="2438400"/>
            <a:ext cx="3648635" cy="25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4" b="13353"/>
          <a:stretch/>
        </p:blipFill>
        <p:spPr>
          <a:xfrm>
            <a:off x="4876800" y="2438400"/>
            <a:ext cx="3505200" cy="25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1828800" y="5088965"/>
            <a:ext cx="6096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পুকুরে রাক্ষুসে ও অপ্রয়োজনীয় মাছ রাখা যাবে না। সেচের মাধ্যমে পুকুর শুকিয়ে বা ঘন ফাঁসের জাল বারবার টেনে এ কাজ করা যেতে পারে।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643497"/>
            <a:ext cx="8807824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পুকুর শুকানো সম্ভব না হলে ৩০ সেমি পানির গভীরতার জন্য প্রতি শতকে  ৩০-৩৫ গ্রাম মাছ মারার বিষ রোটেনন পাউডার প্রয়োগ করে রাক্ষুসে মাছ মেরে ফেলতে হবে। এটি দেওয়ার পর পুকুরের পানি ৭-১০ দিন ব্যবহার করা যাবে না। রোটেনন ব্যবহারে মৃত মাছ খাওয়া যাবে।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38401"/>
            <a:ext cx="3810000" cy="2057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0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371600" y="152400"/>
            <a:ext cx="5943600" cy="103094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চাষের জন্য পুকুর প্রস্তুতি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362200" y="1143000"/>
            <a:ext cx="4267200" cy="11430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চুন প্রয়োগ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983540"/>
            <a:ext cx="7315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পুকুরের প্রতি শতকে ১ থেকে ২ কেজি করে চুন দিতে হবে। বালতি বা ড্রামে চুন নিয়ে গুলে সারা পুকুরে ছিটিয়ে দিতে হবে। চুন পুকুরের পানি পরিস্কার ও রোগজীবাণু দূর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4267200" cy="2447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0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371600" y="152400"/>
            <a:ext cx="5943600" cy="103094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চাষের জন্য পুকুর প্রস্তুতি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362200" y="1143000"/>
            <a:ext cx="4267200" cy="11430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পুকুরে সার প্রয়োগ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876800"/>
            <a:ext cx="83058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চুন দেওয়ার ৭ দিন পর পুকুরে শতক প্রতি ৫-৭ কেজি গোবর অথবা ২-৩ কেজি হাঁস মুরগির বিষ্ঠা, ১০০-১৫০ গ্রাম ইউরিয়া, ৫০-১০০ গ্রাম টিএসপি সার পানিতে গুলে পুকুরে ছিটিয়ে দিতে হবে।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2057400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2018983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2042310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90801"/>
            <a:ext cx="2017058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143000" y="5410200"/>
            <a:ext cx="6934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 প্রয়োগের ৫-৬ দিন পর পুকুরের পানি সবুজ হলে বোঝা যাবে যে পুকুরে প্রাকৃতিক খাবার তৈরি হয়েছে।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56388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2133600" y="5663625"/>
            <a:ext cx="4953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তখন মাছের পোনা ছাড়তে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28875"/>
            <a:ext cx="5715000" cy="3057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0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15" grpId="0" animBg="1"/>
      <p:bldP spid="15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C5075E85-3546-4054-BFC5-799FE3185CBA}"/>
              </a:ext>
            </a:extLst>
          </p:cNvPr>
          <p:cNvSpPr/>
          <p:nvPr/>
        </p:nvSpPr>
        <p:spPr>
          <a:xfrm>
            <a:off x="2362200" y="207988"/>
            <a:ext cx="4724400" cy="101121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7526CE-1595-4939-982C-E8C204609B9B}"/>
              </a:ext>
            </a:extLst>
          </p:cNvPr>
          <p:cNvSpPr txBox="1"/>
          <p:nvPr/>
        </p:nvSpPr>
        <p:spPr>
          <a:xfrm>
            <a:off x="3962400" y="1195683"/>
            <a:ext cx="1828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2D5DCF-2B96-401C-ACF2-FB8214DDCC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09897"/>
            <a:ext cx="3962400" cy="26382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710828-2151-4637-A0D3-B158697BFED1}"/>
              </a:ext>
            </a:extLst>
          </p:cNvPr>
          <p:cNvSpPr txBox="1"/>
          <p:nvPr/>
        </p:nvSpPr>
        <p:spPr>
          <a:xfrm>
            <a:off x="838200" y="5105400"/>
            <a:ext cx="7772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পাঙ্গাশ চাষের পুকুর প্রস্তুতির ধাপগুলো দলে আলোচনা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করে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51728E-C1DC-41B6-8E26-A82F23F6E11B}"/>
              </a:ext>
            </a:extLst>
          </p:cNvPr>
          <p:cNvSpPr txBox="1"/>
          <p:nvPr/>
        </p:nvSpPr>
        <p:spPr>
          <a:xfrm>
            <a:off x="900732" y="2565651"/>
            <a:ext cx="654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দেশ থেকে পাঙ্গাশ মাছ আনা 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0F43F6-7F46-4EC0-B173-33B06D244F1A}"/>
              </a:ext>
            </a:extLst>
          </p:cNvPr>
          <p:cNvSpPr txBox="1"/>
          <p:nvPr/>
        </p:nvSpPr>
        <p:spPr>
          <a:xfrm>
            <a:off x="1216874" y="3128663"/>
            <a:ext cx="5564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খ.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থাইল্যান্ড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জাপান         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ফিনল্যান্ড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EEA661-AE0B-4C8B-A86A-DED774986CDC}"/>
              </a:ext>
            </a:extLst>
          </p:cNvPr>
          <p:cNvSpPr txBox="1"/>
          <p:nvPr/>
        </p:nvSpPr>
        <p:spPr>
          <a:xfrm>
            <a:off x="1000958" y="4325074"/>
            <a:ext cx="6541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রোটেনন দেয়ার কতদিন পর পুকুরের পানি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ব্যবহার করা যাবে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D0F94C6-1207-462B-A080-E9A37B6D5E94}"/>
              </a:ext>
            </a:extLst>
          </p:cNvPr>
          <p:cNvSpPr txBox="1"/>
          <p:nvPr/>
        </p:nvSpPr>
        <p:spPr>
          <a:xfrm>
            <a:off x="1356067" y="5257418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১-২ দিন            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৩-৪ দিন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৭-১০ 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ঘ.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৫-৬ দিন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5D936CF9-6FCB-448F-81B4-81E85E297C86}"/>
              </a:ext>
            </a:extLst>
          </p:cNvPr>
          <p:cNvSpPr/>
          <p:nvPr/>
        </p:nvSpPr>
        <p:spPr>
          <a:xfrm>
            <a:off x="4043830" y="3211441"/>
            <a:ext cx="336023" cy="3453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="" xmlns:a16="http://schemas.microsoft.com/office/drawing/2014/main" id="{52CC44F0-A970-4258-B71D-315FDA1E2357}"/>
              </a:ext>
            </a:extLst>
          </p:cNvPr>
          <p:cNvSpPr/>
          <p:nvPr/>
        </p:nvSpPr>
        <p:spPr>
          <a:xfrm>
            <a:off x="1356067" y="5725727"/>
            <a:ext cx="374130" cy="36152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A2E78C-7299-4FEC-BC79-4DA36C9A4FAC}"/>
              </a:ext>
            </a:extLst>
          </p:cNvPr>
          <p:cNvSpPr txBox="1"/>
          <p:nvPr/>
        </p:nvSpPr>
        <p:spPr>
          <a:xfrm>
            <a:off x="3747450" y="1263125"/>
            <a:ext cx="212533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-ন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্বাচনী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="" xmlns:a16="http://schemas.microsoft.com/office/drawing/2014/main" id="{824F9FB1-3801-4102-A56A-D5EA9B635F56}"/>
              </a:ext>
            </a:extLst>
          </p:cNvPr>
          <p:cNvSpPr/>
          <p:nvPr/>
        </p:nvSpPr>
        <p:spPr>
          <a:xfrm>
            <a:off x="2362200" y="207988"/>
            <a:ext cx="4724400" cy="101121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96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4" grpId="0"/>
      <p:bldP spid="2" grpId="0" animBg="1"/>
      <p:bldP spid="1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FE7BCB69-DA6D-447E-AE71-6D2D59805649}"/>
              </a:ext>
            </a:extLst>
          </p:cNvPr>
          <p:cNvSpPr/>
          <p:nvPr/>
        </p:nvSpPr>
        <p:spPr>
          <a:xfrm>
            <a:off x="2362200" y="207988"/>
            <a:ext cx="4724400" cy="101121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9A3A62-ECD7-4814-A8B9-48D954FCF363}"/>
              </a:ext>
            </a:extLst>
          </p:cNvPr>
          <p:cNvSpPr txBox="1"/>
          <p:nvPr/>
        </p:nvSpPr>
        <p:spPr>
          <a:xfrm>
            <a:off x="838200" y="5105400"/>
            <a:ext cx="7772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পাঙ্গাশ চাষের গুরুত্ব সম্পর্কে খাতায় লিখে নিয়ে আসবে।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606DBF-7870-442C-ABE6-220042411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0" y="1828801"/>
            <a:ext cx="4127500" cy="2420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04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399" y="152400"/>
            <a:ext cx="8729325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67200" y="304800"/>
            <a:ext cx="4495800" cy="15696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133600" y="152400"/>
            <a:ext cx="4724400" cy="9906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775167"/>
            <a:ext cx="3848100" cy="2225039"/>
          </a:xfrm>
          <a:prstGeom prst="roundRect">
            <a:avLst/>
          </a:prstGeom>
          <a:solidFill>
            <a:srgbClr val="A4D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ডি, এম, আবু রায়হান</a:t>
            </a:r>
          </a:p>
          <a:p>
            <a:pPr lvl="0"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lvl="0"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বালুভরা আর, বি, উচ্চ বিদ্যালয় এন্ড কলেজ</a:t>
            </a:r>
          </a:p>
          <a:p>
            <a:pPr lvl="0"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বদলগাছি,নওগাঁ।</a:t>
            </a:r>
          </a:p>
          <a:p>
            <a:pPr lvl="0"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০১৭১৭৫২৩৯৪১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rayhanrony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030515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8200" y="2057400"/>
            <a:ext cx="0" cy="347472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00600" y="1828800"/>
            <a:ext cx="0" cy="385572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53000" y="2057400"/>
            <a:ext cx="0" cy="347472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562600" y="3756660"/>
            <a:ext cx="3124200" cy="22435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ষষ্ঠ শ্রেণি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1828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0"/>
            <a:ext cx="17526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51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C0AF49-31A5-4CD5-B541-42AE9BE8F1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238837"/>
            <a:ext cx="3585259" cy="1918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0D8613-5423-4905-8A20-EF9DDFEEF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001" b="9999"/>
          <a:stretch/>
        </p:blipFill>
        <p:spPr>
          <a:xfrm>
            <a:off x="5105400" y="1143000"/>
            <a:ext cx="3352800" cy="2109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B0EFDE-B726-4C73-AD5A-3136136292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" y="3962400"/>
            <a:ext cx="3585259" cy="2109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A80521-7E43-469C-B4C1-CE1C3043FC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962401"/>
            <a:ext cx="3352800" cy="2109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528EAE-6282-4104-B450-C52EFB0664D8}"/>
              </a:ext>
            </a:extLst>
          </p:cNvPr>
          <p:cNvSpPr txBox="1"/>
          <p:nvPr/>
        </p:nvSpPr>
        <p:spPr>
          <a:xfrm>
            <a:off x="1295400" y="228600"/>
            <a:ext cx="6553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বল ছবিগুলো কিসের?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26722D-8C91-4844-A55A-2F8047E756D5}"/>
              </a:ext>
            </a:extLst>
          </p:cNvPr>
          <p:cNvSpPr txBox="1"/>
          <p:nvPr/>
        </p:nvSpPr>
        <p:spPr>
          <a:xfrm>
            <a:off x="1372280" y="3378130"/>
            <a:ext cx="2514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 মাছ ছাড়ছে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1A3F1BB-DD4E-4A52-A43D-5D3D46BBB7EA}"/>
              </a:ext>
            </a:extLst>
          </p:cNvPr>
          <p:cNvSpPr txBox="1"/>
          <p:nvPr/>
        </p:nvSpPr>
        <p:spPr>
          <a:xfrm>
            <a:off x="5524500" y="3352800"/>
            <a:ext cx="2514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দোকান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EDF8276-399D-4F5E-9D19-16AB3B2BB096}"/>
              </a:ext>
            </a:extLst>
          </p:cNvPr>
          <p:cNvSpPr txBox="1"/>
          <p:nvPr/>
        </p:nvSpPr>
        <p:spPr>
          <a:xfrm>
            <a:off x="1300397" y="6248401"/>
            <a:ext cx="2514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পোনা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B6D298C-D6D4-4E21-8819-CC1C8D673613}"/>
              </a:ext>
            </a:extLst>
          </p:cNvPr>
          <p:cNvSpPr txBox="1"/>
          <p:nvPr/>
        </p:nvSpPr>
        <p:spPr>
          <a:xfrm>
            <a:off x="5712614" y="6248400"/>
            <a:ext cx="2514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পাঙ্গাশ মাছ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7D08F9-22C6-4DFA-8AEB-073C7C885923}"/>
              </a:ext>
            </a:extLst>
          </p:cNvPr>
          <p:cNvSpPr txBox="1"/>
          <p:nvPr/>
        </p:nvSpPr>
        <p:spPr>
          <a:xfrm>
            <a:off x="228600" y="2617857"/>
            <a:ext cx="8305800" cy="162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পাঙ্গাশ চাষের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ও চাষের জন্য পুকুর প্রস্তুতি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56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B511ABDE-93D2-4F63-B8E1-F22CCC537CEC}"/>
              </a:ext>
            </a:extLst>
          </p:cNvPr>
          <p:cNvGraphicFramePr/>
          <p:nvPr/>
        </p:nvGraphicFramePr>
        <p:xfrm>
          <a:off x="609600" y="18034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49853C-00A6-440E-8F91-93034F6524B9}"/>
              </a:ext>
            </a:extLst>
          </p:cNvPr>
          <p:cNvSpPr txBox="1"/>
          <p:nvPr/>
        </p:nvSpPr>
        <p:spPr>
          <a:xfrm>
            <a:off x="2533650" y="838200"/>
            <a:ext cx="40767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48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5189432"/>
            <a:ext cx="6400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পাঙ্গাশ মানুষের খুবই প্রিয় ও সুস্বাদু একটি মাছ।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599"/>
            <a:ext cx="3962400" cy="2133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675008" cy="2133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9200" y="4495800"/>
            <a:ext cx="6858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একসময় আমাদের নদীতে পর্যাপ্ত পাঙ্গাশ মাছ পাওয়া যেত। কিন্তু বর্তমানে বিভিন্ন কারণে অন্যান্য মাছের মতো নদীতে পাঙ্গাশ মাছের প্রাপ্যতা কমে গেছে।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26776"/>
            <a:ext cx="4171950" cy="2544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26776"/>
            <a:ext cx="3808207" cy="2544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rved Left Arrow 10"/>
          <p:cNvSpPr/>
          <p:nvPr/>
        </p:nvSpPr>
        <p:spPr>
          <a:xfrm rot="8119207">
            <a:off x="3341104" y="1590711"/>
            <a:ext cx="731520" cy="16710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8119207">
            <a:off x="3493504" y="1743111"/>
            <a:ext cx="731520" cy="16710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rot="8119207">
            <a:off x="3645904" y="1895511"/>
            <a:ext cx="731520" cy="16710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4902044"/>
            <a:ext cx="51816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বর্তমানে আমাদের দেশে থাইল্যান্ড থেকে এনে পাঙ্গাশ মাছ চাষ করা হচ্ছে। 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56" y="1447800"/>
            <a:ext cx="4760976" cy="2920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Curved Left Arrow 25"/>
          <p:cNvSpPr/>
          <p:nvPr/>
        </p:nvSpPr>
        <p:spPr>
          <a:xfrm rot="8119207">
            <a:off x="3798304" y="1615955"/>
            <a:ext cx="731520" cy="16710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4953000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1905000" y="5029200"/>
            <a:ext cx="5486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বাজারে এ মাছের প্রচুর চাহিদা রয়েছে।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4" grpId="0" animBg="1"/>
      <p:bldP spid="24" grpId="1" animBg="1"/>
      <p:bldP spid="26" grpId="0" animBg="1"/>
      <p:bldP spid="26" grpId="1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8" b="24662"/>
          <a:stretch/>
        </p:blipFill>
        <p:spPr>
          <a:xfrm>
            <a:off x="1658471" y="2438400"/>
            <a:ext cx="6324600" cy="277020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971800" y="2133600"/>
            <a:ext cx="1524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27514" y="1077686"/>
            <a:ext cx="18288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মাছের উপরের অংশ ধূসর </a:t>
            </a:r>
            <a:endParaRPr lang="en-US" sz="2400" dirty="0"/>
          </a:p>
        </p:txBody>
      </p:sp>
      <p:cxnSp>
        <p:nvCxnSpPr>
          <p:cNvPr id="8" name="Straight Arrow Connector 7"/>
          <p:cNvCxnSpPr>
            <a:endCxn id="9" idx="0"/>
          </p:cNvCxnSpPr>
          <p:nvPr/>
        </p:nvCxnSpPr>
        <p:spPr>
          <a:xfrm flipH="1">
            <a:off x="1688642" y="4114800"/>
            <a:ext cx="1283158" cy="4794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2010562">
            <a:off x="361498" y="4492974"/>
            <a:ext cx="1981200" cy="1219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পেটের অংশ সাদা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4484914" y="5067195"/>
            <a:ext cx="2035629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এদের গায়ে কোনো আঁইশ থাকে না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 rot="775433">
            <a:off x="5928011" y="1177355"/>
            <a:ext cx="2052918" cy="127623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দেহ চ্যাপ্টা লম্বা আকৃতির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 rot="20538809">
            <a:off x="784719" y="1512418"/>
            <a:ext cx="1600200" cy="110265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মাথা ছোট</a:t>
            </a:r>
            <a:endParaRPr lang="en-US" sz="2400" dirty="0"/>
          </a:p>
        </p:txBody>
      </p:sp>
      <p:sp>
        <p:nvSpPr>
          <p:cNvPr id="11" name="Horizontal Scroll 10"/>
          <p:cNvSpPr/>
          <p:nvPr/>
        </p:nvSpPr>
        <p:spPr>
          <a:xfrm>
            <a:off x="2133600" y="152400"/>
            <a:ext cx="4724400" cy="9906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পাঙ্গাশ মাছের বৈশিষ্ট্য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915886" y="2514600"/>
            <a:ext cx="598714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19800" y="2351314"/>
            <a:ext cx="533400" cy="8490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2" r="60667" b="20333"/>
          <a:stretch/>
        </p:blipFill>
        <p:spPr>
          <a:xfrm>
            <a:off x="2286000" y="5102574"/>
            <a:ext cx="1606321" cy="1224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Straight Arrow Connector 22"/>
          <p:cNvCxnSpPr/>
          <p:nvPr/>
        </p:nvCxnSpPr>
        <p:spPr>
          <a:xfrm>
            <a:off x="3764280" y="5714895"/>
            <a:ext cx="731520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36" y="4343400"/>
            <a:ext cx="1371764" cy="1017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1" name="Straight Arrow Connector 30"/>
          <p:cNvCxnSpPr/>
          <p:nvPr/>
        </p:nvCxnSpPr>
        <p:spPr>
          <a:xfrm flipH="1">
            <a:off x="8006206" y="5177912"/>
            <a:ext cx="91440" cy="3657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086600" y="5486400"/>
            <a:ext cx="1600200" cy="110265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 মাছে ছোট কাঁটা থাকে না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28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  <p:bldP spid="11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1AD15ADB-5F9A-4C3F-B97C-69D91CC0491F}"/>
              </a:ext>
            </a:extLst>
          </p:cNvPr>
          <p:cNvSpPr/>
          <p:nvPr/>
        </p:nvSpPr>
        <p:spPr>
          <a:xfrm>
            <a:off x="2362200" y="207988"/>
            <a:ext cx="4724400" cy="101121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A010E4-5129-462B-9D8F-0EA1A47EDB9A}"/>
              </a:ext>
            </a:extLst>
          </p:cNvPr>
          <p:cNvSpPr txBox="1"/>
          <p:nvPr/>
        </p:nvSpPr>
        <p:spPr>
          <a:xfrm>
            <a:off x="1905000" y="5562600"/>
            <a:ext cx="5867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পাঙ্গাশ মাছের বৈশিষ্ট্যগুলো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D8185D-AE6C-4A48-A626-FA55872655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19300"/>
            <a:ext cx="4572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58E120-E2FC-4A3A-8AF3-6C75FC9BE7E3}"/>
              </a:ext>
            </a:extLst>
          </p:cNvPr>
          <p:cNvSpPr txBox="1"/>
          <p:nvPr/>
        </p:nvSpPr>
        <p:spPr>
          <a:xfrm>
            <a:off x="3962400" y="1195683"/>
            <a:ext cx="1828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02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642" y="1524000"/>
            <a:ext cx="455855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যেকোনো ধরনের ছোট-বড় পুকুর, দিঘি,</a:t>
            </a:r>
          </a:p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ডোবা ও বদ্ধ জলাশয়ে চাষ করা যায়। </a:t>
            </a:r>
            <a:endParaRPr lang="en-US" sz="2400" dirty="0"/>
          </a:p>
        </p:txBody>
      </p:sp>
      <p:sp>
        <p:nvSpPr>
          <p:cNvPr id="4" name="Horizontal Scroll 3"/>
          <p:cNvSpPr/>
          <p:nvPr/>
        </p:nvSpPr>
        <p:spPr>
          <a:xfrm>
            <a:off x="228600" y="304800"/>
            <a:ext cx="4724400" cy="762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পাঙ্গাশ চাষের সুবিধা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5" b="28628"/>
          <a:stretch/>
        </p:blipFill>
        <p:spPr>
          <a:xfrm>
            <a:off x="6096000" y="152400"/>
            <a:ext cx="2590800" cy="1080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7714" y="2438400"/>
            <a:ext cx="4572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এ মাছ এককভাবে বা মিশ্র চাষও করা যায়।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17714" y="2971800"/>
            <a:ext cx="457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এ মাছ সর্বভুক বলে বিভিন্ন সম্পূরক খাবার</a:t>
            </a:r>
          </a:p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সরবরাহ করে অধিক উৎপাদন পাওয়া যায়।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17715" y="3886200"/>
            <a:ext cx="4572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হ্যাচারি থেকে সহজে এ মাছের পোনা পাওয়া 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যায়।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196" y="4800600"/>
            <a:ext cx="4572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৫। এদের রোগ প্রতিরোধ ক্ষমতা ও বেঁচে থাকার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হার বেশি।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5715000"/>
            <a:ext cx="4572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৬। এ মাছ  অল্প পানির মধ্যে রেখে জীবন্ত </a:t>
            </a:r>
          </a:p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অবস্থায় বাজারজাত করা যায়।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13" y="1524000"/>
            <a:ext cx="2424087" cy="1534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15" y="3234899"/>
            <a:ext cx="2424085" cy="1565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15" y="4995863"/>
            <a:ext cx="2424085" cy="1481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32" y="1939498"/>
            <a:ext cx="3524250" cy="3056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32" y="2133600"/>
            <a:ext cx="3422824" cy="2666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391</TotalTime>
  <Words>637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</dc:creator>
  <cp:lastModifiedBy>Hc</cp:lastModifiedBy>
  <cp:revision>176</cp:revision>
  <dcterms:created xsi:type="dcterms:W3CDTF">2006-08-16T00:00:00Z</dcterms:created>
  <dcterms:modified xsi:type="dcterms:W3CDTF">2019-09-05T11:48:27Z</dcterms:modified>
</cp:coreProperties>
</file>