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7" r:id="rId11"/>
    <p:sldId id="269" r:id="rId12"/>
    <p:sldId id="265" r:id="rId13"/>
    <p:sldId id="266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528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64D65-6BC2-4EE7-941C-60D2967FAEA1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76A11-0F52-4B48-8133-F2F4EA99F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376A11-0F52-4B48-8133-F2F4EA99FB7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364" y="838201"/>
            <a:ext cx="7170035" cy="48721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7620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</a:rPr>
              <a:t>Good Morning students</a:t>
            </a:r>
            <a:endParaRPr lang="en-US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533400"/>
            <a:ext cx="6934200" cy="1384995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Book Antiqua" pitchFamily="18" charset="0"/>
              </a:rPr>
              <a:t>If you find a consonant as the first letter of   the word , that means (b, c, d, f, g, h, j, k, l, m, n, p, q, r, s, t, v, w, x, y &amp; z)</a:t>
            </a:r>
            <a:endParaRPr lang="en-US" sz="2800" dirty="0"/>
          </a:p>
        </p:txBody>
      </p:sp>
      <p:sp>
        <p:nvSpPr>
          <p:cNvPr id="6" name="Up Arrow Callout 5"/>
          <p:cNvSpPr/>
          <p:nvPr/>
        </p:nvSpPr>
        <p:spPr>
          <a:xfrm>
            <a:off x="2286000" y="1905000"/>
            <a:ext cx="4191000" cy="1524000"/>
          </a:xfrm>
          <a:prstGeom prst="upArrow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You have to write  ‘a’ before the word</a:t>
            </a:r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Book Antiqua" pitchFamily="18" charset="0"/>
              </a:rPr>
              <a:t>.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Book Antiqu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3581400"/>
            <a:ext cx="6858000" cy="95410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latin typeface="Book Antiqua" pitchFamily="18" charset="0"/>
              </a:rPr>
              <a:t>If you find a vowel as the first letter of   the word , that means (a, e, </a:t>
            </a:r>
            <a:r>
              <a:rPr lang="en-US" sz="2800" b="1" dirty="0" err="1" smtClean="0">
                <a:latin typeface="Book Antiqua" pitchFamily="18" charset="0"/>
              </a:rPr>
              <a:t>i</a:t>
            </a:r>
            <a:r>
              <a:rPr lang="en-US" sz="2800" b="1" dirty="0" smtClean="0">
                <a:latin typeface="Book Antiqua" pitchFamily="18" charset="0"/>
              </a:rPr>
              <a:t>, o, u)</a:t>
            </a:r>
            <a:endParaRPr lang="en-US" sz="2800" b="1" dirty="0">
              <a:latin typeface="Book Antiqua" pitchFamily="18" charset="0"/>
            </a:endParaRPr>
          </a:p>
        </p:txBody>
      </p:sp>
      <p:sp>
        <p:nvSpPr>
          <p:cNvPr id="8" name="Up Arrow Callout 7"/>
          <p:cNvSpPr/>
          <p:nvPr/>
        </p:nvSpPr>
        <p:spPr>
          <a:xfrm>
            <a:off x="2438400" y="4648200"/>
            <a:ext cx="3886200" cy="1600200"/>
          </a:xfrm>
          <a:prstGeom prst="up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ook Antiqua" pitchFamily="18" charset="0"/>
              </a:rPr>
              <a:t>You have to write  ‘an’ before the word</a:t>
            </a:r>
            <a:r>
              <a:rPr lang="en-US" sz="2400" b="1" dirty="0" smtClean="0">
                <a:solidFill>
                  <a:schemeClr val="bg1"/>
                </a:solidFill>
                <a:latin typeface="Book Antiqua" pitchFamily="18" charset="0"/>
              </a:rPr>
              <a:t>.</a:t>
            </a:r>
            <a:endParaRPr lang="en-US" sz="2400" b="1" dirty="0">
              <a:solidFill>
                <a:schemeClr val="bg1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153400" cy="381000"/>
          </a:xfrm>
          <a:ln w="38100"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Book Antiqua" pitchFamily="18" charset="0"/>
              </a:rPr>
              <a:t/>
            </a:r>
            <a:br>
              <a:rPr lang="en-US" b="1" dirty="0" smtClean="0">
                <a:latin typeface="Book Antiqua" pitchFamily="18" charset="0"/>
              </a:rPr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  <a:latin typeface="Book Antiqua" pitchFamily="18" charset="0"/>
              </a:rPr>
              <a:t>Some common used articles</a:t>
            </a:r>
            <a:r>
              <a:rPr lang="en-US" b="1" dirty="0" smtClean="0">
                <a:latin typeface="Book Antiqua" pitchFamily="18" charset="0"/>
              </a:rPr>
              <a:t/>
            </a:r>
            <a:br>
              <a:rPr lang="en-US" b="1" dirty="0" smtClean="0">
                <a:latin typeface="Book Antiqua" pitchFamily="18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524000"/>
            <a:ext cx="4040188" cy="533400"/>
          </a:xfrm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Consonant sound –before  “A”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</p:nvPr>
        </p:nvGraphicFramePr>
        <p:xfrm>
          <a:off x="762000" y="2209800"/>
          <a:ext cx="3124200" cy="4126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</a:tblGrid>
              <a:tr h="33949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A ball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A dog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cat 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 A tiger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net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 A book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867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flag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5694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 lion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0456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 A horse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1854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A chair</a:t>
                      </a:r>
                      <a:endParaRPr lang="en-US" sz="20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1524000"/>
            <a:ext cx="3505200" cy="533400"/>
          </a:xfrm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Vowel sound-before- “An”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5334000" y="2286000"/>
          <a:ext cx="3048000" cy="415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</a:tblGrid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An ass</a:t>
                      </a:r>
                      <a:endParaRPr 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egg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eye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arm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orange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inkpot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ox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umbrella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</a:t>
                      </a:r>
                      <a:r>
                        <a:rPr lang="en-US" baseline="0" dirty="0" smtClean="0"/>
                        <a:t> owl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38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 elephant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ak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352800"/>
            <a:ext cx="3124200" cy="1857342"/>
          </a:xfrm>
          <a:prstGeom prst="rect">
            <a:avLst/>
          </a:prstGeom>
        </p:spPr>
      </p:pic>
      <p:pic>
        <p:nvPicPr>
          <p:cNvPr id="4" name="Picture 3" descr="eur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701" y="533400"/>
            <a:ext cx="2912899" cy="1981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8382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He is  </a:t>
            </a:r>
            <a:r>
              <a:rPr lang="en-US" sz="4000" u="sng" dirty="0" smtClean="0"/>
              <a:t>a </a:t>
            </a:r>
            <a:r>
              <a:rPr lang="en-US" sz="4000" dirty="0" smtClean="0"/>
              <a:t>  </a:t>
            </a:r>
            <a:r>
              <a:rPr lang="en-US" sz="4000" u="sng" dirty="0" smtClean="0">
                <a:solidFill>
                  <a:schemeClr val="accent2">
                    <a:lumMod val="50000"/>
                  </a:schemeClr>
                </a:solidFill>
              </a:rPr>
              <a:t>E</a:t>
            </a:r>
            <a:r>
              <a:rPr lang="en-US" sz="4000" dirty="0" smtClean="0"/>
              <a:t>uropean 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3733800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 have </a:t>
            </a:r>
            <a:r>
              <a:rPr lang="en-US" sz="3600" u="sng" dirty="0" smtClean="0"/>
              <a:t> a </a:t>
            </a:r>
            <a:r>
              <a:rPr lang="en-US" sz="3600" dirty="0" smtClean="0"/>
              <a:t>  </a:t>
            </a:r>
            <a:r>
              <a:rPr lang="en-US" sz="3600" u="sng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en-US" sz="3600" dirty="0" smtClean="0"/>
              <a:t>ne taka note.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6096000"/>
            <a:ext cx="6019800" cy="5232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is used before the sound –</a:t>
            </a:r>
            <a:r>
              <a:rPr lang="bn-IN" sz="2800" dirty="0" smtClean="0"/>
              <a:t>ইউ,</a:t>
            </a:r>
            <a:r>
              <a:rPr lang="en-US" sz="2800" dirty="0" smtClean="0"/>
              <a:t> </a:t>
            </a:r>
            <a:r>
              <a:rPr lang="bn-IN" sz="2800" dirty="0" smtClean="0"/>
              <a:t>ওয়া</a:t>
            </a:r>
            <a:endParaRPr lang="en-US" sz="2800" dirty="0"/>
          </a:p>
        </p:txBody>
      </p:sp>
      <p:cxnSp>
        <p:nvCxnSpPr>
          <p:cNvPr id="11" name="Straight Arrow Connector 10"/>
          <p:cNvCxnSpPr>
            <a:endCxn id="5" idx="2"/>
          </p:cNvCxnSpPr>
          <p:nvPr/>
        </p:nvCxnSpPr>
        <p:spPr>
          <a:xfrm rot="16200000" flipV="1">
            <a:off x="2563743" y="1573143"/>
            <a:ext cx="511314" cy="457200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895600" y="2133600"/>
            <a:ext cx="7505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3200" dirty="0" smtClean="0"/>
              <a:t>ইউ</a:t>
            </a:r>
            <a:endParaRPr lang="en-US" sz="3200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5791200" y="4343400"/>
            <a:ext cx="685800" cy="609600"/>
          </a:xfrm>
          <a:prstGeom prst="straightConnector1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324600" y="4876800"/>
            <a:ext cx="920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3600" dirty="0" smtClean="0"/>
              <a:t>ওয়া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17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914400"/>
          <a:ext cx="5943600" cy="5453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</a:tblGrid>
              <a:tr h="90170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</a:t>
                      </a:r>
                      <a:r>
                        <a:rPr lang="en-US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       </a:t>
                      </a:r>
                      <a:r>
                        <a:rPr lang="en-US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Follow</a:t>
                      </a:r>
                      <a:r>
                        <a:rPr lang="en-US" sz="2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 some</a:t>
                      </a:r>
                      <a:r>
                        <a:rPr lang="en-US" sz="2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examples</a:t>
                      </a:r>
                      <a:endParaRPr lang="en-US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                     </a:t>
                      </a:r>
                      <a:r>
                        <a:rPr lang="en-US" sz="2800" b="1" dirty="0" smtClean="0">
                          <a:latin typeface="Book Antiqua" pitchFamily="18" charset="0"/>
                        </a:rPr>
                        <a:t>a one-eyed deer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Book Antiqua" pitchFamily="18" charset="0"/>
                        </a:rPr>
                        <a:t>                     a union </a:t>
                      </a:r>
                    </a:p>
                    <a:p>
                      <a:endParaRPr lang="en-US" sz="28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Book Antiqua" pitchFamily="18" charset="0"/>
                        </a:rPr>
                        <a:t>                     a university 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Book Antiqua" pitchFamily="18" charset="0"/>
                        </a:rPr>
                        <a:t>                                 </a:t>
                      </a:r>
                      <a:r>
                        <a:rPr lang="en-US" sz="2800" b="1" dirty="0" smtClean="0">
                          <a:latin typeface="Book Antiqua" pitchFamily="18" charset="0"/>
                        </a:rPr>
                        <a:t>a useful book</a:t>
                      </a:r>
                      <a:endParaRPr lang="en-US" sz="1800" b="1" dirty="0" smtClean="0">
                        <a:latin typeface="Book Antiqua" pitchFamily="18" charset="0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017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latin typeface="Book Antiqua" pitchFamily="18" charset="0"/>
                        </a:rPr>
                        <a:t>                     a unique</a:t>
                      </a:r>
                      <a:r>
                        <a:rPr lang="en-US" sz="2800" b="1" baseline="0" dirty="0" smtClean="0">
                          <a:latin typeface="Book Antiqua" pitchFamily="18" charset="0"/>
                        </a:rPr>
                        <a:t> scene</a:t>
                      </a:r>
                      <a:endParaRPr lang="en-US" sz="2800" b="1" dirty="0" smtClean="0">
                        <a:latin typeface="Book Antiqua" pitchFamily="18" charset="0"/>
                      </a:endParaRP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c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124200"/>
            <a:ext cx="2269533" cy="2514600"/>
          </a:xfrm>
          <a:prstGeom prst="rect">
            <a:avLst/>
          </a:prstGeom>
        </p:spPr>
      </p:pic>
      <p:pic>
        <p:nvPicPr>
          <p:cNvPr id="3" name="Picture 2" descr="images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609600"/>
            <a:ext cx="2847975" cy="1905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00400" y="10668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She is </a:t>
            </a:r>
            <a:r>
              <a:rPr lang="en-US" sz="2800" b="1" i="1" u="sng" dirty="0" smtClean="0"/>
              <a:t>an</a:t>
            </a:r>
            <a:r>
              <a:rPr lang="en-US" sz="2800" dirty="0" smtClean="0"/>
              <a:t> </a:t>
            </a:r>
            <a:r>
              <a:rPr lang="bn-IN" sz="2800" dirty="0" smtClean="0"/>
              <a:t> 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h</a:t>
            </a:r>
            <a:r>
              <a:rPr lang="en-US" sz="2800" dirty="0" smtClean="0"/>
              <a:t>onest women 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3810000"/>
            <a:ext cx="571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      Dr. </a:t>
            </a:r>
            <a:r>
              <a:rPr lang="en-US" sz="2800" dirty="0" err="1" smtClean="0"/>
              <a:t>Karim</a:t>
            </a:r>
            <a:r>
              <a:rPr lang="en-US" sz="2800" dirty="0" smtClean="0"/>
              <a:t> is </a:t>
            </a:r>
            <a:r>
              <a:rPr lang="en-US" sz="2800" b="1" i="1" u="sng" dirty="0" smtClean="0"/>
              <a:t>an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M</a:t>
            </a:r>
            <a:r>
              <a:rPr lang="en-US" sz="2800" b="1" dirty="0" smtClean="0"/>
              <a:t>.</a:t>
            </a:r>
            <a:r>
              <a:rPr lang="en-US" sz="2800" dirty="0" smtClean="0"/>
              <a:t>B.B.S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4953000" y="1600200"/>
            <a:ext cx="609600" cy="457200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V="1">
            <a:off x="4953000" y="4343400"/>
            <a:ext cx="533400" cy="381000"/>
          </a:xfrm>
          <a:prstGeom prst="straightConnector1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181600" y="2133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/>
              <a:t>অ</a:t>
            </a:r>
            <a:endParaRPr lang="en-US" sz="2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257800" y="4724400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b="1" dirty="0" smtClean="0"/>
              <a:t>এ</a:t>
            </a:r>
            <a:endParaRPr lang="en-US" sz="3200" b="1" dirty="0"/>
          </a:p>
        </p:txBody>
      </p:sp>
      <p:sp>
        <p:nvSpPr>
          <p:cNvPr id="24" name="Rectangle 23"/>
          <p:cNvSpPr/>
          <p:nvPr/>
        </p:nvSpPr>
        <p:spPr>
          <a:xfrm>
            <a:off x="457200" y="5943600"/>
            <a:ext cx="8077200" cy="523220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Book Antiqua" pitchFamily="18" charset="0"/>
              </a:rPr>
              <a:t>‘An’ is used before the sound of-</a:t>
            </a:r>
            <a:r>
              <a:rPr lang="bn-IN" sz="2800" b="1" dirty="0" smtClean="0">
                <a:latin typeface="Book Antiqua" pitchFamily="18" charset="0"/>
              </a:rPr>
              <a:t> অ , আ , এ </a:t>
            </a:r>
            <a:endParaRPr lang="en-US" sz="28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6" grpId="0"/>
      <p:bldP spid="19" grpId="0"/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228600"/>
          <a:ext cx="7924800" cy="600809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924800"/>
              </a:tblGrid>
              <a:tr h="726757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Book Antiqua" pitchFamily="18" charset="0"/>
                        </a:rPr>
                        <a:t>Follow some examples</a:t>
                      </a:r>
                      <a:endParaRPr lang="en-US" sz="3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indent="1482725" algn="l"/>
                      <a:r>
                        <a:rPr lang="en-US" sz="3600" b="1" dirty="0" smtClean="0">
                          <a:latin typeface="Book Antiqua" pitchFamily="18" charset="0"/>
                        </a:rPr>
                        <a:t>an hour ( ‘h’ silent)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82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honest ( ‘h’ silent) 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35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M.A.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35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M.P.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35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L.L.B.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82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M.L.A.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98210">
                <a:tc>
                  <a:txBody>
                    <a:bodyPr/>
                    <a:lstStyle/>
                    <a:p>
                      <a:pPr marL="0" marR="0" indent="1435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S.D.O.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00773">
                <a:tc>
                  <a:txBody>
                    <a:bodyPr/>
                    <a:lstStyle/>
                    <a:p>
                      <a:pPr marL="0" marR="0" indent="1435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dirty="0" smtClean="0">
                          <a:latin typeface="Book Antiqua" pitchFamily="18" charset="0"/>
                        </a:rPr>
                        <a:t>an H.S.</a:t>
                      </a:r>
                      <a:r>
                        <a:rPr lang="en-US" sz="3600" b="1" baseline="0" dirty="0" smtClean="0">
                          <a:latin typeface="Book Antiqua" pitchFamily="18" charset="0"/>
                        </a:rPr>
                        <a:t> School </a:t>
                      </a:r>
                      <a:endParaRPr lang="en-US" sz="3600" b="1" dirty="0">
                        <a:latin typeface="Book Antiqua" pitchFamily="18" charset="0"/>
                      </a:endParaRPr>
                    </a:p>
                  </a:txBody>
                  <a:tcPr>
                    <a:cell3D prstMaterial="dkEdge">
                      <a:bevel prst="slope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533400"/>
            <a:ext cx="365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Book Antiqua" pitchFamily="18" charset="0"/>
              </a:rPr>
              <a:t>Evaluation</a:t>
            </a:r>
            <a:endParaRPr lang="en-US" sz="3200" b="1" dirty="0">
              <a:latin typeface="Book Antiqua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200" y="1905000"/>
            <a:ext cx="67056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latin typeface="Book Antiqua" pitchFamily="18" charset="0"/>
              </a:rPr>
              <a:t>Fill in the blanks with appropriate  article-</a:t>
            </a:r>
          </a:p>
          <a:p>
            <a:pPr marL="342900" indent="-342900" algn="just">
              <a:buFont typeface="+mj-lt"/>
              <a:buAutoNum type="arabicPeriod"/>
            </a:pPr>
            <a:endParaRPr lang="bn-IN" sz="2800" b="1" dirty="0" smtClean="0">
              <a:latin typeface="Book Antiqua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800" b="1" dirty="0" err="1" smtClean="0">
                <a:latin typeface="Book Antiqua" pitchFamily="18" charset="0"/>
              </a:rPr>
              <a:t>Tial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is ______ brilliant boy.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b="1" dirty="0" smtClean="0">
                <a:latin typeface="Book Antiqua" pitchFamily="18" charset="0"/>
              </a:rPr>
              <a:t>You</a:t>
            </a:r>
            <a:r>
              <a:rPr lang="bn-IN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showed ______ excellent performance.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err="1" smtClean="0">
                <a:latin typeface="Book Antiqua" pitchFamily="18" charset="0"/>
              </a:rPr>
              <a:t>Tarif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 </a:t>
            </a:r>
            <a:r>
              <a:rPr lang="en-US" sz="2800" b="1" dirty="0" smtClean="0">
                <a:latin typeface="Book Antiqua" pitchFamily="18" charset="0"/>
              </a:rPr>
              <a:t>is ______ university student.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800" b="1" dirty="0" smtClean="0">
                <a:latin typeface="Book Antiqua" pitchFamily="18" charset="0"/>
              </a:rPr>
              <a:t>It takes ______ hour to go there.</a:t>
            </a:r>
            <a:endParaRPr lang="bn-IN" sz="2800" b="1" dirty="0" smtClean="0">
              <a:latin typeface="Book Antiqua" pitchFamily="18" charset="0"/>
            </a:endParaRPr>
          </a:p>
          <a:p>
            <a:pPr marL="342900" indent="-342900" algn="just"/>
            <a:r>
              <a:rPr lang="en-US" sz="2800" b="1" dirty="0" smtClean="0">
                <a:latin typeface="Book Antiqua" pitchFamily="18" charset="0"/>
              </a:rPr>
              <a:t>5.I have          mobile phone.</a:t>
            </a:r>
          </a:p>
          <a:p>
            <a:pPr marL="342900" indent="-342900" algn="just"/>
            <a:endParaRPr lang="en-US" sz="2800" b="1" dirty="0" smtClean="0">
              <a:latin typeface="Book Antiqua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667000" y="5638800"/>
            <a:ext cx="609600" cy="1588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Home Work</a:t>
            </a:r>
            <a:endParaRPr lang="en-US" b="1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8229600" cy="48006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latin typeface="Book Antiqua" pitchFamily="18" charset="0"/>
              </a:rPr>
              <a:t>Fill in the  blanks with a/an.</a:t>
            </a:r>
          </a:p>
          <a:p>
            <a:pPr algn="just"/>
            <a:r>
              <a:rPr lang="en-US" sz="3600" b="1" dirty="0" smtClean="0">
                <a:latin typeface="Book Antiqua" pitchFamily="18" charset="0"/>
              </a:rPr>
              <a:t> </a:t>
            </a:r>
            <a:r>
              <a:rPr lang="en-US" sz="3600" b="1" dirty="0" err="1" smtClean="0">
                <a:latin typeface="Book Antiqua" pitchFamily="18" charset="0"/>
              </a:rPr>
              <a:t>Tarif</a:t>
            </a:r>
            <a:r>
              <a:rPr lang="en-US" sz="3600" b="1" dirty="0" smtClean="0">
                <a:latin typeface="Book Antiqua" pitchFamily="18" charset="0"/>
              </a:rPr>
              <a:t> is </a:t>
            </a:r>
            <a:r>
              <a:rPr lang="en-US" sz="3600" b="1" dirty="0" smtClean="0">
                <a:latin typeface="Book Antiqua" pitchFamily="18" charset="0"/>
              </a:rPr>
              <a:t>_____  meritorious student.  He studies in ____ renowned school. There is </a:t>
            </a:r>
            <a:r>
              <a:rPr lang="en-US" sz="3600" b="1" dirty="0">
                <a:latin typeface="Book Antiqua" pitchFamily="18" charset="0"/>
              </a:rPr>
              <a:t>_____</a:t>
            </a:r>
            <a:r>
              <a:rPr lang="en-US" sz="3600" b="1" dirty="0" smtClean="0">
                <a:latin typeface="Book Antiqua" pitchFamily="18" charset="0"/>
              </a:rPr>
              <a:t> expert headmaster in the school. He is ____ honest man. The school has achieved ____ unique position in regard of result.</a:t>
            </a:r>
            <a:endParaRPr lang="en-US" sz="3600" b="1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at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194" y="963000"/>
            <a:ext cx="6429606" cy="49043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4600" y="6019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Thank you all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838200"/>
            <a:ext cx="5715000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smtClean="0"/>
              <a:t> Taslima</a:t>
            </a:r>
            <a:r>
              <a:rPr lang="en-US" sz="2400" dirty="0" smtClean="0"/>
              <a:t> </a:t>
            </a:r>
            <a:r>
              <a:rPr lang="en-US" sz="2400" dirty="0" err="1" smtClean="0"/>
              <a:t>Akter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 Assistant </a:t>
            </a:r>
            <a:r>
              <a:rPr lang="en-US" sz="2400" dirty="0" smtClean="0"/>
              <a:t>Teacher (ICT)</a:t>
            </a:r>
          </a:p>
          <a:p>
            <a:r>
              <a:rPr lang="en-US" sz="2400" dirty="0" smtClean="0"/>
              <a:t> Edward  </a:t>
            </a:r>
            <a:r>
              <a:rPr lang="en-US" sz="2400" dirty="0" smtClean="0"/>
              <a:t>Institution</a:t>
            </a:r>
            <a:r>
              <a:rPr lang="en-US" sz="2400" dirty="0" smtClean="0"/>
              <a:t>, </a:t>
            </a:r>
            <a:r>
              <a:rPr lang="en-US" sz="2400" dirty="0" err="1" smtClean="0"/>
              <a:t>Mymensingh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352800" y="3962400"/>
            <a:ext cx="5562600" cy="15696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Class – Seven</a:t>
            </a:r>
          </a:p>
          <a:p>
            <a:r>
              <a:rPr lang="en-US" sz="2400" dirty="0" smtClean="0"/>
              <a:t> Subject- English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paper</a:t>
            </a:r>
          </a:p>
          <a:p>
            <a:r>
              <a:rPr lang="en-US" sz="2400" dirty="0" smtClean="0"/>
              <a:t> Lesson- Article </a:t>
            </a:r>
          </a:p>
          <a:p>
            <a:endParaRPr lang="en-US" sz="2400" dirty="0"/>
          </a:p>
        </p:txBody>
      </p:sp>
      <p:pic>
        <p:nvPicPr>
          <p:cNvPr id="4" name="Picture 3" descr="54236880_785051651876967_7096458718107140096_n.jpg"/>
          <p:cNvPicPr>
            <a:picLocks noChangeAspect="1"/>
          </p:cNvPicPr>
          <p:nvPr/>
        </p:nvPicPr>
        <p:blipFill>
          <a:blip r:embed="rId2"/>
          <a:srcRect l="15864" t="27196" r="13881" b="9348"/>
          <a:stretch>
            <a:fillRect/>
          </a:stretch>
        </p:blipFill>
        <p:spPr>
          <a:xfrm>
            <a:off x="304800" y="457200"/>
            <a:ext cx="2362200" cy="2133600"/>
          </a:xfrm>
          <a:prstGeom prst="ellipse">
            <a:avLst/>
          </a:prstGeom>
          <a:ln w="63500" cap="rnd"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Half Frame 4"/>
          <p:cNvSpPr/>
          <p:nvPr/>
        </p:nvSpPr>
        <p:spPr>
          <a:xfrm rot="5400000">
            <a:off x="8191500" y="38100"/>
            <a:ext cx="990600" cy="914400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Half Frame 5"/>
          <p:cNvSpPr/>
          <p:nvPr/>
        </p:nvSpPr>
        <p:spPr>
          <a:xfrm rot="10800000">
            <a:off x="8232229" y="5946228"/>
            <a:ext cx="911771" cy="911772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6248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lima809603@gmail.com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y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3145888"/>
            <a:ext cx="3647388" cy="2721512"/>
          </a:xfrm>
          <a:prstGeom prst="rect">
            <a:avLst/>
          </a:prstGeom>
        </p:spPr>
      </p:pic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4799"/>
            <a:ext cx="2819400" cy="30142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95800" y="1066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This is </a:t>
            </a:r>
            <a:r>
              <a:rPr lang="en-US" sz="3600" b="1" i="1" u="sng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</a:rPr>
              <a:t>  bird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US" sz="3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114800"/>
            <a:ext cx="403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He is </a:t>
            </a:r>
            <a:r>
              <a:rPr lang="en-US" sz="3200" b="1" i="1" u="sng" dirty="0" smtClean="0"/>
              <a:t>a</a:t>
            </a:r>
            <a:r>
              <a:rPr lang="en-US" sz="3200" b="1" dirty="0" smtClean="0"/>
              <a:t> postman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234" y="457200"/>
            <a:ext cx="2412891" cy="2590800"/>
          </a:xfrm>
          <a:prstGeom prst="rect">
            <a:avLst/>
          </a:prstGeom>
          <a:ln w="57150">
            <a:noFill/>
          </a:ln>
        </p:spPr>
      </p:pic>
      <p:pic>
        <p:nvPicPr>
          <p:cNvPr id="4" name="Picture 3" descr="oran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3176954"/>
            <a:ext cx="2914650" cy="26904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2000" y="45720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It is </a:t>
            </a:r>
            <a:r>
              <a:rPr lang="en-US" sz="3600" i="1" u="sng" dirty="0" smtClean="0"/>
              <a:t>an</a:t>
            </a:r>
            <a:r>
              <a:rPr lang="en-US" sz="3600" dirty="0" smtClean="0"/>
              <a:t> orange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505200" y="9906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This is </a:t>
            </a:r>
            <a:r>
              <a:rPr lang="en-US" sz="3600" i="1" u="sng" dirty="0" smtClean="0"/>
              <a:t>an</a:t>
            </a:r>
            <a:r>
              <a:rPr lang="en-US" sz="3600" dirty="0" smtClean="0"/>
              <a:t>  umbrella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qu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670" y="381000"/>
            <a:ext cx="3203972" cy="23622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6" name="Picture 5" descr="m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3106271"/>
            <a:ext cx="2743200" cy="3065929"/>
          </a:xfrm>
          <a:prstGeom prst="rect">
            <a:avLst/>
          </a:prstGeom>
          <a:ln w="57150">
            <a:solidFill>
              <a:srgbClr val="00206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3505200" y="533400"/>
            <a:ext cx="541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We should recite</a:t>
            </a:r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800" b="1" i="1" u="sng" dirty="0" smtClean="0">
                <a:solidFill>
                  <a:schemeClr val="accent5">
                    <a:lumMod val="75000"/>
                  </a:schemeClr>
                </a:solidFill>
              </a:rPr>
              <a:t>the</a:t>
            </a:r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Holy Quran daily.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4267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 smtClean="0">
                <a:solidFill>
                  <a:schemeClr val="accent2">
                    <a:lumMod val="50000"/>
                  </a:schemeClr>
                </a:solidFill>
              </a:rPr>
              <a:t>The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  Moon gives us at night.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0" y="50292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chemeClr val="accent2">
                    <a:lumMod val="50000"/>
                  </a:schemeClr>
                </a:solidFill>
              </a:rPr>
              <a:t>Article</a:t>
            </a:r>
            <a:endParaRPr lang="en-US" sz="4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762000" y="457200"/>
            <a:ext cx="6934200" cy="434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Can you guess what are the underlines about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381000"/>
            <a:ext cx="7848600" cy="167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/>
              <a:t>          </a:t>
            </a:r>
            <a:r>
              <a:rPr lang="en-US" sz="4000" dirty="0" smtClean="0"/>
              <a:t>Learning Outcomes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2438400"/>
            <a:ext cx="7848600" cy="31085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By the end of the lesson We will be able to-</a:t>
            </a:r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define article.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use article a and an properly.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sosceles Triangle 4"/>
          <p:cNvSpPr/>
          <p:nvPr/>
        </p:nvSpPr>
        <p:spPr>
          <a:xfrm>
            <a:off x="1600200" y="1524000"/>
            <a:ext cx="5943600" cy="3048000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Hexagon 6"/>
          <p:cNvSpPr/>
          <p:nvPr/>
        </p:nvSpPr>
        <p:spPr>
          <a:xfrm>
            <a:off x="3733800" y="304800"/>
            <a:ext cx="1752600" cy="11430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67200" y="5334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</a:t>
            </a:r>
            <a:endParaRPr lang="en-US" sz="2800" dirty="0"/>
          </a:p>
        </p:txBody>
      </p:sp>
      <p:sp>
        <p:nvSpPr>
          <p:cNvPr id="9" name="Hexagon 8"/>
          <p:cNvSpPr/>
          <p:nvPr/>
        </p:nvSpPr>
        <p:spPr>
          <a:xfrm>
            <a:off x="152400" y="3962400"/>
            <a:ext cx="1447800" cy="1219200"/>
          </a:xfrm>
          <a:prstGeom prst="hexag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exagon 9"/>
          <p:cNvSpPr/>
          <p:nvPr/>
        </p:nvSpPr>
        <p:spPr>
          <a:xfrm>
            <a:off x="7543800" y="3962400"/>
            <a:ext cx="1447800" cy="12192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09600" y="4191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</a:t>
            </a:r>
            <a:endParaRPr lang="en-US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7848600" y="4267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</a:t>
            </a:r>
            <a:endParaRPr 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3352800" y="2895600"/>
            <a:ext cx="2743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We are called</a:t>
            </a:r>
          </a:p>
          <a:p>
            <a:r>
              <a:rPr lang="en-US" sz="3600" dirty="0" smtClean="0"/>
              <a:t> </a:t>
            </a:r>
            <a:r>
              <a:rPr lang="en-US" sz="3600" dirty="0" smtClean="0"/>
              <a:t>     Article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9" grpId="0" animBg="1"/>
      <p:bldP spid="10" grpId="0" animBg="1"/>
      <p:bldP spid="11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533400"/>
            <a:ext cx="6858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Book Antiqua" pitchFamily="18" charset="0"/>
              </a:rPr>
              <a:t>What are the divisions of ..</a:t>
            </a:r>
            <a:endParaRPr lang="en-US" sz="3200" b="1" dirty="0">
              <a:latin typeface="Book Antiqu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0" y="1143000"/>
            <a:ext cx="15368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Book Antiqua" pitchFamily="18" charset="0"/>
              </a:rPr>
              <a:t>Article</a:t>
            </a:r>
            <a:endParaRPr lang="en-US" sz="3200" b="1" dirty="0">
              <a:latin typeface="Book Antiqua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09800" y="1676400"/>
            <a:ext cx="5000170" cy="1461366"/>
            <a:chOff x="2180772" y="2765286"/>
            <a:chExt cx="5000170" cy="1461366"/>
          </a:xfrm>
        </p:grpSpPr>
        <p:grpSp>
          <p:nvGrpSpPr>
            <p:cNvPr id="7" name="Group 13"/>
            <p:cNvGrpSpPr/>
            <p:nvPr/>
          </p:nvGrpSpPr>
          <p:grpSpPr>
            <a:xfrm>
              <a:off x="4495800" y="2765286"/>
              <a:ext cx="152400" cy="736284"/>
              <a:chOff x="4495800" y="2765286"/>
              <a:chExt cx="152400" cy="736284"/>
            </a:xfrm>
          </p:grpSpPr>
          <p:sp>
            <p:nvSpPr>
              <p:cNvPr id="15" name="Isosceles Triangle 14"/>
              <p:cNvSpPr/>
              <p:nvPr/>
            </p:nvSpPr>
            <p:spPr>
              <a:xfrm rot="10800000">
                <a:off x="4495800" y="3272970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4557486" y="2765286"/>
                <a:ext cx="14514" cy="50768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" name="Straight Connector 7"/>
            <p:cNvCxnSpPr/>
            <p:nvPr/>
          </p:nvCxnSpPr>
          <p:spPr>
            <a:xfrm>
              <a:off x="2224314" y="3505200"/>
              <a:ext cx="48768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9" name="Group 16"/>
            <p:cNvGrpSpPr/>
            <p:nvPr/>
          </p:nvGrpSpPr>
          <p:grpSpPr>
            <a:xfrm>
              <a:off x="2180772" y="3490368"/>
              <a:ext cx="152400" cy="736284"/>
              <a:chOff x="4510314" y="2736258"/>
              <a:chExt cx="152400" cy="736284"/>
            </a:xfrm>
          </p:grpSpPr>
          <p:sp>
            <p:nvSpPr>
              <p:cNvPr id="13" name="Isosceles Triangle 12"/>
              <p:cNvSpPr/>
              <p:nvPr/>
            </p:nvSpPr>
            <p:spPr>
              <a:xfrm rot="10800000">
                <a:off x="4510314" y="3243942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4557486" y="2736258"/>
                <a:ext cx="14514" cy="50768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9"/>
            <p:cNvGrpSpPr/>
            <p:nvPr/>
          </p:nvGrpSpPr>
          <p:grpSpPr>
            <a:xfrm>
              <a:off x="7028542" y="3487057"/>
              <a:ext cx="152400" cy="707256"/>
              <a:chOff x="4524828" y="2750772"/>
              <a:chExt cx="152400" cy="707256"/>
            </a:xfrm>
          </p:grpSpPr>
          <p:sp>
            <p:nvSpPr>
              <p:cNvPr id="11" name="Isosceles Triangle 10"/>
              <p:cNvSpPr/>
              <p:nvPr/>
            </p:nvSpPr>
            <p:spPr>
              <a:xfrm rot="10800000">
                <a:off x="4524828" y="3229428"/>
                <a:ext cx="152400" cy="228600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2" name="Straight Connector 11"/>
              <p:cNvCxnSpPr/>
              <p:nvPr/>
            </p:nvCxnSpPr>
            <p:spPr>
              <a:xfrm>
                <a:off x="4586514" y="2750772"/>
                <a:ext cx="14514" cy="507684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Rectangle 16"/>
          <p:cNvSpPr/>
          <p:nvPr/>
        </p:nvSpPr>
        <p:spPr>
          <a:xfrm>
            <a:off x="1447800" y="3200400"/>
            <a:ext cx="22591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Book Antiqua" pitchFamily="18" charset="0"/>
              </a:rPr>
              <a:t>Definite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6248400" y="3124200"/>
            <a:ext cx="2599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Book Antiqua" pitchFamily="18" charset="0"/>
              </a:rPr>
              <a:t>I</a:t>
            </a:r>
            <a:r>
              <a:rPr lang="en-US" sz="2800" b="1" dirty="0" smtClean="0">
                <a:latin typeface="Book Antiqua" pitchFamily="18" charset="0"/>
              </a:rPr>
              <a:t>ndefinite</a:t>
            </a:r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1600200" y="4343400"/>
            <a:ext cx="1295400" cy="523220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Book Antiqua" pitchFamily="18" charset="0"/>
              </a:rPr>
              <a:t>The</a:t>
            </a:r>
            <a:endParaRPr lang="en-US" sz="2800" b="1" dirty="0">
              <a:latin typeface="Book Antiqua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629400" y="4419600"/>
            <a:ext cx="1066800" cy="461665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Book Antiqua" pitchFamily="18" charset="0"/>
              </a:rPr>
              <a:t>A, An</a:t>
            </a:r>
            <a:endParaRPr lang="en-US" sz="2400" b="1" dirty="0">
              <a:latin typeface="Book Antiqua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029200" y="5029200"/>
            <a:ext cx="3810000" cy="83099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Indefinite article is used to generalize a noun.</a:t>
            </a:r>
            <a:endParaRPr lang="en-US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533400" y="5029200"/>
            <a:ext cx="3581400" cy="830997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Definite article is used to particularize a noun</a:t>
            </a:r>
            <a:endParaRPr lang="en-US" sz="24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7086600" y="3581400"/>
            <a:ext cx="152400" cy="707256"/>
            <a:chOff x="7180942" y="3624943"/>
            <a:chExt cx="152400" cy="707256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7242628" y="3624943"/>
              <a:ext cx="14514" cy="5076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Isosceles Triangle 25"/>
            <p:cNvSpPr/>
            <p:nvPr/>
          </p:nvSpPr>
          <p:spPr>
            <a:xfrm rot="10800000">
              <a:off x="7180942" y="4103599"/>
              <a:ext cx="152400" cy="22860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133600" y="3581400"/>
            <a:ext cx="228600" cy="707256"/>
            <a:chOff x="7180942" y="3624943"/>
            <a:chExt cx="152400" cy="707256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7242628" y="3624943"/>
              <a:ext cx="14514" cy="50768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Isosceles Triangle 30"/>
            <p:cNvSpPr/>
            <p:nvPr/>
          </p:nvSpPr>
          <p:spPr>
            <a:xfrm rot="10800000">
              <a:off x="7180942" y="4103599"/>
              <a:ext cx="152400" cy="228600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7" grpId="0"/>
      <p:bldP spid="18" grpId="0"/>
      <p:bldP spid="19" grpId="0" animBg="1"/>
      <p:bldP spid="20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511</Words>
  <Application>Microsoft Office PowerPoint</Application>
  <PresentationFormat>On-screen Show (4:3)</PresentationFormat>
  <Paragraphs>102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 Some common used articles </vt:lpstr>
      <vt:lpstr>Slide 12</vt:lpstr>
      <vt:lpstr>Slide 13</vt:lpstr>
      <vt:lpstr>Slide 14</vt:lpstr>
      <vt:lpstr>Slide 15</vt:lpstr>
      <vt:lpstr>Slide 16</vt:lpstr>
      <vt:lpstr>Home Work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Success</dc:creator>
  <cp:lastModifiedBy>Success</cp:lastModifiedBy>
  <cp:revision>113</cp:revision>
  <dcterms:created xsi:type="dcterms:W3CDTF">2006-08-16T00:00:00Z</dcterms:created>
  <dcterms:modified xsi:type="dcterms:W3CDTF">2019-07-10T15:39:20Z</dcterms:modified>
</cp:coreProperties>
</file>