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6" r:id="rId2"/>
    <p:sldId id="330" r:id="rId3"/>
    <p:sldId id="339" r:id="rId4"/>
    <p:sldId id="290" r:id="rId5"/>
    <p:sldId id="329" r:id="rId6"/>
    <p:sldId id="318" r:id="rId7"/>
    <p:sldId id="340" r:id="rId8"/>
    <p:sldId id="298" r:id="rId9"/>
    <p:sldId id="295" r:id="rId10"/>
    <p:sldId id="338" r:id="rId11"/>
    <p:sldId id="299" r:id="rId12"/>
    <p:sldId id="308" r:id="rId13"/>
    <p:sldId id="309" r:id="rId14"/>
    <p:sldId id="310" r:id="rId15"/>
    <p:sldId id="311" r:id="rId16"/>
    <p:sldId id="337" r:id="rId17"/>
    <p:sldId id="288" r:id="rId18"/>
    <p:sldId id="302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79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84247" autoAdjust="0"/>
  </p:normalViewPr>
  <p:slideViewPr>
    <p:cSldViewPr snapToGrid="0">
      <p:cViewPr varScale="1">
        <p:scale>
          <a:sx n="98" d="100"/>
          <a:sy n="98" d="100"/>
        </p:scale>
        <p:origin x="792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3611C-9E68-4914-B306-D8B6EFACDED6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2CB9B2C-C734-4857-A099-829614CD620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542D9E6-91D5-4ED3-87B8-4FA71DB4C05D}" type="parTrans" cxnId="{3F96CA57-0E16-4D54-AD87-9D979FA7B3EE}">
      <dgm:prSet/>
      <dgm:spPr/>
      <dgm:t>
        <a:bodyPr/>
        <a:lstStyle/>
        <a:p>
          <a:endParaRPr lang="en-US"/>
        </a:p>
      </dgm:t>
    </dgm:pt>
    <dgm:pt modelId="{9F143043-A749-4221-8ECC-827412ADF5F2}" type="sibTrans" cxnId="{3F96CA57-0E16-4D54-AD87-9D979FA7B3EE}">
      <dgm:prSet/>
      <dgm:spPr/>
      <dgm:t>
        <a:bodyPr/>
        <a:lstStyle/>
        <a:p>
          <a:endParaRPr lang="en-US"/>
        </a:p>
      </dgm:t>
    </dgm:pt>
    <dgm:pt modelId="{74CDBF2F-1F18-4194-B707-EC52D62F29F5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:</a:t>
          </a:r>
        </a:p>
        <a:p>
          <a:pPr>
            <a:spcAft>
              <a:spcPts val="600"/>
            </a:spcAft>
          </a:pP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১১ই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জৈষ্ঠ্য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১৩০৬</a:t>
          </a:r>
          <a:endParaRPr lang="bn-IN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spcAft>
              <a:spcPts val="600"/>
            </a:spcAft>
          </a:pP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(২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১৮৯৯)</a:t>
          </a:r>
          <a:endParaRPr lang="bn-IN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spcAft>
              <a:spcPts val="600"/>
            </a:spcAft>
          </a:pP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বং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ঙ্গে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আসানসোল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মহকুমার চুরুলিয়া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/>
        </a:p>
      </dgm:t>
    </dgm:pt>
    <dgm:pt modelId="{4603C3E3-6F7C-41B5-A8FA-A551953E9462}" type="parTrans" cxnId="{D2CCF765-BE93-4826-8C4D-6E1D9508ED8D}">
      <dgm:prSet/>
      <dgm:spPr/>
      <dgm:t>
        <a:bodyPr/>
        <a:lstStyle/>
        <a:p>
          <a:endParaRPr lang="en-US"/>
        </a:p>
      </dgm:t>
    </dgm:pt>
    <dgm:pt modelId="{862F395D-2529-452A-8573-2EB43F518E98}" type="sibTrans" cxnId="{D2CCF765-BE93-4826-8C4D-6E1D9508ED8D}">
      <dgm:prSet/>
      <dgm:spPr/>
      <dgm:t>
        <a:bodyPr/>
        <a:lstStyle/>
        <a:p>
          <a:endParaRPr lang="en-US"/>
        </a:p>
      </dgm:t>
    </dgm:pt>
    <dgm:pt modelId="{1227CD6D-6EEA-4565-A239-55478893E615}">
      <dgm:prSet phldrT="[Text]" custT="1"/>
      <dgm:spPr/>
      <dgm:t>
        <a:bodyPr/>
        <a:lstStyle/>
        <a:p>
          <a:pPr algn="ctr">
            <a:spcAft>
              <a:spcPts val="600"/>
            </a:spcAft>
          </a:pP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ছোটদের জন্য তাঁর কাব্যগ্রন্থ :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পিলে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পটকা,ঘ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জাগানো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পাখী,ঘুম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পাড়ানী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মাসিপিসি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/>
        </a:p>
      </dgm:t>
    </dgm:pt>
    <dgm:pt modelId="{0962F091-7649-4051-8A63-3B0E907BE707}" type="parTrans" cxnId="{ED46A0EA-2421-4BB1-8BFC-D6F02EB0B6AD}">
      <dgm:prSet/>
      <dgm:spPr/>
      <dgm:t>
        <a:bodyPr/>
        <a:lstStyle/>
        <a:p>
          <a:endParaRPr lang="en-US"/>
        </a:p>
      </dgm:t>
    </dgm:pt>
    <dgm:pt modelId="{D335AC7C-D76C-46FB-B2E4-5A08C82A2E6F}" type="sibTrans" cxnId="{ED46A0EA-2421-4BB1-8BFC-D6F02EB0B6AD}">
      <dgm:prSet/>
      <dgm:spPr/>
      <dgm:t>
        <a:bodyPr/>
        <a:lstStyle/>
        <a:p>
          <a:endParaRPr lang="en-US"/>
        </a:p>
      </dgm:t>
    </dgm:pt>
    <dgm:pt modelId="{38D68473-BC54-4A3B-82ED-9D43AC031176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বিদ্রোহের কবি কাজী নজরুল ইসলাম ১৯৭৬ খ্রিষ্টাব্দে২৯শে আগষ্ট ঢাকায় মৃত্যুবরণ করেন </a:t>
          </a:r>
          <a:r>
            <a:rPr lang="bn-IN" sz="13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3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E8A7DA-F53F-4B98-B76E-60425FE0E511}" type="parTrans" cxnId="{B2B99071-3AF0-4046-9A21-055A13D82ADD}">
      <dgm:prSet/>
      <dgm:spPr/>
      <dgm:t>
        <a:bodyPr/>
        <a:lstStyle/>
        <a:p>
          <a:endParaRPr lang="en-US"/>
        </a:p>
      </dgm:t>
    </dgm:pt>
    <dgm:pt modelId="{645475DA-63C2-4F74-B0BA-09FD449680B9}" type="sibTrans" cxnId="{B2B99071-3AF0-4046-9A21-055A13D82ADD}">
      <dgm:prSet/>
      <dgm:spPr/>
      <dgm:t>
        <a:bodyPr/>
        <a:lstStyle/>
        <a:p>
          <a:endParaRPr lang="en-US"/>
        </a:p>
      </dgm:t>
    </dgm:pt>
    <dgm:pt modelId="{C223D5F7-BED6-432D-8BAE-2374A3E8112D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অগ্নিবীনা,দোলন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চাঁপা,সর্বহারা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bn-IN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spcAft>
              <a:spcPts val="600"/>
            </a:spcAft>
          </a:pP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বাঁশী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CE9190-E1E3-4337-9B72-6B264F2C6A69}" type="parTrans" cxnId="{3456B1F4-3460-4357-BD50-FCE8966ECA47}">
      <dgm:prSet/>
      <dgm:spPr/>
      <dgm:t>
        <a:bodyPr/>
        <a:lstStyle/>
        <a:p>
          <a:endParaRPr lang="en-US"/>
        </a:p>
      </dgm:t>
    </dgm:pt>
    <dgm:pt modelId="{13553BBB-8FB4-425A-8730-0A90DFD96B03}" type="sibTrans" cxnId="{3456B1F4-3460-4357-BD50-FCE8966ECA47}">
      <dgm:prSet/>
      <dgm:spPr/>
      <dgm:t>
        <a:bodyPr/>
        <a:lstStyle/>
        <a:p>
          <a:endParaRPr lang="en-US"/>
        </a:p>
      </dgm:t>
    </dgm:pt>
    <dgm:pt modelId="{265A2612-12BD-47A6-99AE-0F4A6AA95BB2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কাজী নজরুল ইসলাম 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বিদ্রোহের কবি প্রেমের কবি মানবতার কবি  </a:t>
          </a:r>
          <a:endParaRPr lang="en-US" sz="3200" dirty="0"/>
        </a:p>
      </dgm:t>
    </dgm:pt>
    <dgm:pt modelId="{32E1060D-3020-4CA6-AC59-258284468857}" type="sibTrans" cxnId="{638846B7-FC0F-4EE4-8748-D8D886113881}">
      <dgm:prSet/>
      <dgm:spPr/>
      <dgm:t>
        <a:bodyPr/>
        <a:lstStyle/>
        <a:p>
          <a:endParaRPr lang="en-US"/>
        </a:p>
      </dgm:t>
    </dgm:pt>
    <dgm:pt modelId="{A4D70C3D-6AC4-44E3-B4DF-26946E229FC6}" type="parTrans" cxnId="{638846B7-FC0F-4EE4-8748-D8D886113881}">
      <dgm:prSet/>
      <dgm:spPr/>
      <dgm:t>
        <a:bodyPr/>
        <a:lstStyle/>
        <a:p>
          <a:endParaRPr lang="en-US"/>
        </a:p>
      </dgm:t>
    </dgm:pt>
    <dgm:pt modelId="{4A0604D8-60D1-413B-8D14-7F7F34B0AA45}" type="pres">
      <dgm:prSet presAssocID="{0663611C-9E68-4914-B306-D8B6EFACDE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69B25A-C27E-49A5-9158-57C180B1C230}" type="pres">
      <dgm:prSet presAssocID="{02CB9B2C-C734-4857-A099-829614CD6202}" presName="centerShape" presStyleLbl="node0" presStyleIdx="0" presStyleCnt="1"/>
      <dgm:spPr/>
    </dgm:pt>
    <dgm:pt modelId="{1DF82826-19D0-4356-B547-023E11D234F6}" type="pres">
      <dgm:prSet presAssocID="{A4D70C3D-6AC4-44E3-B4DF-26946E229FC6}" presName="parTrans" presStyleLbl="sibTrans2D1" presStyleIdx="0" presStyleCnt="5"/>
      <dgm:spPr/>
    </dgm:pt>
    <dgm:pt modelId="{30DCC99D-FBBF-4F22-8261-7E40984248D2}" type="pres">
      <dgm:prSet presAssocID="{A4D70C3D-6AC4-44E3-B4DF-26946E229FC6}" presName="connectorText" presStyleLbl="sibTrans2D1" presStyleIdx="0" presStyleCnt="5"/>
      <dgm:spPr/>
    </dgm:pt>
    <dgm:pt modelId="{37A22422-4998-42D4-9FE6-E91D71FB17EB}" type="pres">
      <dgm:prSet presAssocID="{265A2612-12BD-47A6-99AE-0F4A6AA95BB2}" presName="node" presStyleLbl="node1" presStyleIdx="0" presStyleCnt="5" custScaleX="155299" custScaleY="148951" custRadScaleRad="103708" custRadScaleInc="-6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CB85E-883F-43C8-96EA-01257270ABFC}" type="pres">
      <dgm:prSet presAssocID="{4603C3E3-6F7C-41B5-A8FA-A551953E9462}" presName="parTrans" presStyleLbl="sibTrans2D1" presStyleIdx="1" presStyleCnt="5"/>
      <dgm:spPr/>
    </dgm:pt>
    <dgm:pt modelId="{6EA42CA4-1141-4A70-8871-C996E01888D8}" type="pres">
      <dgm:prSet presAssocID="{4603C3E3-6F7C-41B5-A8FA-A551953E9462}" presName="connectorText" presStyleLbl="sibTrans2D1" presStyleIdx="1" presStyleCnt="5"/>
      <dgm:spPr/>
    </dgm:pt>
    <dgm:pt modelId="{C6580ABC-A4D0-4A2A-9597-B4E423417A30}" type="pres">
      <dgm:prSet presAssocID="{74CDBF2F-1F18-4194-B707-EC52D62F29F5}" presName="node" presStyleLbl="node1" presStyleIdx="1" presStyleCnt="5" custScaleX="194102" custScaleY="182403" custRadScaleRad="144943" custRadScaleInc="-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9940A-0CC3-49FB-848A-E375EB9AF94B}" type="pres">
      <dgm:prSet presAssocID="{0962F091-7649-4051-8A63-3B0E907BE707}" presName="parTrans" presStyleLbl="sibTrans2D1" presStyleIdx="2" presStyleCnt="5"/>
      <dgm:spPr/>
    </dgm:pt>
    <dgm:pt modelId="{2409A22A-91C0-4EA9-995B-A58A795CD553}" type="pres">
      <dgm:prSet presAssocID="{0962F091-7649-4051-8A63-3B0E907BE707}" presName="connectorText" presStyleLbl="sibTrans2D1" presStyleIdx="2" presStyleCnt="5"/>
      <dgm:spPr/>
    </dgm:pt>
    <dgm:pt modelId="{A3C978B6-D929-494E-8CBF-0E5C42F07906}" type="pres">
      <dgm:prSet presAssocID="{1227CD6D-6EEA-4565-A239-55478893E615}" presName="node" presStyleLbl="node1" presStyleIdx="2" presStyleCnt="5" custScaleX="174526" custScaleY="127613" custRadScaleRad="105671" custRadScaleInc="-33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D54A0-AEB8-4CB2-AAEB-4A6F62DD5432}" type="pres">
      <dgm:prSet presAssocID="{7DCE9190-E1E3-4337-9B72-6B264F2C6A69}" presName="parTrans" presStyleLbl="sibTrans2D1" presStyleIdx="3" presStyleCnt="5"/>
      <dgm:spPr/>
    </dgm:pt>
    <dgm:pt modelId="{08089D34-B757-459E-BEB4-873F2AC19918}" type="pres">
      <dgm:prSet presAssocID="{7DCE9190-E1E3-4337-9B72-6B264F2C6A69}" presName="connectorText" presStyleLbl="sibTrans2D1" presStyleIdx="3" presStyleCnt="5"/>
      <dgm:spPr/>
    </dgm:pt>
    <dgm:pt modelId="{EF00C956-AB9B-431A-967C-19690BA5AA87}" type="pres">
      <dgm:prSet presAssocID="{C223D5F7-BED6-432D-8BAE-2374A3E8112D}" presName="node" presStyleLbl="node1" presStyleIdx="3" presStyleCnt="5" custScaleX="170196" custScaleY="136912" custRadScaleRad="113415" custRadScaleInc="33787">
        <dgm:presLayoutVars>
          <dgm:bulletEnabled val="1"/>
        </dgm:presLayoutVars>
      </dgm:prSet>
      <dgm:spPr/>
    </dgm:pt>
    <dgm:pt modelId="{33D54275-B832-4CF4-BD8D-8EC81F749BEB}" type="pres">
      <dgm:prSet presAssocID="{DEE8A7DA-F53F-4B98-B76E-60425FE0E511}" presName="parTrans" presStyleLbl="sibTrans2D1" presStyleIdx="4" presStyleCnt="5"/>
      <dgm:spPr/>
    </dgm:pt>
    <dgm:pt modelId="{57048C9E-292A-4DBD-9379-E29D011F4BCD}" type="pres">
      <dgm:prSet presAssocID="{DEE8A7DA-F53F-4B98-B76E-60425FE0E511}" presName="connectorText" presStyleLbl="sibTrans2D1" presStyleIdx="4" presStyleCnt="5"/>
      <dgm:spPr/>
    </dgm:pt>
    <dgm:pt modelId="{DF4A6418-973C-4F29-9473-7994A5A02D59}" type="pres">
      <dgm:prSet presAssocID="{38D68473-BC54-4A3B-82ED-9D43AC031176}" presName="node" presStyleLbl="node1" presStyleIdx="4" presStyleCnt="5" custScaleX="191767" custScaleY="166407" custRadScaleRad="127539" custRadScaleInc="-1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A0CC86-4C02-4180-B68E-ADA2D64181BA}" type="presOf" srcId="{02CB9B2C-C734-4857-A099-829614CD6202}" destId="{3569B25A-C27E-49A5-9158-57C180B1C230}" srcOrd="0" destOrd="0" presId="urn:microsoft.com/office/officeart/2005/8/layout/radial5"/>
    <dgm:cxn modelId="{B2B99071-3AF0-4046-9A21-055A13D82ADD}" srcId="{02CB9B2C-C734-4857-A099-829614CD6202}" destId="{38D68473-BC54-4A3B-82ED-9D43AC031176}" srcOrd="4" destOrd="0" parTransId="{DEE8A7DA-F53F-4B98-B76E-60425FE0E511}" sibTransId="{645475DA-63C2-4F74-B0BA-09FD449680B9}"/>
    <dgm:cxn modelId="{BC614148-8FFF-4EFE-BD5D-C8E0E1BF71A7}" type="presOf" srcId="{265A2612-12BD-47A6-99AE-0F4A6AA95BB2}" destId="{37A22422-4998-42D4-9FE6-E91D71FB17EB}" srcOrd="0" destOrd="0" presId="urn:microsoft.com/office/officeart/2005/8/layout/radial5"/>
    <dgm:cxn modelId="{A4344F05-5480-4FA7-8946-76ACD70EBE95}" type="presOf" srcId="{DEE8A7DA-F53F-4B98-B76E-60425FE0E511}" destId="{33D54275-B832-4CF4-BD8D-8EC81F749BEB}" srcOrd="0" destOrd="0" presId="urn:microsoft.com/office/officeart/2005/8/layout/radial5"/>
    <dgm:cxn modelId="{E3D6B92E-7AE5-4C59-B24F-6782AC3CFABA}" type="presOf" srcId="{C223D5F7-BED6-432D-8BAE-2374A3E8112D}" destId="{EF00C956-AB9B-431A-967C-19690BA5AA87}" srcOrd="0" destOrd="0" presId="urn:microsoft.com/office/officeart/2005/8/layout/radial5"/>
    <dgm:cxn modelId="{D2CCF765-BE93-4826-8C4D-6E1D9508ED8D}" srcId="{02CB9B2C-C734-4857-A099-829614CD6202}" destId="{74CDBF2F-1F18-4194-B707-EC52D62F29F5}" srcOrd="1" destOrd="0" parTransId="{4603C3E3-6F7C-41B5-A8FA-A551953E9462}" sibTransId="{862F395D-2529-452A-8573-2EB43F518E98}"/>
    <dgm:cxn modelId="{CF50217D-0257-4C2A-9241-5CACEF8D2CF5}" type="presOf" srcId="{7DCE9190-E1E3-4337-9B72-6B264F2C6A69}" destId="{08089D34-B757-459E-BEB4-873F2AC19918}" srcOrd="1" destOrd="0" presId="urn:microsoft.com/office/officeart/2005/8/layout/radial5"/>
    <dgm:cxn modelId="{6D8B1913-AB89-4F40-BA0F-38DE10A4FAF1}" type="presOf" srcId="{0663611C-9E68-4914-B306-D8B6EFACDED6}" destId="{4A0604D8-60D1-413B-8D14-7F7F34B0AA45}" srcOrd="0" destOrd="0" presId="urn:microsoft.com/office/officeart/2005/8/layout/radial5"/>
    <dgm:cxn modelId="{285AD53E-FD22-4B0D-9797-76B4B744F9C2}" type="presOf" srcId="{38D68473-BC54-4A3B-82ED-9D43AC031176}" destId="{DF4A6418-973C-4F29-9473-7994A5A02D59}" srcOrd="0" destOrd="0" presId="urn:microsoft.com/office/officeart/2005/8/layout/radial5"/>
    <dgm:cxn modelId="{3F96CA57-0E16-4D54-AD87-9D979FA7B3EE}" srcId="{0663611C-9E68-4914-B306-D8B6EFACDED6}" destId="{02CB9B2C-C734-4857-A099-829614CD6202}" srcOrd="0" destOrd="0" parTransId="{3542D9E6-91D5-4ED3-87B8-4FA71DB4C05D}" sibTransId="{9F143043-A749-4221-8ECC-827412ADF5F2}"/>
    <dgm:cxn modelId="{FEF9AA20-AB8E-406E-B293-CD584471D008}" type="presOf" srcId="{1227CD6D-6EEA-4565-A239-55478893E615}" destId="{A3C978B6-D929-494E-8CBF-0E5C42F07906}" srcOrd="0" destOrd="0" presId="urn:microsoft.com/office/officeart/2005/8/layout/radial5"/>
    <dgm:cxn modelId="{B9D5D986-3101-4691-9527-B83BA9537112}" type="presOf" srcId="{4603C3E3-6F7C-41B5-A8FA-A551953E9462}" destId="{9F5CB85E-883F-43C8-96EA-01257270ABFC}" srcOrd="0" destOrd="0" presId="urn:microsoft.com/office/officeart/2005/8/layout/radial5"/>
    <dgm:cxn modelId="{B99744C3-99D6-4012-B875-E7A887AB8F30}" type="presOf" srcId="{A4D70C3D-6AC4-44E3-B4DF-26946E229FC6}" destId="{30DCC99D-FBBF-4F22-8261-7E40984248D2}" srcOrd="1" destOrd="0" presId="urn:microsoft.com/office/officeart/2005/8/layout/radial5"/>
    <dgm:cxn modelId="{39A94F8B-2833-4A08-BD27-4F47790E1550}" type="presOf" srcId="{4603C3E3-6F7C-41B5-A8FA-A551953E9462}" destId="{6EA42CA4-1141-4A70-8871-C996E01888D8}" srcOrd="1" destOrd="0" presId="urn:microsoft.com/office/officeart/2005/8/layout/radial5"/>
    <dgm:cxn modelId="{07B5ECEA-4D11-4F36-BE39-852927CD90BF}" type="presOf" srcId="{0962F091-7649-4051-8A63-3B0E907BE707}" destId="{2409A22A-91C0-4EA9-995B-A58A795CD553}" srcOrd="1" destOrd="0" presId="urn:microsoft.com/office/officeart/2005/8/layout/radial5"/>
    <dgm:cxn modelId="{638846B7-FC0F-4EE4-8748-D8D886113881}" srcId="{02CB9B2C-C734-4857-A099-829614CD6202}" destId="{265A2612-12BD-47A6-99AE-0F4A6AA95BB2}" srcOrd="0" destOrd="0" parTransId="{A4D70C3D-6AC4-44E3-B4DF-26946E229FC6}" sibTransId="{32E1060D-3020-4CA6-AC59-258284468857}"/>
    <dgm:cxn modelId="{EDF5CE86-F7F2-4DED-82B7-E28F5A956815}" type="presOf" srcId="{74CDBF2F-1F18-4194-B707-EC52D62F29F5}" destId="{C6580ABC-A4D0-4A2A-9597-B4E423417A30}" srcOrd="0" destOrd="0" presId="urn:microsoft.com/office/officeart/2005/8/layout/radial5"/>
    <dgm:cxn modelId="{1ADBBFB6-06C0-4056-9945-3290728EEAC9}" type="presOf" srcId="{A4D70C3D-6AC4-44E3-B4DF-26946E229FC6}" destId="{1DF82826-19D0-4356-B547-023E11D234F6}" srcOrd="0" destOrd="0" presId="urn:microsoft.com/office/officeart/2005/8/layout/radial5"/>
    <dgm:cxn modelId="{3456B1F4-3460-4357-BD50-FCE8966ECA47}" srcId="{02CB9B2C-C734-4857-A099-829614CD6202}" destId="{C223D5F7-BED6-432D-8BAE-2374A3E8112D}" srcOrd="3" destOrd="0" parTransId="{7DCE9190-E1E3-4337-9B72-6B264F2C6A69}" sibTransId="{13553BBB-8FB4-425A-8730-0A90DFD96B03}"/>
    <dgm:cxn modelId="{ED46A0EA-2421-4BB1-8BFC-D6F02EB0B6AD}" srcId="{02CB9B2C-C734-4857-A099-829614CD6202}" destId="{1227CD6D-6EEA-4565-A239-55478893E615}" srcOrd="2" destOrd="0" parTransId="{0962F091-7649-4051-8A63-3B0E907BE707}" sibTransId="{D335AC7C-D76C-46FB-B2E4-5A08C82A2E6F}"/>
    <dgm:cxn modelId="{A4A42F63-701D-4EF5-A5F7-B8E866A38852}" type="presOf" srcId="{0962F091-7649-4051-8A63-3B0E907BE707}" destId="{DC69940A-0CC3-49FB-848A-E375EB9AF94B}" srcOrd="0" destOrd="0" presId="urn:microsoft.com/office/officeart/2005/8/layout/radial5"/>
    <dgm:cxn modelId="{0CC786AB-632E-41C2-B768-34D6D65B61AA}" type="presOf" srcId="{DEE8A7DA-F53F-4B98-B76E-60425FE0E511}" destId="{57048C9E-292A-4DBD-9379-E29D011F4BCD}" srcOrd="1" destOrd="0" presId="urn:microsoft.com/office/officeart/2005/8/layout/radial5"/>
    <dgm:cxn modelId="{F3A31E0F-3D7B-4686-8167-2F138BEFCD7D}" type="presOf" srcId="{7DCE9190-E1E3-4337-9B72-6B264F2C6A69}" destId="{041D54A0-AEB8-4CB2-AAEB-4A6F62DD5432}" srcOrd="0" destOrd="0" presId="urn:microsoft.com/office/officeart/2005/8/layout/radial5"/>
    <dgm:cxn modelId="{2B32B824-8E9B-4E9B-9800-C3F7551DD888}" type="presParOf" srcId="{4A0604D8-60D1-413B-8D14-7F7F34B0AA45}" destId="{3569B25A-C27E-49A5-9158-57C180B1C230}" srcOrd="0" destOrd="0" presId="urn:microsoft.com/office/officeart/2005/8/layout/radial5"/>
    <dgm:cxn modelId="{B97F98B0-D4A6-40ED-B75C-E5F61DDD4084}" type="presParOf" srcId="{4A0604D8-60D1-413B-8D14-7F7F34B0AA45}" destId="{1DF82826-19D0-4356-B547-023E11D234F6}" srcOrd="1" destOrd="0" presId="urn:microsoft.com/office/officeart/2005/8/layout/radial5"/>
    <dgm:cxn modelId="{B9623145-F8B3-493E-BD59-6E14F046D2F2}" type="presParOf" srcId="{1DF82826-19D0-4356-B547-023E11D234F6}" destId="{30DCC99D-FBBF-4F22-8261-7E40984248D2}" srcOrd="0" destOrd="0" presId="urn:microsoft.com/office/officeart/2005/8/layout/radial5"/>
    <dgm:cxn modelId="{5126ABB9-5EA1-4EE0-A3BE-87FA9D1F7CB1}" type="presParOf" srcId="{4A0604D8-60D1-413B-8D14-7F7F34B0AA45}" destId="{37A22422-4998-42D4-9FE6-E91D71FB17EB}" srcOrd="2" destOrd="0" presId="urn:microsoft.com/office/officeart/2005/8/layout/radial5"/>
    <dgm:cxn modelId="{945988BB-35C2-497A-BB7C-021B800ABC8E}" type="presParOf" srcId="{4A0604D8-60D1-413B-8D14-7F7F34B0AA45}" destId="{9F5CB85E-883F-43C8-96EA-01257270ABFC}" srcOrd="3" destOrd="0" presId="urn:microsoft.com/office/officeart/2005/8/layout/radial5"/>
    <dgm:cxn modelId="{35A7EA63-01C1-45C0-A283-54B7C53C7565}" type="presParOf" srcId="{9F5CB85E-883F-43C8-96EA-01257270ABFC}" destId="{6EA42CA4-1141-4A70-8871-C996E01888D8}" srcOrd="0" destOrd="0" presId="urn:microsoft.com/office/officeart/2005/8/layout/radial5"/>
    <dgm:cxn modelId="{48CB6D70-0D80-411C-B226-1A4A8E3F85A6}" type="presParOf" srcId="{4A0604D8-60D1-413B-8D14-7F7F34B0AA45}" destId="{C6580ABC-A4D0-4A2A-9597-B4E423417A30}" srcOrd="4" destOrd="0" presId="urn:microsoft.com/office/officeart/2005/8/layout/radial5"/>
    <dgm:cxn modelId="{1EC5040C-E789-4451-BDDC-D4D03590AFAA}" type="presParOf" srcId="{4A0604D8-60D1-413B-8D14-7F7F34B0AA45}" destId="{DC69940A-0CC3-49FB-848A-E375EB9AF94B}" srcOrd="5" destOrd="0" presId="urn:microsoft.com/office/officeart/2005/8/layout/radial5"/>
    <dgm:cxn modelId="{9D03C289-BDFB-481C-A15B-B155C002781D}" type="presParOf" srcId="{DC69940A-0CC3-49FB-848A-E375EB9AF94B}" destId="{2409A22A-91C0-4EA9-995B-A58A795CD553}" srcOrd="0" destOrd="0" presId="urn:microsoft.com/office/officeart/2005/8/layout/radial5"/>
    <dgm:cxn modelId="{ACE615C7-E559-46F9-81FA-2DB49D3BCF67}" type="presParOf" srcId="{4A0604D8-60D1-413B-8D14-7F7F34B0AA45}" destId="{A3C978B6-D929-494E-8CBF-0E5C42F07906}" srcOrd="6" destOrd="0" presId="urn:microsoft.com/office/officeart/2005/8/layout/radial5"/>
    <dgm:cxn modelId="{CBCA50F2-8F4B-4265-8638-FA1D96FE7714}" type="presParOf" srcId="{4A0604D8-60D1-413B-8D14-7F7F34B0AA45}" destId="{041D54A0-AEB8-4CB2-AAEB-4A6F62DD5432}" srcOrd="7" destOrd="0" presId="urn:microsoft.com/office/officeart/2005/8/layout/radial5"/>
    <dgm:cxn modelId="{31B2BC72-5125-41F3-8CE6-F513848B2147}" type="presParOf" srcId="{041D54A0-AEB8-4CB2-AAEB-4A6F62DD5432}" destId="{08089D34-B757-459E-BEB4-873F2AC19918}" srcOrd="0" destOrd="0" presId="urn:microsoft.com/office/officeart/2005/8/layout/radial5"/>
    <dgm:cxn modelId="{5BD88910-8E47-477B-90B4-A8B7470F905A}" type="presParOf" srcId="{4A0604D8-60D1-413B-8D14-7F7F34B0AA45}" destId="{EF00C956-AB9B-431A-967C-19690BA5AA87}" srcOrd="8" destOrd="0" presId="urn:microsoft.com/office/officeart/2005/8/layout/radial5"/>
    <dgm:cxn modelId="{6E376FED-60B6-4020-95E5-A3DA1A8495C2}" type="presParOf" srcId="{4A0604D8-60D1-413B-8D14-7F7F34B0AA45}" destId="{33D54275-B832-4CF4-BD8D-8EC81F749BEB}" srcOrd="9" destOrd="0" presId="urn:microsoft.com/office/officeart/2005/8/layout/radial5"/>
    <dgm:cxn modelId="{13242437-9FA1-4C00-8D0B-5FCF4FEF1D55}" type="presParOf" srcId="{33D54275-B832-4CF4-BD8D-8EC81F749BEB}" destId="{57048C9E-292A-4DBD-9379-E29D011F4BCD}" srcOrd="0" destOrd="0" presId="urn:microsoft.com/office/officeart/2005/8/layout/radial5"/>
    <dgm:cxn modelId="{1AB653B6-D3CC-4098-B6AE-133DED7CCA3B}" type="presParOf" srcId="{4A0604D8-60D1-413B-8D14-7F7F34B0AA45}" destId="{DF4A6418-973C-4F29-9473-7994A5A02D5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9B25A-C27E-49A5-9158-57C180B1C230}">
      <dsp:nvSpPr>
        <dsp:cNvPr id="0" name=""/>
        <dsp:cNvSpPr/>
      </dsp:nvSpPr>
      <dsp:spPr>
        <a:xfrm>
          <a:off x="4098629" y="2462849"/>
          <a:ext cx="1717194" cy="17171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4350106" y="2714326"/>
        <a:ext cx="1214240" cy="1214240"/>
      </dsp:txXfrm>
    </dsp:sp>
    <dsp:sp modelId="{1DF82826-19D0-4356-B547-023E11D234F6}">
      <dsp:nvSpPr>
        <dsp:cNvPr id="0" name=""/>
        <dsp:cNvSpPr/>
      </dsp:nvSpPr>
      <dsp:spPr>
        <a:xfrm rot="16059772">
          <a:off x="4844850" y="2039994"/>
          <a:ext cx="143980" cy="5838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867328" y="2178342"/>
        <a:ext cx="100786" cy="350307"/>
      </dsp:txXfrm>
    </dsp:sp>
    <dsp:sp modelId="{37A22422-4998-42D4-9FE6-E91D71FB17EB}">
      <dsp:nvSpPr>
        <dsp:cNvPr id="0" name=""/>
        <dsp:cNvSpPr/>
      </dsp:nvSpPr>
      <dsp:spPr>
        <a:xfrm>
          <a:off x="3525587" y="-364670"/>
          <a:ext cx="2666785" cy="2557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কাজী নজরুল ইসলাম 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বিদ্রোহের কবি প্রেমের কবি মানবতার কবি  </a:t>
          </a:r>
          <a:endParaRPr lang="en-US" sz="3200" kern="1200" dirty="0"/>
        </a:p>
      </dsp:txBody>
      <dsp:txXfrm>
        <a:off x="3916129" y="9908"/>
        <a:ext cx="1885701" cy="1808621"/>
      </dsp:txXfrm>
    </dsp:sp>
    <dsp:sp modelId="{9F5CB85E-883F-43C8-96EA-01257270ABFC}">
      <dsp:nvSpPr>
        <dsp:cNvPr id="0" name=""/>
        <dsp:cNvSpPr/>
      </dsp:nvSpPr>
      <dsp:spPr>
        <a:xfrm rot="20410056">
          <a:off x="5951641" y="2577546"/>
          <a:ext cx="517552" cy="5838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956245" y="2720654"/>
        <a:ext cx="362286" cy="350307"/>
      </dsp:txXfrm>
    </dsp:sp>
    <dsp:sp modelId="{C6580ABC-A4D0-4A2A-9597-B4E423417A30}">
      <dsp:nvSpPr>
        <dsp:cNvPr id="0" name=""/>
        <dsp:cNvSpPr/>
      </dsp:nvSpPr>
      <dsp:spPr>
        <a:xfrm>
          <a:off x="6572839" y="571589"/>
          <a:ext cx="3333107" cy="3132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১১ই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জৈষ্ঠ্য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১৩০৬</a:t>
          </a:r>
          <a:endParaRPr lang="bn-IN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(২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১৮৯৯)</a:t>
          </a:r>
          <a:endParaRPr lang="bn-IN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বং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ঙ্গে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আসানসোল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মহকুমার চুরুলিয়া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/>
        </a:p>
      </dsp:txBody>
      <dsp:txXfrm>
        <a:off x="7060961" y="1030291"/>
        <a:ext cx="2356863" cy="2214809"/>
      </dsp:txXfrm>
    </dsp:sp>
    <dsp:sp modelId="{DC69940A-0CC3-49FB-848A-E375EB9AF94B}">
      <dsp:nvSpPr>
        <dsp:cNvPr id="0" name=""/>
        <dsp:cNvSpPr/>
      </dsp:nvSpPr>
      <dsp:spPr>
        <a:xfrm rot="2517674">
          <a:off x="5635249" y="3737778"/>
          <a:ext cx="219288" cy="5838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643683" y="3832554"/>
        <a:ext cx="153502" cy="350307"/>
      </dsp:txXfrm>
    </dsp:sp>
    <dsp:sp modelId="{A3C978B6-D929-494E-8CBF-0E5C42F07906}">
      <dsp:nvSpPr>
        <dsp:cNvPr id="0" name=""/>
        <dsp:cNvSpPr/>
      </dsp:nvSpPr>
      <dsp:spPr>
        <a:xfrm>
          <a:off x="5350271" y="3926582"/>
          <a:ext cx="2996950" cy="2191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ছোটদের জন্য তাঁর কাব্যগ্রন্থ :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পিলে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পটকা,ঘ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জাগানো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পাখী,ঘুম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পাড়ানী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মাসিপিসি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/>
        </a:p>
      </dsp:txBody>
      <dsp:txXfrm>
        <a:off x="5789164" y="4247500"/>
        <a:ext cx="2119164" cy="1549526"/>
      </dsp:txXfrm>
    </dsp:sp>
    <dsp:sp modelId="{041D54A0-AEB8-4CB2-AAEB-4A6F62DD5432}">
      <dsp:nvSpPr>
        <dsp:cNvPr id="0" name=""/>
        <dsp:cNvSpPr/>
      </dsp:nvSpPr>
      <dsp:spPr>
        <a:xfrm rot="8289799">
          <a:off x="3966363" y="3783588"/>
          <a:ext cx="297147" cy="5838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044143" y="3870627"/>
        <a:ext cx="208003" cy="350307"/>
      </dsp:txXfrm>
    </dsp:sp>
    <dsp:sp modelId="{EF00C956-AB9B-431A-967C-19690BA5AA87}">
      <dsp:nvSpPr>
        <dsp:cNvPr id="0" name=""/>
        <dsp:cNvSpPr/>
      </dsp:nvSpPr>
      <dsp:spPr>
        <a:xfrm>
          <a:off x="1461826" y="3966966"/>
          <a:ext cx="2922595" cy="2351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অগ্নিবীনা,দোলন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চাঁপা,সর্বহারা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bn-IN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বাঁশী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89830" y="4311268"/>
        <a:ext cx="2066587" cy="1662440"/>
      </dsp:txXfrm>
    </dsp:sp>
    <dsp:sp modelId="{33D54275-B832-4CF4-BD8D-8EC81F749BEB}">
      <dsp:nvSpPr>
        <dsp:cNvPr id="0" name=""/>
        <dsp:cNvSpPr/>
      </dsp:nvSpPr>
      <dsp:spPr>
        <a:xfrm rot="11854728">
          <a:off x="3710207" y="2683915"/>
          <a:ext cx="312247" cy="5838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801694" y="2814830"/>
        <a:ext cx="218573" cy="350307"/>
      </dsp:txXfrm>
    </dsp:sp>
    <dsp:sp modelId="{DF4A6418-973C-4F29-9473-7994A5A02D59}">
      <dsp:nvSpPr>
        <dsp:cNvPr id="0" name=""/>
        <dsp:cNvSpPr/>
      </dsp:nvSpPr>
      <dsp:spPr>
        <a:xfrm>
          <a:off x="383933" y="965441"/>
          <a:ext cx="3293011" cy="2857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বিদ্রোহের কবি কাজী নজরুল ইসলাম ১৯৭৬ খ্রিষ্টাব্দে২৯শে আগষ্ট ঢাকায় মৃত্যুবরণ করেন </a:t>
          </a:r>
          <a:r>
            <a:rPr lang="bn-IN" sz="1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6183" y="1383917"/>
        <a:ext cx="2328511" cy="2020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DD681-E6BB-4D29-804A-05A7DD0FD9C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EB97B-2DB9-4B4B-A7E7-213F23DB1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2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79A9A-88C7-4098-BDFA-C436C1CE7E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67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শিক্ষার্থীরা</a:t>
            </a:r>
            <a:r>
              <a:rPr lang="bn-IN" baseline="0" dirty="0" smtClean="0"/>
              <a:t> ছবি দেখে পরিচিতি লাভ করবে এবং কবিতার চরণগুলো সুন্দর ভাবে পাঠ করবে । প্রয়োজনে শিক্ষক তাদের সহযোগীতা করবে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9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শিক্ষার্থীরা</a:t>
            </a:r>
            <a:r>
              <a:rPr lang="bn-IN" baseline="0" dirty="0" smtClean="0"/>
              <a:t> ছবি দেখে পরিচিতি লাভ করবে এবং কবিতার চরণগুলো সুন্দর ভাবে পাঠ করবে । শিক্ষক তাদের সহযোগীতা করবে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93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শিক্ষার্থীরা</a:t>
            </a:r>
            <a:r>
              <a:rPr lang="bn-IN" baseline="0" dirty="0" smtClean="0"/>
              <a:t> ছবি দেখে পরিচিতি লাভ করবে এবং কবিতার চরণগুলো  সুন্দর ভাবে পাঠ করবে । শিক্ষক তাদের সহযোগীতা করবে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শিক্ষার্থীরা</a:t>
            </a:r>
            <a:r>
              <a:rPr lang="bn-IN" baseline="0" dirty="0" smtClean="0"/>
              <a:t> ছবি দেখে পরিচিতি লাভ করবে এবং কবিতার চরণগুলো  সুন্দর ভাবে পাঠ করবে । শিক্ষক তাদের সহযোগীতা করবে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48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 শুরুর আগে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দলে ভাগ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শেষে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 পরিবর্তনের মাধ্যমে  শিক্ষার্থীদের দ্বারা মূল্যায়ন করে নেওয়া যেতে পারে । </a:t>
            </a:r>
            <a:endParaRPr lang="bn-IN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যেমন হতে পারে-জনসচেতনতা সৃষ্টি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দলগত কাজে সময় না থাকলে স্লাইটটি হাইট করে রাখা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79A9A-88C7-4098-BDFA-C436C1CE7E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83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</a:t>
            </a:r>
            <a:r>
              <a:rPr lang="bn-IN" baseline="0" dirty="0" smtClean="0"/>
              <a:t>ার</a:t>
            </a:r>
            <a:r>
              <a:rPr lang="bn-BD" baseline="0" dirty="0" smtClean="0"/>
              <a:t> মাধ্যমে উত্তর নেওয়ার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59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খাতায় লেখে নেওয়া নি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শ্চি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করতে হবে । আগামী দিন এই কাজ দেখতে হবে কয়েক জনের এবং বাকি কাজ দলনেতার দ্বারা মূল্যায়ন করে নেওয়া যেতে পারে।</a:t>
            </a:r>
            <a:endParaRPr lang="en-US" sz="1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1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শিক্ষার্থীদেরা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যেন মনে রাথতে পারে পাঠের বিষয়সমূহ 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0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শিক্ষকমন্ডলী আপনারা ইচ্ছে করলে এই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slide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রাখতে পারবেন।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পদ্ধতি হলো রিবন বার এর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Slide Show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ক্লিক করে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Hide Slide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উপর ক্লিক করলে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হয়ে যাবে। </a:t>
            </a:r>
            <a:endParaRPr lang="en-US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f5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Slide Show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দেখা যাবে না।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79A9A-88C7-4098-BDFA-C436C1CE7E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69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উত্তর দিবে তা থেকে সঠিক উত্তর গ্রহণ করতে হবে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2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শিরোনাম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আসার আগে শিক্ষার্থীদের দ্বারা পাঠের শিরোনাম বলার চেষ্টা করতে হবে এবং শিরোনাম  বোর্ডে লিখতে হবে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5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</a:t>
            </a:r>
            <a:r>
              <a:rPr lang="bn-IN" baseline="0" dirty="0" smtClean="0"/>
              <a:t>আমরা কি কি  পড়বো তা জেনে নেওয়া যেতে পারে</a:t>
            </a:r>
            <a:r>
              <a:rPr lang="bn-BD" baseline="0" dirty="0" smtClean="0"/>
              <a:t>। </a:t>
            </a: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9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5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শব্দের সঙ্গে</a:t>
            </a:r>
            <a:r>
              <a:rPr lang="bn-IN" baseline="0" dirty="0" smtClean="0"/>
              <a:t> ছবির মিল রেখে অর্থ লিখতে হবে |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9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কবিতার চরণ গুলো শুদ্ধ  ভাবে পাঠ করবে । শুদ্ধ উচ্চারণে শিক্ষক তাদের সহযোগীতা করবে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79A9A-88C7-4098-BDFA-C436C1CE7E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36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</a:t>
            </a:r>
            <a:r>
              <a:rPr lang="bn-IN" baseline="0" dirty="0" smtClean="0"/>
              <a:t>রা </a:t>
            </a: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</a:t>
            </a:r>
            <a:r>
              <a:rPr lang="bn-IN" baseline="0" dirty="0" smtClean="0"/>
              <a:t>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1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5BA1C-9CFD-4171-8598-4389BDB70A2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E18E5-E583-4CC2-90FC-82898895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4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5BA1C-9CFD-4171-8598-4389BDB70A2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E18E5-E583-4CC2-90FC-82898895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1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5BA1C-9CFD-4171-8598-4389BDB70A2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E18E5-E583-4CC2-90FC-82898895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5BA1C-9CFD-4171-8598-4389BDB70A2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E18E5-E583-4CC2-90FC-82898895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8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5BA1C-9CFD-4171-8598-4389BDB70A2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E18E5-E583-4CC2-90FC-82898895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0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5BA1C-9CFD-4171-8598-4389BDB70A2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E18E5-E583-4CC2-90FC-82898895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7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5BA1C-9CFD-4171-8598-4389BDB70A2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E18E5-E583-4CC2-90FC-82898895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5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5BA1C-9CFD-4171-8598-4389BDB70A2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E18E5-E583-4CC2-90FC-82898895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2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5BA1C-9CFD-4171-8598-4389BDB70A2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E18E5-E583-4CC2-90FC-82898895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19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5BA1C-9CFD-4171-8598-4389BDB70A2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E18E5-E583-4CC2-90FC-82898895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5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5BA1C-9CFD-4171-8598-4389BDB70A22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E18E5-E583-4CC2-90FC-82898895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7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1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C1DC8A2-3D8F-4FEB-8A44-848CC025C35F}"/>
              </a:ext>
            </a:extLst>
          </p:cNvPr>
          <p:cNvSpPr txBox="1"/>
          <p:nvPr/>
        </p:nvSpPr>
        <p:spPr>
          <a:xfrm>
            <a:off x="731521" y="539497"/>
            <a:ext cx="10784744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চেপে উপস্থাপন শুরু করতে পারেন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62" y="1659537"/>
            <a:ext cx="5140059" cy="4488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956720" y="377472"/>
            <a:ext cx="21034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4480" y="4634699"/>
            <a:ext cx="8872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জাফরান ও আলুথালু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নতুন </a:t>
            </a:r>
            <a:r>
              <a:rPr lang="bn-IN" sz="3600" dirty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err="1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IN" sz="360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গঠন </a:t>
            </a:r>
            <a:r>
              <a:rPr lang="bn-IN" sz="3600" dirty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87662" y="433042"/>
            <a:ext cx="3285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জোড়ায়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16" y="1692613"/>
            <a:ext cx="3625827" cy="2385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79" y="1692612"/>
            <a:ext cx="3768426" cy="2385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8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4291" y="3318570"/>
            <a:ext cx="63327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/>
              </a:rPr>
              <a:t>ঝিঙে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>
                <a:latin typeface="NikoshBAN" panose="02000000000000000000"/>
              </a:rPr>
              <a:t>ফুল ! </a:t>
            </a:r>
            <a:r>
              <a:rPr lang="en-US" sz="2800" dirty="0" err="1">
                <a:latin typeface="NikoshBAN" panose="02000000000000000000"/>
              </a:rPr>
              <a:t>ঝিঙে</a:t>
            </a:r>
            <a:r>
              <a:rPr lang="en-US" sz="2800" dirty="0">
                <a:latin typeface="NikoshBAN" panose="02000000000000000000"/>
              </a:rPr>
              <a:t> ফুল !</a:t>
            </a:r>
          </a:p>
          <a:p>
            <a:pPr algn="ctr"/>
            <a:r>
              <a:rPr lang="en-US" sz="2800" dirty="0" err="1">
                <a:latin typeface="NikoshBAN" panose="02000000000000000000"/>
              </a:rPr>
              <a:t>সবুজ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পাতার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দেশে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ফিরোজিয়া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ফিঙে</a:t>
            </a:r>
            <a:r>
              <a:rPr lang="en-US" sz="2800" dirty="0">
                <a:latin typeface="NikoshBAN" panose="02000000000000000000"/>
              </a:rPr>
              <a:t> –</a:t>
            </a:r>
            <a:r>
              <a:rPr lang="en-US" sz="2800" dirty="0" err="1">
                <a:latin typeface="NikoshBAN" panose="02000000000000000000"/>
              </a:rPr>
              <a:t>কুল</a:t>
            </a:r>
            <a:r>
              <a:rPr lang="en-US" sz="2800" dirty="0">
                <a:latin typeface="NikoshBAN" panose="02000000000000000000"/>
              </a:rPr>
              <a:t>-</a:t>
            </a:r>
          </a:p>
          <a:p>
            <a:pPr algn="ctr"/>
            <a:r>
              <a:rPr lang="en-US" sz="2800" dirty="0">
                <a:latin typeface="NikoshBAN" panose="02000000000000000000"/>
              </a:rPr>
              <a:t>                                         </a:t>
            </a:r>
            <a:r>
              <a:rPr lang="en-US" sz="2800" dirty="0" err="1">
                <a:latin typeface="NikoshBAN" panose="02000000000000000000"/>
              </a:rPr>
              <a:t>ঝিঙে</a:t>
            </a:r>
            <a:r>
              <a:rPr lang="en-US" sz="2800" dirty="0">
                <a:latin typeface="NikoshBAN" panose="02000000000000000000"/>
              </a:rPr>
              <a:t> ফুল।</a:t>
            </a:r>
          </a:p>
          <a:p>
            <a:pPr algn="ctr"/>
            <a:r>
              <a:rPr lang="en-US" sz="2800" dirty="0" err="1">
                <a:latin typeface="NikoshBAN" panose="02000000000000000000"/>
              </a:rPr>
              <a:t>গুল্মে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পর্ণে</a:t>
            </a:r>
            <a:endParaRPr lang="en-US" sz="2800" dirty="0">
              <a:latin typeface="NikoshBAN" panose="02000000000000000000"/>
            </a:endParaRPr>
          </a:p>
          <a:p>
            <a:pPr algn="ctr"/>
            <a:r>
              <a:rPr lang="en-US" sz="2800" dirty="0" err="1">
                <a:latin typeface="NikoshBAN" panose="02000000000000000000"/>
              </a:rPr>
              <a:t>লতিকার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কর্ণে</a:t>
            </a:r>
            <a:endParaRPr lang="en-US" sz="2800" dirty="0">
              <a:latin typeface="NikoshBAN" panose="02000000000000000000"/>
            </a:endParaRPr>
          </a:p>
          <a:p>
            <a:pPr algn="ctr"/>
            <a:r>
              <a:rPr lang="en-US" sz="2800" dirty="0" err="1">
                <a:latin typeface="NikoshBAN" panose="02000000000000000000"/>
              </a:rPr>
              <a:t>ঢল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ঢল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স্বর্নে</a:t>
            </a:r>
            <a:endParaRPr lang="en-US" sz="2800" dirty="0">
              <a:latin typeface="NikoshBAN" panose="02000000000000000000"/>
            </a:endParaRPr>
          </a:p>
          <a:p>
            <a:pPr algn="ctr"/>
            <a:r>
              <a:rPr lang="en-US" sz="2800" dirty="0" err="1">
                <a:latin typeface="NikoshBAN" panose="02000000000000000000"/>
              </a:rPr>
              <a:t>ঝল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মল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দোলো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দুল</a:t>
            </a:r>
            <a:r>
              <a:rPr lang="en-US" sz="2800" dirty="0">
                <a:latin typeface="NikoshBAN" panose="02000000000000000000"/>
              </a:rPr>
              <a:t>-</a:t>
            </a:r>
          </a:p>
          <a:p>
            <a:pPr algn="ctr"/>
            <a:r>
              <a:rPr lang="en-US" sz="2800" dirty="0">
                <a:latin typeface="NikoshBAN" panose="02000000000000000000"/>
              </a:rPr>
              <a:t>                                  </a:t>
            </a:r>
            <a:r>
              <a:rPr lang="en-US" sz="2800" dirty="0" err="1">
                <a:latin typeface="NikoshBAN" panose="02000000000000000000"/>
              </a:rPr>
              <a:t>ঝিঙে</a:t>
            </a:r>
            <a:r>
              <a:rPr lang="en-US" sz="2800" dirty="0">
                <a:latin typeface="NikoshBAN" panose="02000000000000000000"/>
              </a:rPr>
              <a:t> ফুল</a:t>
            </a:r>
            <a:r>
              <a:rPr lang="en-US" sz="2800" dirty="0" smtClean="0">
                <a:latin typeface="NikoshBAN" panose="02000000000000000000"/>
              </a:rPr>
              <a:t>।।</a:t>
            </a:r>
            <a:endParaRPr lang="en-US" sz="2800" dirty="0">
              <a:latin typeface="NikoshBAN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11" y="710284"/>
            <a:ext cx="4006067" cy="2539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79" y="710284"/>
            <a:ext cx="3743251" cy="2539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08611" y="63953"/>
            <a:ext cx="11364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গুলো বুঝার চেষ্ঠা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59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69123" y="3771204"/>
            <a:ext cx="6445567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NikoshBAN" panose="02000000000000000000"/>
              </a:rPr>
              <a:t>পাতার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দেশের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পাখি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বাঁধা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হিয়া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বোটাতে</a:t>
            </a:r>
            <a:r>
              <a:rPr lang="en-US" sz="2800" dirty="0">
                <a:latin typeface="NikoshBAN" panose="02000000000000000000"/>
              </a:rPr>
              <a:t>,</a:t>
            </a:r>
          </a:p>
          <a:p>
            <a:pPr algn="ctr"/>
            <a:r>
              <a:rPr lang="en-US" sz="2800" dirty="0" err="1">
                <a:latin typeface="NikoshBAN" panose="02000000000000000000"/>
              </a:rPr>
              <a:t>গান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তব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শুনি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সাঁঝে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তব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ফুটে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ওঠাতে</a:t>
            </a:r>
            <a:r>
              <a:rPr lang="en-US" sz="2800" dirty="0">
                <a:latin typeface="NikoshBAN" panose="02000000000000000000"/>
              </a:rPr>
              <a:t>।</a:t>
            </a:r>
          </a:p>
          <a:p>
            <a:pPr algn="ctr"/>
            <a:r>
              <a:rPr lang="en-US" sz="2800" dirty="0" err="1">
                <a:latin typeface="NikoshBAN" panose="02000000000000000000"/>
              </a:rPr>
              <a:t>পউষের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বেলা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শেষ</a:t>
            </a:r>
            <a:endParaRPr lang="en-US" sz="2800" dirty="0">
              <a:latin typeface="NikoshBAN" panose="02000000000000000000"/>
            </a:endParaRPr>
          </a:p>
          <a:p>
            <a:pPr algn="ctr"/>
            <a:r>
              <a:rPr lang="en-US" sz="2800" dirty="0" err="1">
                <a:latin typeface="NikoshBAN" panose="02000000000000000000"/>
              </a:rPr>
              <a:t>পরি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জাফরানি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বেশ</a:t>
            </a:r>
            <a:endParaRPr lang="en-US" sz="2800" dirty="0">
              <a:latin typeface="NikoshBAN" panose="02000000000000000000"/>
            </a:endParaRPr>
          </a:p>
          <a:p>
            <a:pPr algn="ctr"/>
            <a:r>
              <a:rPr lang="en-US" sz="2800" dirty="0" err="1">
                <a:latin typeface="NikoshBAN" panose="02000000000000000000"/>
              </a:rPr>
              <a:t>মরা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মাচানের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দেশ</a:t>
            </a:r>
            <a:endParaRPr lang="en-US" sz="2800" dirty="0">
              <a:latin typeface="NikoshBAN" panose="02000000000000000000"/>
            </a:endParaRPr>
          </a:p>
          <a:p>
            <a:pPr algn="ctr"/>
            <a:r>
              <a:rPr lang="en-US" sz="2800" dirty="0" smtClean="0">
                <a:latin typeface="NikoshBAN" panose="02000000000000000000"/>
              </a:rPr>
              <a:t>ক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তোলো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মশ্গুল</a:t>
            </a:r>
            <a:r>
              <a:rPr lang="en-US" sz="2800" dirty="0">
                <a:latin typeface="NikoshBAN" panose="02000000000000000000"/>
              </a:rPr>
              <a:t>-</a:t>
            </a:r>
          </a:p>
          <a:p>
            <a:pPr algn="ctr"/>
            <a:r>
              <a:rPr lang="en-US" sz="2800" dirty="0">
                <a:latin typeface="NikoshBAN" panose="02000000000000000000"/>
              </a:rPr>
              <a:t>                                        </a:t>
            </a:r>
            <a:r>
              <a:rPr lang="en-US" sz="2800" dirty="0" err="1">
                <a:latin typeface="NikoshBAN" panose="02000000000000000000"/>
              </a:rPr>
              <a:t>ঝিঙে</a:t>
            </a:r>
            <a:r>
              <a:rPr lang="en-US" sz="2800" dirty="0">
                <a:latin typeface="NikoshBAN" panose="02000000000000000000"/>
              </a:rPr>
              <a:t> ফুল।।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91" y="1088965"/>
            <a:ext cx="4824920" cy="2555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1557"/>
            <a:ext cx="4426085" cy="2593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36174" y="316309"/>
            <a:ext cx="11364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গুলো বুঝার চেষ্ঠা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1166" y="3955055"/>
            <a:ext cx="70287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শ্যমলী মায়ের কোলে সোনামুখ খুকু রে,</a:t>
            </a:r>
          </a:p>
          <a:p>
            <a:pPr algn="ctr">
              <a:spcAft>
                <a:spcPts val="600"/>
              </a:spcAft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আলুথালু ঘুমু যাও রোদে গলা দুপুরে।</a:t>
            </a:r>
          </a:p>
          <a:p>
            <a:pPr algn="ctr">
              <a:spcAft>
                <a:spcPts val="600"/>
              </a:spcAft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ডেকে যায় – বোঁটা ছিঁড়ে চলে আয় !</a:t>
            </a:r>
          </a:p>
          <a:p>
            <a:pPr algn="ctr">
              <a:spcAft>
                <a:spcPts val="600"/>
              </a:spcAft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আসমানে তারা চায় – </a:t>
            </a:r>
          </a:p>
          <a:p>
            <a:pPr algn="ctr">
              <a:spcAft>
                <a:spcPts val="600"/>
              </a:spcAft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চলে আয় এ অকুল ! ঝিঙে ফুল।।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21" y="1102022"/>
            <a:ext cx="3402329" cy="2608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48" y="1137316"/>
            <a:ext cx="3386782" cy="2439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7" y="1102022"/>
            <a:ext cx="3209176" cy="2685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37745" y="267670"/>
            <a:ext cx="11342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গুলো বুঝার চেষ্ঠা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991" y="3956341"/>
            <a:ext cx="74145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তুমি বলো আমি হায় </a:t>
            </a:r>
          </a:p>
          <a:p>
            <a:pPr algn="ctr">
              <a:spcAft>
                <a:spcPts val="6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ভালোবাসি মাটি –মা’য় ,</a:t>
            </a:r>
          </a:p>
          <a:p>
            <a:pPr algn="ctr">
              <a:spcAft>
                <a:spcPts val="6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চাই না অলকায় – </a:t>
            </a:r>
          </a:p>
          <a:p>
            <a:pPr algn="ctr">
              <a:spcAft>
                <a:spcPts val="6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ভালো এই পথ ভুল!</a:t>
            </a:r>
          </a:p>
          <a:p>
            <a:pPr algn="ctr">
              <a:spcAft>
                <a:spcPts val="6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ঝিঙে ফুল।।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021296"/>
            <a:ext cx="4985417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74" y="1043313"/>
            <a:ext cx="5035153" cy="286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24590" y="180121"/>
            <a:ext cx="11556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গুলো বুঝার চেষ্ঠা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4890" y="460542"/>
            <a:ext cx="284755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="" xmlns:a16="http://schemas.microsoft.com/office/drawing/2014/main" id="{4A056879-0007-4A0B-8512-BDC37E2000BB}"/>
              </a:ext>
            </a:extLst>
          </p:cNvPr>
          <p:cNvSpPr/>
          <p:nvPr/>
        </p:nvSpPr>
        <p:spPr>
          <a:xfrm>
            <a:off x="354563" y="4746553"/>
            <a:ext cx="4670307" cy="16252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 ফুল কবিতায়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ডেকে যায় – বোঁটা ছিঁড়ে চলে আয়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” কেন প্রজাপতি ডাকছে ব্যাখ্যা কর।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="" xmlns:a16="http://schemas.microsoft.com/office/drawing/2014/main" id="{635B874D-CB72-40F7-ABED-A1FA17AA9577}"/>
              </a:ext>
            </a:extLst>
          </p:cNvPr>
          <p:cNvSpPr/>
          <p:nvPr/>
        </p:nvSpPr>
        <p:spPr>
          <a:xfrm>
            <a:off x="7112997" y="4768930"/>
            <a:ext cx="4372200" cy="13764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 ফুল কবিতায় “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ডেকে যায় – বোঁটা ছিঁড়ে চলে আয় ” কেন প্রজাপতি ডাকছে ব্যাখ্যা কর।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="" xmlns:a16="http://schemas.microsoft.com/office/drawing/2014/main" id="{53F6CC29-1873-49BF-8CEE-5A43A3B58555}"/>
              </a:ext>
            </a:extLst>
          </p:cNvPr>
          <p:cNvSpPr/>
          <p:nvPr/>
        </p:nvSpPr>
        <p:spPr>
          <a:xfrm>
            <a:off x="6955277" y="2100513"/>
            <a:ext cx="4529920" cy="1382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 ফুল কবিতায় “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ডেকে যায় – বোঁটা ছিঁড়ে চলে আয় ” কেন প্রজাপতি ডাকছে ব্যাখ্যা কর।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: Rounded Corners 8">
            <a:extLst>
              <a:ext uri="{FF2B5EF4-FFF2-40B4-BE49-F238E27FC236}">
                <a16:creationId xmlns="" xmlns:a16="http://schemas.microsoft.com/office/drawing/2014/main" id="{51E004B6-33F2-4E49-AC95-A1CB2C1397C1}"/>
              </a:ext>
            </a:extLst>
          </p:cNvPr>
          <p:cNvSpPr/>
          <p:nvPr/>
        </p:nvSpPr>
        <p:spPr>
          <a:xfrm>
            <a:off x="354563" y="2146387"/>
            <a:ext cx="4670307" cy="13365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 ফুল কবিতায় “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ডেকে যায় – বোঁটা ছিঁড়ে চলে আয় ” কেন প্রজাপতি ডাকছে ব্যাখ্যা কর।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D2E5A3-1EA1-4866-8907-F38CCF88F2CE}"/>
              </a:ext>
            </a:extLst>
          </p:cNvPr>
          <p:cNvSpPr txBox="1"/>
          <p:nvPr/>
        </p:nvSpPr>
        <p:spPr>
          <a:xfrm>
            <a:off x="2061542" y="1253951"/>
            <a:ext cx="19365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–দল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4968BF-68A8-4AEB-B6EF-8F310B91C5C2}"/>
              </a:ext>
            </a:extLst>
          </p:cNvPr>
          <p:cNvSpPr txBox="1"/>
          <p:nvPr/>
        </p:nvSpPr>
        <p:spPr>
          <a:xfrm>
            <a:off x="8524525" y="1311305"/>
            <a:ext cx="220116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খ-দল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441DBF-1156-4610-9416-28FF54110671}"/>
              </a:ext>
            </a:extLst>
          </p:cNvPr>
          <p:cNvSpPr txBox="1"/>
          <p:nvPr/>
        </p:nvSpPr>
        <p:spPr>
          <a:xfrm>
            <a:off x="2061540" y="4017948"/>
            <a:ext cx="193652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গ-দল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EF2BD5F-5F53-4140-A925-1288A1702C6B}"/>
              </a:ext>
            </a:extLst>
          </p:cNvPr>
          <p:cNvSpPr txBox="1"/>
          <p:nvPr/>
        </p:nvSpPr>
        <p:spPr>
          <a:xfrm>
            <a:off x="8524525" y="4055595"/>
            <a:ext cx="220116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ঘ-দল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14334" y="471322"/>
            <a:ext cx="3306704" cy="8198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4701" y="2077496"/>
            <a:ext cx="1653281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19471" y="3985592"/>
            <a:ext cx="1361660" cy="42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30626" y="3995530"/>
            <a:ext cx="2077277" cy="457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01686" y="3929270"/>
            <a:ext cx="2077277" cy="457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88704" y="1526108"/>
            <a:ext cx="956282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ঝিঙে </a:t>
            </a:r>
            <a:r>
              <a:rPr lang="bn-IN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ফুল কবিতাটিতে </a:t>
            </a:r>
            <a:r>
              <a:rPr lang="bn-IN" sz="36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 </a:t>
            </a:r>
            <a:r>
              <a:rPr lang="bn-IN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ঋতু প্রাধান্য পেয়েছে </a:t>
            </a:r>
            <a:r>
              <a:rPr lang="en-US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–    </a:t>
            </a:r>
            <a:endParaRPr lang="bn-IN" sz="3600" dirty="0" smtClean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bn-IN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শীত   খ) গ্রীষ্ম   গ) হেমন্ত   ঘ) বসন্ত ।</a:t>
            </a:r>
            <a:endParaRPr lang="en-US" sz="3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bn-IN" sz="36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</a:t>
            </a:r>
            <a:endParaRPr lang="en-US" sz="36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9079" y="3380949"/>
            <a:ext cx="942998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কবির </a:t>
            </a: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চোখে ঝিঙে ফুল -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সোনার দুল 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ii.</a:t>
            </a: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সোনামুখ খুকু 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iii.</a:t>
            </a: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আসমানের তারা</a:t>
            </a:r>
            <a:r>
              <a:rPr lang="hi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নিচেরকোনটিসঠিক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 </a:t>
            </a:r>
          </a:p>
          <a:p>
            <a:pPr indent="457200">
              <a:lnSpc>
                <a:spcPct val="115000"/>
              </a:lnSpc>
              <a:spcAft>
                <a:spcPts val="600"/>
              </a:spcAft>
            </a:pP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ii        </a:t>
            </a: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iii          </a:t>
            </a: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ii      </a:t>
            </a: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,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ii </a:t>
            </a: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ii  </a:t>
            </a:r>
          </a:p>
        </p:txBody>
      </p:sp>
      <p:sp>
        <p:nvSpPr>
          <p:cNvPr id="5" name="Half Frame 4"/>
          <p:cNvSpPr/>
          <p:nvPr/>
        </p:nvSpPr>
        <p:spPr>
          <a:xfrm rot="13102489">
            <a:off x="2244909" y="1825545"/>
            <a:ext cx="310784" cy="845420"/>
          </a:xfrm>
          <a:prstGeom prst="halfFrame">
            <a:avLst>
              <a:gd name="adj1" fmla="val 13522"/>
              <a:gd name="adj2" fmla="val 12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3102489">
            <a:off x="1745021" y="4788185"/>
            <a:ext cx="313328" cy="880221"/>
          </a:xfrm>
          <a:prstGeom prst="halfFrame">
            <a:avLst>
              <a:gd name="adj1" fmla="val 13522"/>
              <a:gd name="adj2" fmla="val 12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20629" y="5145932"/>
            <a:ext cx="8856377" cy="10774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“ঝিঙে ফুল”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নতুন ৫টি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 নিয়ে আসবে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3107" y="654704"/>
            <a:ext cx="2962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77" y="1849573"/>
            <a:ext cx="4002953" cy="25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8016" y="321602"/>
            <a:ext cx="11537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ক্লাসের সকলকে আন্তরিক ধন্যবাদ জানিয়ে শেষ করছি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11" y="1666848"/>
            <a:ext cx="8626414" cy="4461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3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6273" y="305829"/>
            <a:ext cx="781131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স্বাগত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4" y="1565443"/>
            <a:ext cx="7230367" cy="4639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9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76" y="684068"/>
            <a:ext cx="2695539" cy="3440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51" y="731705"/>
            <a:ext cx="2834640" cy="3392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165485" y="4390758"/>
            <a:ext cx="434012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৬ষ্ঠ </a:t>
            </a:r>
          </a:p>
          <a:p>
            <a:pPr algn="ctr">
              <a:spcAft>
                <a:spcPts val="600"/>
              </a:spcAft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</a:p>
          <a:p>
            <a:pPr algn="ctr">
              <a:spcAft>
                <a:spcPts val="600"/>
              </a:spcAft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>
              <a:spcAft>
                <a:spcPts val="600"/>
              </a:spcAft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58" y="4124528"/>
            <a:ext cx="7041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মাহমুদা খাতুন</a:t>
            </a:r>
          </a:p>
          <a:p>
            <a:pPr algn="ctr">
              <a:spcAft>
                <a:spcPts val="600"/>
              </a:spcAft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 সি টি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নওদাপা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নবিগঞ্জ দাখিল মাদ্রাসা বগুড়া সদর,বগুড়া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bn-IN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মোবাইল 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01715446664</a:t>
            </a:r>
          </a:p>
          <a:p>
            <a:pPr algn="ctr">
              <a:spcAft>
                <a:spcPts val="600"/>
              </a:spcAft>
            </a:pPr>
            <a:r>
              <a:rPr lang="bn-IN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 আইডি : 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mahmuda6664</a:t>
            </a:r>
            <a:endParaRPr lang="en-US" sz="2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0989" y="0"/>
            <a:ext cx="3447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01391" y="213558"/>
            <a:ext cx="40139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চিত্রে কী দেখছো 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66" y="1158126"/>
            <a:ext cx="4778409" cy="4234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48" y="1158126"/>
            <a:ext cx="4701624" cy="418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758832" y="5663808"/>
            <a:ext cx="112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6132" y="5663808"/>
            <a:ext cx="192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ঝিঙে ফুল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22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49887" y="2694562"/>
            <a:ext cx="3007888" cy="13521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ঝিঙে ফুল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9887" y="4699019"/>
            <a:ext cx="319877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2815" y="379379"/>
            <a:ext cx="330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4497" y="1861502"/>
            <a:ext cx="92542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.কবি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২. 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শব্দের অর্থ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শুদ্ধ উচ্চারণে পড়তে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কবিতার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চরণসমূহের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6162" y="398834"/>
            <a:ext cx="2830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02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02128680"/>
              </p:ext>
            </p:extLst>
          </p:nvPr>
        </p:nvGraphicFramePr>
        <p:xfrm>
          <a:off x="804834" y="535021"/>
          <a:ext cx="9934501" cy="607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4834" y="354951"/>
            <a:ext cx="32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69B25A-C27E-49A5-9158-57C180B1C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569B25A-C27E-49A5-9158-57C180B1C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569B25A-C27E-49A5-9158-57C180B1C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82826-19D0-4356-B547-023E11D23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DF82826-19D0-4356-B547-023E11D23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DF82826-19D0-4356-B547-023E11D23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A22422-4998-42D4-9FE6-E91D71FB1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37A22422-4998-42D4-9FE6-E91D71FB1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37A22422-4998-42D4-9FE6-E91D71FB1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5CB85E-883F-43C8-96EA-01257270A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F5CB85E-883F-43C8-96EA-01257270A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F5CB85E-883F-43C8-96EA-01257270A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580ABC-A4D0-4A2A-9597-B4E423417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C6580ABC-A4D0-4A2A-9597-B4E423417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C6580ABC-A4D0-4A2A-9597-B4E423417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69940A-0CC3-49FB-848A-E375EB9AF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DC69940A-0CC3-49FB-848A-E375EB9AF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DC69940A-0CC3-49FB-848A-E375EB9AF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978B6-D929-494E-8CBF-0E5C42F07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3C978B6-D929-494E-8CBF-0E5C42F07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3C978B6-D929-494E-8CBF-0E5C42F07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1D54A0-AEB8-4CB2-AAEB-4A6F62DD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41D54A0-AEB8-4CB2-AAEB-4A6F62DD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41D54A0-AEB8-4CB2-AAEB-4A6F62DD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0C956-AB9B-431A-967C-19690BA5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F00C956-AB9B-431A-967C-19690BA5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EF00C956-AB9B-431A-967C-19690BA5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D54275-B832-4CF4-BD8D-8EC81F749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3D54275-B832-4CF4-BD8D-8EC81F749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3D54275-B832-4CF4-BD8D-8EC81F749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A6418-973C-4F29-9473-7994A5A02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DF4A6418-973C-4F29-9473-7994A5A02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DF4A6418-973C-4F29-9473-7994A5A02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6545" y="4878703"/>
            <a:ext cx="792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নজরুল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লেখা ছোটদের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তিনটি কাব্যগ্রন্থের নাম লেখ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256" y="297923"/>
            <a:ext cx="2821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84" y="1289148"/>
            <a:ext cx="3169494" cy="3521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420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05000" y="457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839718" y="457200"/>
            <a:ext cx="3777039" cy="7788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241" y="1737990"/>
            <a:ext cx="287479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জাফরান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2229" y="1772818"/>
            <a:ext cx="303328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জাফরান রঙের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6389" y="3344091"/>
            <a:ext cx="2856411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65210" y="3429663"/>
            <a:ext cx="310896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লতার কানে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8481" y="5015300"/>
            <a:ext cx="305940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এলোমেলো।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9241" y="3240219"/>
            <a:ext cx="287479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লতিকার কর্ণে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4325" y="4725527"/>
            <a:ext cx="287479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আলুথালু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94" y="4483640"/>
            <a:ext cx="2840532" cy="1252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55" y="2925924"/>
            <a:ext cx="2951563" cy="133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13" y="1501372"/>
            <a:ext cx="2971800" cy="135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36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916</Words>
  <Application>Microsoft Office PowerPoint</Application>
  <PresentationFormat>Widescreen</PresentationFormat>
  <Paragraphs>140</Paragraphs>
  <Slides>19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Tanha</dc:creator>
  <cp:lastModifiedBy>Tanha</cp:lastModifiedBy>
  <cp:revision>291</cp:revision>
  <dcterms:created xsi:type="dcterms:W3CDTF">2019-03-05T10:53:39Z</dcterms:created>
  <dcterms:modified xsi:type="dcterms:W3CDTF">2019-10-06T15:56:51Z</dcterms:modified>
</cp:coreProperties>
</file>