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3" d="100"/>
          <a:sy n="73" d="100"/>
        </p:scale>
        <p:origin x="13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5" y="76200"/>
            <a:ext cx="8991600" cy="1107996"/>
          </a:xfrm>
          <a:prstGeom prst="rect">
            <a:avLst/>
          </a:prstGeom>
          <a:solidFill>
            <a:schemeClr val="bg2">
              <a:lumMod val="9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আরবি</a:t>
            </a:r>
            <a:r>
              <a:rPr lang="en-US" sz="6600" dirty="0" smtClean="0">
                <a:latin typeface="SutonnyOMJ" pitchFamily="2" charset="0"/>
                <a:cs typeface="SutonnyOMJ" pitchFamily="2" charset="0"/>
              </a:rPr>
              <a:t> ১ম </a:t>
            </a:r>
            <a:r>
              <a:rPr lang="en-US" sz="6600" dirty="0" err="1" smtClean="0">
                <a:latin typeface="SutonnyOMJ" pitchFamily="2" charset="0"/>
                <a:cs typeface="SutonnyOMJ" pitchFamily="2" charset="0"/>
              </a:rPr>
              <a:t>পত্রের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ক্লাসে</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সবাইকে</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grpSp>
        <p:nvGrpSpPr>
          <p:cNvPr id="5" name="Group 4"/>
          <p:cNvGrpSpPr/>
          <p:nvPr/>
        </p:nvGrpSpPr>
        <p:grpSpPr>
          <a:xfrm>
            <a:off x="83125" y="1184196"/>
            <a:ext cx="8991600" cy="5597604"/>
            <a:chOff x="83125" y="1184196"/>
            <a:chExt cx="8991600" cy="559760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5" y="1809750"/>
              <a:ext cx="8991599" cy="4972050"/>
            </a:xfrm>
            <a:prstGeom prst="rect">
              <a:avLst/>
            </a:prstGeom>
          </p:spPr>
        </p:pic>
        <p:sp>
          <p:nvSpPr>
            <p:cNvPr id="4" name="TextBox 3"/>
            <p:cNvSpPr txBox="1"/>
            <p:nvPr/>
          </p:nvSpPr>
          <p:spPr>
            <a:xfrm>
              <a:off x="83125" y="1184196"/>
              <a:ext cx="8991600" cy="2930604"/>
            </a:xfrm>
            <a:prstGeom prst="rect">
              <a:avLst/>
            </a:prstGeom>
            <a:noFill/>
          </p:spPr>
          <p:txBody>
            <a:bodyPr wrap="square" rtlCol="0">
              <a:prstTxWarp prst="textArchUpPour">
                <a:avLst/>
              </a:prstTxWarp>
              <a:spAutoFit/>
            </a:bodyPr>
            <a:lstStyle/>
            <a:p>
              <a:pPr algn="ctr"/>
              <a:r>
                <a:rPr lang="bn-IN" sz="6600" dirty="0" smtClean="0">
                  <a:latin typeface="SutonnyOMJ" pitchFamily="2" charset="0"/>
                  <a:cs typeface="SutonnyOMJ" pitchFamily="2" charset="0"/>
                </a:rPr>
                <a:t>স্বাগতম </a:t>
              </a:r>
              <a:endParaRPr lang="en-US" sz="6600" dirty="0">
                <a:latin typeface="SutonnyOMJ" pitchFamily="2" charset="0"/>
                <a:cs typeface="SutonnyOMJ" pitchFamily="2" charset="0"/>
              </a:endParaRPr>
            </a:p>
          </p:txBody>
        </p:sp>
      </p:grpSp>
    </p:spTree>
    <p:extLst>
      <p:ext uri="{BB962C8B-B14F-4D97-AF65-F5344CB8AC3E}">
        <p14:creationId xmlns:p14="http://schemas.microsoft.com/office/powerpoint/2010/main" val="28582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107996"/>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en-US" sz="6600" dirty="0" smtClean="0"/>
              <a:t> </a:t>
            </a:r>
            <a:r>
              <a:rPr lang="ar-EG" sz="6600" dirty="0" smtClean="0"/>
              <a:t>البحث </a:t>
            </a:r>
            <a:r>
              <a:rPr lang="en-US" sz="6600" dirty="0" smtClean="0"/>
              <a:t>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আলোচনা</a:t>
            </a:r>
            <a:r>
              <a:rPr lang="en-US" sz="6600" dirty="0" smtClean="0">
                <a:latin typeface="SutonnyOMJ" pitchFamily="2" charset="0"/>
                <a:cs typeface="SutonnyOMJ" pitchFamily="2" charset="0"/>
              </a:rPr>
              <a:t> </a:t>
            </a:r>
            <a:endParaRPr lang="en-US" sz="6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219200"/>
            <a:ext cx="4267200" cy="2438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19200"/>
            <a:ext cx="4572000" cy="2438400"/>
          </a:xfrm>
          <a:prstGeom prst="rect">
            <a:avLst/>
          </a:prstGeom>
        </p:spPr>
      </p:pic>
      <p:sp>
        <p:nvSpPr>
          <p:cNvPr id="5" name="TextBox 4"/>
          <p:cNvSpPr txBox="1"/>
          <p:nvPr/>
        </p:nvSpPr>
        <p:spPr>
          <a:xfrm>
            <a:off x="76200" y="3726875"/>
            <a:ext cx="8991600" cy="3046988"/>
          </a:xfrm>
          <a:prstGeom prst="rect">
            <a:avLst/>
          </a:prstGeom>
          <a:solidFill>
            <a:schemeClr val="accent4">
              <a:lumMod val="20000"/>
              <a:lumOff val="80000"/>
            </a:schemeClr>
          </a:solidFill>
          <a:ln w="12700">
            <a:solidFill>
              <a:schemeClr val="accent6">
                <a:lumMod val="75000"/>
              </a:schemeClr>
            </a:solidFill>
          </a:ln>
        </p:spPr>
        <p:txBody>
          <a:bodyPr wrap="square" rtlCol="0">
            <a:spAutoFit/>
          </a:bodyPr>
          <a:lstStyle/>
          <a:p>
            <a:pPr algn="ctr"/>
            <a:r>
              <a:rPr lang="ar-EG" sz="3200" dirty="0" smtClean="0"/>
              <a:t>البحث: كان الناس وما يزالون يتحدثون عن السرعة والبطء- وكانوا يجعلون السلحفتاة مثلا للبطء, والريح مثلا للسرعة- وقد بحث بعض العلماء  عن هذا الامر فى المخلوقات- فتبين لهم ان القواقع اشد بطئا من السلحفاء- ففى الساعة الواحدة تقطع السلحفاة سبعين مترا اذا تابعت السير-اما القوقعة فلا يزيد ما تقطعه فى الساعة على خمسة امتار</a:t>
            </a:r>
            <a:endParaRPr lang="en-US" sz="3200" dirty="0"/>
          </a:p>
        </p:txBody>
      </p:sp>
    </p:spTree>
    <p:extLst>
      <p:ext uri="{BB962C8B-B14F-4D97-AF65-F5344CB8AC3E}">
        <p14:creationId xmlns:p14="http://schemas.microsoft.com/office/powerpoint/2010/main" val="29425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8" y="76200"/>
            <a:ext cx="8984671" cy="1107996"/>
          </a:xfrm>
          <a:prstGeom prst="rect">
            <a:avLst/>
          </a:prstGeom>
          <a:solidFill>
            <a:schemeClr val="accent5">
              <a:lumMod val="20000"/>
              <a:lumOff val="80000"/>
            </a:schemeClr>
          </a:solidFill>
          <a:ln w="12700">
            <a:solidFill>
              <a:srgbClr val="0070C0"/>
            </a:solidFill>
          </a:ln>
        </p:spPr>
        <p:txBody>
          <a:bodyPr wrap="square" rtlCol="0">
            <a:spAutoFit/>
          </a:bodyPr>
          <a:lstStyle/>
          <a:p>
            <a:pPr algn="ctr"/>
            <a:r>
              <a:rPr lang="ar-EG" sz="6600" dirty="0" smtClean="0"/>
              <a:t>الاعمال الافرد</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একক</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কাজ</a:t>
            </a:r>
            <a:r>
              <a:rPr lang="en-US" sz="6600" dirty="0" smtClean="0">
                <a:latin typeface="SutonnyOMJ" pitchFamily="2" charset="0"/>
                <a:cs typeface="SutonnyOMJ" pitchFamily="2" charset="0"/>
              </a:rPr>
              <a:t> </a:t>
            </a:r>
            <a:endParaRPr lang="en-US" sz="6600" dirty="0"/>
          </a:p>
        </p:txBody>
      </p:sp>
      <p:sp>
        <p:nvSpPr>
          <p:cNvPr id="3" name="TextBox 2"/>
          <p:cNvSpPr txBox="1"/>
          <p:nvPr/>
        </p:nvSpPr>
        <p:spPr>
          <a:xfrm>
            <a:off x="83128" y="1244025"/>
            <a:ext cx="8984671" cy="830997"/>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ar-EG" sz="4800" dirty="0" smtClean="0"/>
              <a:t>السوال: بم يضرب المثل فى البطء ؟ </a:t>
            </a:r>
            <a:endParaRPr lang="en-US" sz="4800" dirty="0"/>
          </a:p>
        </p:txBody>
      </p:sp>
      <p:sp>
        <p:nvSpPr>
          <p:cNvPr id="4" name="TextBox 3"/>
          <p:cNvSpPr txBox="1"/>
          <p:nvPr/>
        </p:nvSpPr>
        <p:spPr>
          <a:xfrm>
            <a:off x="83129" y="2133600"/>
            <a:ext cx="8991600" cy="923330"/>
          </a:xfrm>
          <a:prstGeom prst="rect">
            <a:avLst/>
          </a:prstGeom>
          <a:solidFill>
            <a:schemeClr val="accent4">
              <a:lumMod val="20000"/>
              <a:lumOff val="80000"/>
            </a:schemeClr>
          </a:solidFill>
          <a:ln w="12700">
            <a:solidFill>
              <a:srgbClr val="002060"/>
            </a:solidFill>
          </a:ln>
        </p:spPr>
        <p:txBody>
          <a:bodyPr wrap="square" rtlCol="0">
            <a:spAutoFit/>
          </a:bodyPr>
          <a:lstStyle/>
          <a:p>
            <a:pPr algn="ctr"/>
            <a:r>
              <a:rPr lang="ar-EG" sz="5400" dirty="0" smtClean="0"/>
              <a:t>الجواب: السلحفاة- </a:t>
            </a:r>
            <a:endParaRPr lang="en-US" sz="5400" dirty="0"/>
          </a:p>
        </p:txBody>
      </p:sp>
      <p:sp>
        <p:nvSpPr>
          <p:cNvPr id="5" name="TextBox 4"/>
          <p:cNvSpPr txBox="1"/>
          <p:nvPr/>
        </p:nvSpPr>
        <p:spPr>
          <a:xfrm>
            <a:off x="76200" y="3124200"/>
            <a:ext cx="8991600" cy="923330"/>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ar-EG" sz="5400" dirty="0" smtClean="0"/>
              <a:t>السوال: ايهما ابطأ السلحفاة ام القوقعة ؟ </a:t>
            </a:r>
            <a:endParaRPr lang="en-US" sz="5400" dirty="0"/>
          </a:p>
        </p:txBody>
      </p:sp>
      <p:sp>
        <p:nvSpPr>
          <p:cNvPr id="6" name="TextBox 5"/>
          <p:cNvSpPr txBox="1"/>
          <p:nvPr/>
        </p:nvSpPr>
        <p:spPr>
          <a:xfrm>
            <a:off x="83129" y="4114800"/>
            <a:ext cx="8991597" cy="923330"/>
          </a:xfrm>
          <a:prstGeom prst="rect">
            <a:avLst/>
          </a:prstGeom>
          <a:solidFill>
            <a:schemeClr val="accent1">
              <a:lumMod val="20000"/>
              <a:lumOff val="80000"/>
            </a:schemeClr>
          </a:solidFill>
          <a:ln w="12700">
            <a:solidFill>
              <a:schemeClr val="accent2">
                <a:lumMod val="75000"/>
              </a:schemeClr>
            </a:solidFill>
          </a:ln>
        </p:spPr>
        <p:txBody>
          <a:bodyPr wrap="square" rtlCol="0">
            <a:spAutoFit/>
          </a:bodyPr>
          <a:lstStyle/>
          <a:p>
            <a:pPr algn="ctr"/>
            <a:r>
              <a:rPr lang="ar-EG" sz="5400" dirty="0" smtClean="0"/>
              <a:t>الجواب: القوقعة ابطأ من السلحفاة- </a:t>
            </a:r>
            <a:endParaRPr lang="en-US" sz="5400" dirty="0"/>
          </a:p>
        </p:txBody>
      </p:sp>
      <p:sp>
        <p:nvSpPr>
          <p:cNvPr id="7" name="TextBox 6"/>
          <p:cNvSpPr txBox="1"/>
          <p:nvPr/>
        </p:nvSpPr>
        <p:spPr>
          <a:xfrm>
            <a:off x="76200" y="5097959"/>
            <a:ext cx="8991600" cy="769441"/>
          </a:xfrm>
          <a:prstGeom prst="rect">
            <a:avLst/>
          </a:prstGeom>
          <a:solidFill>
            <a:schemeClr val="bg2">
              <a:lumMod val="90000"/>
            </a:schemeClr>
          </a:solidFill>
          <a:ln w="12700">
            <a:solidFill>
              <a:schemeClr val="accent6">
                <a:lumMod val="75000"/>
              </a:schemeClr>
            </a:solidFill>
          </a:ln>
        </p:spPr>
        <p:txBody>
          <a:bodyPr wrap="square" rtlCol="0">
            <a:spAutoFit/>
          </a:bodyPr>
          <a:lstStyle/>
          <a:p>
            <a:pPr algn="ctr"/>
            <a:r>
              <a:rPr lang="ar-EG" sz="4400" dirty="0" smtClean="0"/>
              <a:t>السوال: فى الساعة السلحفاة السرعة</a:t>
            </a:r>
            <a:r>
              <a:rPr lang="ar-EG" sz="4400" dirty="0"/>
              <a:t> كم مترا</a:t>
            </a:r>
            <a:r>
              <a:rPr lang="ar-EG" sz="4400" dirty="0" smtClean="0"/>
              <a:t> ؟ </a:t>
            </a:r>
            <a:endParaRPr lang="en-US" sz="4400" dirty="0"/>
          </a:p>
        </p:txBody>
      </p:sp>
      <p:sp>
        <p:nvSpPr>
          <p:cNvPr id="8" name="TextBox 7"/>
          <p:cNvSpPr txBox="1"/>
          <p:nvPr/>
        </p:nvSpPr>
        <p:spPr>
          <a:xfrm>
            <a:off x="83128" y="5950803"/>
            <a:ext cx="8984671" cy="830997"/>
          </a:xfrm>
          <a:prstGeom prst="rect">
            <a:avLst/>
          </a:prstGeom>
          <a:solidFill>
            <a:schemeClr val="bg1">
              <a:lumMod val="95000"/>
            </a:schemeClr>
          </a:solidFill>
          <a:ln w="12700">
            <a:solidFill>
              <a:srgbClr val="00B0F0"/>
            </a:solidFill>
          </a:ln>
        </p:spPr>
        <p:txBody>
          <a:bodyPr wrap="square" rtlCol="0">
            <a:spAutoFit/>
          </a:bodyPr>
          <a:lstStyle/>
          <a:p>
            <a:pPr algn="ctr"/>
            <a:r>
              <a:rPr lang="ar-EG" sz="4800" dirty="0" smtClean="0"/>
              <a:t>الجواب: سبعين مترا </a:t>
            </a:r>
            <a:endParaRPr lang="en-US" sz="4800" dirty="0"/>
          </a:p>
        </p:txBody>
      </p:sp>
    </p:spTree>
    <p:extLst>
      <p:ext uri="{BB962C8B-B14F-4D97-AF65-F5344CB8AC3E}">
        <p14:creationId xmlns:p14="http://schemas.microsoft.com/office/powerpoint/2010/main" val="31650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107996"/>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en-US" sz="6600" dirty="0" smtClean="0"/>
              <a:t> </a:t>
            </a:r>
            <a:r>
              <a:rPr lang="ar-EG" sz="6600" dirty="0" smtClean="0"/>
              <a:t>البحث </a:t>
            </a:r>
            <a:r>
              <a:rPr lang="en-US" sz="6600" dirty="0" smtClean="0"/>
              <a:t>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আলোচনা</a:t>
            </a:r>
            <a:r>
              <a:rPr lang="en-US" sz="6600" dirty="0" smtClean="0">
                <a:latin typeface="SutonnyOMJ" pitchFamily="2" charset="0"/>
                <a:cs typeface="SutonnyOMJ" pitchFamily="2" charset="0"/>
              </a:rPr>
              <a:t> </a:t>
            </a:r>
            <a:r>
              <a:rPr lang="ar-EG" sz="6600" dirty="0" smtClean="0">
                <a:latin typeface="SutonnyOMJ" pitchFamily="2" charset="0"/>
                <a:cs typeface="SutonnyOMJ" pitchFamily="2" charset="0"/>
              </a:rPr>
              <a:t> </a:t>
            </a:r>
            <a:endParaRPr lang="en-US" sz="6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932" y="1267690"/>
            <a:ext cx="7078133" cy="3352800"/>
          </a:xfrm>
          <a:prstGeom prst="rect">
            <a:avLst/>
          </a:prstGeom>
        </p:spPr>
      </p:pic>
      <p:sp>
        <p:nvSpPr>
          <p:cNvPr id="4" name="TextBox 3"/>
          <p:cNvSpPr txBox="1"/>
          <p:nvPr/>
        </p:nvSpPr>
        <p:spPr>
          <a:xfrm>
            <a:off x="76200" y="4719697"/>
            <a:ext cx="8991600" cy="2062103"/>
          </a:xfrm>
          <a:prstGeom prst="rect">
            <a:avLst/>
          </a:prstGeom>
          <a:solidFill>
            <a:schemeClr val="accent3">
              <a:lumMod val="20000"/>
              <a:lumOff val="80000"/>
            </a:schemeClr>
          </a:solidFill>
          <a:ln w="12700">
            <a:solidFill>
              <a:srgbClr val="002060"/>
            </a:solidFill>
          </a:ln>
        </p:spPr>
        <p:txBody>
          <a:bodyPr wrap="square" rtlCol="0">
            <a:spAutoFit/>
          </a:bodyPr>
          <a:lstStyle/>
          <a:p>
            <a:pPr algn="ctr"/>
            <a:r>
              <a:rPr lang="ar-EG" sz="3200" dirty="0" smtClean="0"/>
              <a:t>البحث: والانسان  لا يعد من المخلوقات السريعة, فسرعته فى الساعة نحو خمسة كيلوميتر- ولكن الانسان استطاع بما وهبه الله من ذكاء ان يبتكر المخترعات, وان يسابق اسرع المخلوقات,فاخترع القطار, والسيارة , وما زال حتى سخر الطيارات, وبها دخل عهد السرعة- </a:t>
            </a:r>
            <a:endParaRPr lang="en-US" sz="3200" dirty="0"/>
          </a:p>
        </p:txBody>
      </p:sp>
    </p:spTree>
    <p:extLst>
      <p:ext uri="{BB962C8B-B14F-4D97-AF65-F5344CB8AC3E}">
        <p14:creationId xmlns:p14="http://schemas.microsoft.com/office/powerpoint/2010/main" val="378292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8" y="62345"/>
            <a:ext cx="8984671" cy="1015663"/>
          </a:xfrm>
          <a:prstGeom prst="rect">
            <a:avLst/>
          </a:prstGeom>
          <a:solidFill>
            <a:schemeClr val="accent5">
              <a:lumMod val="20000"/>
              <a:lumOff val="80000"/>
            </a:schemeClr>
          </a:solidFill>
          <a:ln w="12700">
            <a:solidFill>
              <a:srgbClr val="0070C0"/>
            </a:solidFill>
          </a:ln>
        </p:spPr>
        <p:txBody>
          <a:bodyPr wrap="square" rtlCol="0">
            <a:spAutoFit/>
          </a:bodyPr>
          <a:lstStyle/>
          <a:p>
            <a:pPr algn="ctr"/>
            <a:r>
              <a:rPr lang="ar-EG" sz="6000" dirty="0" smtClean="0"/>
              <a:t>الاعمال الازواج</a:t>
            </a:r>
            <a:r>
              <a:rPr lang="en-US" sz="6000" dirty="0" smtClean="0">
                <a:latin typeface="SutonnyOMJ" pitchFamily="2" charset="0"/>
                <a:cs typeface="SutonnyOMJ" pitchFamily="2" charset="0"/>
              </a:rPr>
              <a:t>=</a:t>
            </a:r>
            <a:r>
              <a:rPr lang="en-US" sz="6000" dirty="0" err="1" smtClean="0">
                <a:latin typeface="SutonnyOMJ" pitchFamily="2" charset="0"/>
                <a:cs typeface="SutonnyOMJ" pitchFamily="2" charset="0"/>
              </a:rPr>
              <a:t>জোড়ায়</a:t>
            </a:r>
            <a:r>
              <a:rPr lang="en-US"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কাজ</a:t>
            </a:r>
            <a:r>
              <a:rPr lang="en-US" sz="6000" dirty="0" smtClean="0">
                <a:latin typeface="SutonnyOMJ" pitchFamily="2" charset="0"/>
                <a:cs typeface="SutonnyOMJ" pitchFamily="2" charset="0"/>
              </a:rPr>
              <a:t> </a:t>
            </a:r>
            <a:endParaRPr lang="en-US" sz="6000" dirty="0"/>
          </a:p>
        </p:txBody>
      </p:sp>
      <p:sp>
        <p:nvSpPr>
          <p:cNvPr id="3" name="TextBox 2"/>
          <p:cNvSpPr txBox="1"/>
          <p:nvPr/>
        </p:nvSpPr>
        <p:spPr>
          <a:xfrm>
            <a:off x="83128" y="1143000"/>
            <a:ext cx="8984671" cy="769441"/>
          </a:xfrm>
          <a:prstGeom prst="rect">
            <a:avLst/>
          </a:prstGeom>
          <a:solidFill>
            <a:schemeClr val="bg1">
              <a:lumMod val="95000"/>
            </a:schemeClr>
          </a:solidFill>
          <a:ln w="12700">
            <a:solidFill>
              <a:schemeClr val="accent2">
                <a:lumMod val="75000"/>
              </a:schemeClr>
            </a:solidFill>
          </a:ln>
        </p:spPr>
        <p:txBody>
          <a:bodyPr wrap="square" rtlCol="0">
            <a:spAutoFit/>
          </a:bodyPr>
          <a:lstStyle/>
          <a:p>
            <a:pPr algn="ctr"/>
            <a:r>
              <a:rPr lang="ar-EG" sz="4400" dirty="0" smtClean="0"/>
              <a:t>السوال: كم كيلوميتر يقطعها الانسان فى الساعة ؟ </a:t>
            </a:r>
            <a:endParaRPr lang="en-US" sz="4400" dirty="0"/>
          </a:p>
        </p:txBody>
      </p:sp>
      <p:sp>
        <p:nvSpPr>
          <p:cNvPr id="4" name="TextBox 3"/>
          <p:cNvSpPr txBox="1"/>
          <p:nvPr/>
        </p:nvSpPr>
        <p:spPr>
          <a:xfrm>
            <a:off x="83127" y="1981200"/>
            <a:ext cx="8984671" cy="646331"/>
          </a:xfrm>
          <a:prstGeom prst="rect">
            <a:avLst/>
          </a:prstGeom>
          <a:solidFill>
            <a:schemeClr val="bg2">
              <a:lumMod val="90000"/>
            </a:schemeClr>
          </a:solidFill>
          <a:ln w="12700">
            <a:solidFill>
              <a:schemeClr val="accent6">
                <a:lumMod val="75000"/>
              </a:schemeClr>
            </a:solidFill>
          </a:ln>
        </p:spPr>
        <p:txBody>
          <a:bodyPr wrap="square" rtlCol="0">
            <a:spAutoFit/>
          </a:bodyPr>
          <a:lstStyle/>
          <a:p>
            <a:pPr algn="ctr"/>
            <a:r>
              <a:rPr lang="ar-EG" sz="3600" dirty="0" smtClean="0"/>
              <a:t>الجواب: يقطعها الانسان فى كل الساعة</a:t>
            </a:r>
            <a:r>
              <a:rPr lang="ar-EG" sz="3600" dirty="0"/>
              <a:t> </a:t>
            </a:r>
            <a:r>
              <a:rPr lang="ar-EG" sz="3600" dirty="0" smtClean="0"/>
              <a:t>خمسة كيلوميتر ؟ </a:t>
            </a:r>
            <a:endParaRPr lang="en-US" sz="3600" dirty="0"/>
          </a:p>
        </p:txBody>
      </p:sp>
      <p:sp>
        <p:nvSpPr>
          <p:cNvPr id="5" name="TextBox 4"/>
          <p:cNvSpPr txBox="1"/>
          <p:nvPr/>
        </p:nvSpPr>
        <p:spPr>
          <a:xfrm>
            <a:off x="83127" y="2694710"/>
            <a:ext cx="8984671" cy="584775"/>
          </a:xfrm>
          <a:prstGeom prst="rect">
            <a:avLst/>
          </a:prstGeom>
          <a:solidFill>
            <a:schemeClr val="tx2">
              <a:lumMod val="20000"/>
              <a:lumOff val="80000"/>
            </a:schemeClr>
          </a:solidFill>
          <a:ln w="12700">
            <a:solidFill>
              <a:schemeClr val="accent2">
                <a:lumMod val="75000"/>
              </a:schemeClr>
            </a:solidFill>
          </a:ln>
        </p:spPr>
        <p:txBody>
          <a:bodyPr wrap="square" rtlCol="0">
            <a:spAutoFit/>
          </a:bodyPr>
          <a:lstStyle/>
          <a:p>
            <a:pPr algn="ctr"/>
            <a:r>
              <a:rPr lang="ar-EG" sz="3200" dirty="0" smtClean="0"/>
              <a:t>السوال: بم استطاع الانسان ان يجعل هذا العصر عصر السرعة ؟ </a:t>
            </a:r>
            <a:endParaRPr lang="en-US" sz="3200" dirty="0"/>
          </a:p>
        </p:txBody>
      </p:sp>
      <p:sp>
        <p:nvSpPr>
          <p:cNvPr id="6" name="TextBox 5"/>
          <p:cNvSpPr txBox="1"/>
          <p:nvPr/>
        </p:nvSpPr>
        <p:spPr>
          <a:xfrm>
            <a:off x="83128" y="3352800"/>
            <a:ext cx="8984670" cy="3416320"/>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ar-EG" sz="5400" dirty="0" smtClean="0"/>
              <a:t>الجواب: استطاع الانسان بالذكاء ان يجعل هذا العصر عصر السرعة بايجاد طيارة التى سرعتها ازيد من سرعة الصوت- </a:t>
            </a:r>
            <a:endParaRPr lang="en-US" sz="5400" dirty="0"/>
          </a:p>
        </p:txBody>
      </p:sp>
    </p:spTree>
    <p:extLst>
      <p:ext uri="{BB962C8B-B14F-4D97-AF65-F5344CB8AC3E}">
        <p14:creationId xmlns:p14="http://schemas.microsoft.com/office/powerpoint/2010/main" val="20009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107996"/>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en-US" sz="6600" dirty="0" smtClean="0"/>
              <a:t> </a:t>
            </a:r>
            <a:r>
              <a:rPr lang="ar-EG" sz="6600" dirty="0" smtClean="0"/>
              <a:t>البحث </a:t>
            </a:r>
            <a:r>
              <a:rPr lang="en-US" sz="6600" dirty="0" smtClean="0"/>
              <a:t>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আলোচনা</a:t>
            </a:r>
            <a:r>
              <a:rPr lang="en-US" sz="6600" dirty="0" smtClean="0">
                <a:latin typeface="SutonnyOMJ" pitchFamily="2" charset="0"/>
                <a:cs typeface="SutonnyOMJ" pitchFamily="2" charset="0"/>
              </a:rPr>
              <a:t> </a:t>
            </a:r>
            <a:r>
              <a:rPr lang="ar-EG" sz="6600" dirty="0" smtClean="0">
                <a:latin typeface="SutonnyOMJ" pitchFamily="2" charset="0"/>
                <a:cs typeface="SutonnyOMJ" pitchFamily="2" charset="0"/>
              </a:rPr>
              <a:t> </a:t>
            </a:r>
            <a:endParaRPr lang="en-US" sz="6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6" y="1230747"/>
            <a:ext cx="4343400" cy="24631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926" y="1237675"/>
            <a:ext cx="4495800" cy="2468415"/>
          </a:xfrm>
          <a:prstGeom prst="rect">
            <a:avLst/>
          </a:prstGeom>
        </p:spPr>
      </p:pic>
      <p:sp>
        <p:nvSpPr>
          <p:cNvPr id="5" name="TextBox 4"/>
          <p:cNvSpPr txBox="1"/>
          <p:nvPr/>
        </p:nvSpPr>
        <p:spPr>
          <a:xfrm>
            <a:off x="76200" y="3733800"/>
            <a:ext cx="8991600" cy="3046988"/>
          </a:xfrm>
          <a:prstGeom prst="rect">
            <a:avLst/>
          </a:prstGeom>
          <a:solidFill>
            <a:schemeClr val="accent4">
              <a:lumMod val="20000"/>
              <a:lumOff val="80000"/>
            </a:schemeClr>
          </a:solidFill>
          <a:ln w="12700">
            <a:solidFill>
              <a:srgbClr val="00B0F0"/>
            </a:solidFill>
          </a:ln>
        </p:spPr>
        <p:txBody>
          <a:bodyPr wrap="square" rtlCol="0">
            <a:spAutoFit/>
          </a:bodyPr>
          <a:lstStyle/>
          <a:p>
            <a:pPr algn="ctr"/>
            <a:r>
              <a:rPr lang="ar-EG" sz="3200" dirty="0" smtClean="0"/>
              <a:t>البحث: الريح مثلا للسرعة-ان الله تبارك وتعالى وهب الانسان  ذكاء نادرا حيث يستطيع به ان يبتكر المخترعات العجيبة التى اسرع من المخلوقات مثل القطار والسيارة والطيارة واستمرت محالاته حتى اخترع الطائرة النفاثة  وهو لا يزال يستمر بالبجوث والفكرة كيف يخترع اسرع منها حتى استطاع الى احدث طيارة التى تزيد سرعتها على سرعة الصوت- </a:t>
            </a:r>
            <a:endParaRPr lang="en-US" sz="3200" dirty="0"/>
          </a:p>
        </p:txBody>
      </p:sp>
    </p:spTree>
    <p:extLst>
      <p:ext uri="{BB962C8B-B14F-4D97-AF65-F5344CB8AC3E}">
        <p14:creationId xmlns:p14="http://schemas.microsoft.com/office/powerpoint/2010/main" val="8223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8" y="62345"/>
            <a:ext cx="8984671" cy="1015663"/>
          </a:xfrm>
          <a:prstGeom prst="rect">
            <a:avLst/>
          </a:prstGeom>
          <a:solidFill>
            <a:schemeClr val="accent5">
              <a:lumMod val="20000"/>
              <a:lumOff val="80000"/>
            </a:schemeClr>
          </a:solidFill>
          <a:ln w="12700">
            <a:solidFill>
              <a:srgbClr val="0070C0"/>
            </a:solidFill>
          </a:ln>
        </p:spPr>
        <p:txBody>
          <a:bodyPr wrap="square" rtlCol="0">
            <a:spAutoFit/>
          </a:bodyPr>
          <a:lstStyle/>
          <a:p>
            <a:pPr algn="ctr"/>
            <a:r>
              <a:rPr lang="ar-EG" sz="6000" dirty="0" smtClean="0"/>
              <a:t>الاعمال الاحزاب</a:t>
            </a:r>
            <a:r>
              <a:rPr lang="en-US" sz="6000" dirty="0" smtClean="0">
                <a:latin typeface="SutonnyOMJ" pitchFamily="2" charset="0"/>
                <a:cs typeface="SutonnyOMJ" pitchFamily="2" charset="0"/>
              </a:rPr>
              <a:t>=</a:t>
            </a:r>
            <a:r>
              <a:rPr lang="en-US" sz="6000" dirty="0" err="1" smtClean="0">
                <a:latin typeface="SutonnyOMJ" pitchFamily="2" charset="0"/>
                <a:cs typeface="SutonnyOMJ" pitchFamily="2" charset="0"/>
              </a:rPr>
              <a:t>দলীয়</a:t>
            </a:r>
            <a:r>
              <a:rPr lang="en-US"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কাজ</a:t>
            </a:r>
            <a:r>
              <a:rPr lang="en-US" sz="6000" dirty="0" smtClean="0">
                <a:latin typeface="SutonnyOMJ" pitchFamily="2" charset="0"/>
                <a:cs typeface="SutonnyOMJ" pitchFamily="2" charset="0"/>
              </a:rPr>
              <a:t> </a:t>
            </a:r>
            <a:endParaRPr lang="en-US" sz="6000" dirty="0"/>
          </a:p>
        </p:txBody>
      </p:sp>
      <p:sp>
        <p:nvSpPr>
          <p:cNvPr id="3" name="TextBox 2"/>
          <p:cNvSpPr txBox="1"/>
          <p:nvPr/>
        </p:nvSpPr>
        <p:spPr>
          <a:xfrm>
            <a:off x="83128" y="1143000"/>
            <a:ext cx="8984671" cy="1077218"/>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ar-EG" sz="3200" dirty="0" smtClean="0"/>
              <a:t>السوال: بم يضرب المثل فى السرعة ؟ وبم استطاع الانسان ان يجعل هذا العصر عصر السرعة ؟  </a:t>
            </a:r>
            <a:endParaRPr lang="en-US" sz="3200" dirty="0"/>
          </a:p>
        </p:txBody>
      </p:sp>
      <p:sp>
        <p:nvSpPr>
          <p:cNvPr id="4" name="TextBox 3"/>
          <p:cNvSpPr txBox="1"/>
          <p:nvPr/>
        </p:nvSpPr>
        <p:spPr>
          <a:xfrm>
            <a:off x="83128" y="2286000"/>
            <a:ext cx="8984671" cy="4401205"/>
          </a:xfrm>
          <a:prstGeom prst="rect">
            <a:avLst/>
          </a:prstGeom>
          <a:solidFill>
            <a:schemeClr val="accent4">
              <a:lumMod val="20000"/>
              <a:lumOff val="80000"/>
            </a:schemeClr>
          </a:solidFill>
          <a:ln w="12700">
            <a:solidFill>
              <a:srgbClr val="002060"/>
            </a:solidFill>
          </a:ln>
        </p:spPr>
        <p:txBody>
          <a:bodyPr wrap="square" rtlCol="0">
            <a:spAutoFit/>
          </a:bodyPr>
          <a:lstStyle/>
          <a:p>
            <a:pPr algn="ctr"/>
            <a:r>
              <a:rPr lang="ar-EG" sz="4000" dirty="0" smtClean="0"/>
              <a:t>الجواب : الريح </a:t>
            </a:r>
            <a:r>
              <a:rPr lang="ar-EG" sz="4000" dirty="0"/>
              <a:t>مثلا للسرعة-ان الله تبارك وتعالى وهب الانسان  ذكاء نادرا حيث يستطيع به ان يبتكر المخترعات العجيبة التى اسرع من المخلوقات مثل القطار والسيارة والطيارة واستمرت محالاته حتى اخترع الطائرة النفاثة  وهو لا يزال يستمر بالبجوث والفكرة كيف يخترع اسرع منها حتى استطاع الى احدث طيارة التى تزيد سرعتها على سرعة الصوت-</a:t>
            </a:r>
            <a:endParaRPr lang="en-US" sz="4000" dirty="0"/>
          </a:p>
        </p:txBody>
      </p:sp>
    </p:spTree>
    <p:extLst>
      <p:ext uri="{BB962C8B-B14F-4D97-AF65-F5344CB8AC3E}">
        <p14:creationId xmlns:p14="http://schemas.microsoft.com/office/powerpoint/2010/main" val="42050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107996"/>
          </a:xfrm>
          <a:prstGeom prst="rect">
            <a:avLst/>
          </a:prstGeom>
          <a:solidFill>
            <a:schemeClr val="accent5">
              <a:lumMod val="20000"/>
              <a:lumOff val="80000"/>
            </a:schemeClr>
          </a:solidFill>
          <a:ln w="12700">
            <a:solidFill>
              <a:schemeClr val="accent2">
                <a:lumMod val="75000"/>
              </a:schemeClr>
            </a:solidFill>
          </a:ln>
        </p:spPr>
        <p:txBody>
          <a:bodyPr wrap="square" rtlCol="0">
            <a:spAutoFit/>
          </a:bodyPr>
          <a:lstStyle/>
          <a:p>
            <a:pPr algn="ctr"/>
            <a:r>
              <a:rPr lang="ar-EG" sz="6600" dirty="0" smtClean="0">
                <a:latin typeface="SutonnyOMJ" pitchFamily="2" charset="0"/>
              </a:rPr>
              <a:t> = القيم </a:t>
            </a:r>
            <a:r>
              <a:rPr lang="en-US" sz="6600" dirty="0" err="1" smtClean="0">
                <a:latin typeface="SutonnyOMJ" pitchFamily="2" charset="0"/>
                <a:cs typeface="SutonnyOMJ" pitchFamily="2" charset="0"/>
              </a:rPr>
              <a:t>মূল্যায়ন</a:t>
            </a:r>
            <a:endParaRPr lang="en-US" sz="6600" dirty="0">
              <a:latin typeface="SutonnyOMJ" pitchFamily="2" charset="0"/>
              <a:cs typeface="SutonnyOMJ" pitchFamily="2" charset="0"/>
            </a:endParaRPr>
          </a:p>
        </p:txBody>
      </p:sp>
      <p:sp>
        <p:nvSpPr>
          <p:cNvPr id="3" name="TextBox 2"/>
          <p:cNvSpPr txBox="1"/>
          <p:nvPr/>
        </p:nvSpPr>
        <p:spPr>
          <a:xfrm>
            <a:off x="76200" y="1233055"/>
            <a:ext cx="8991600" cy="707886"/>
          </a:xfrm>
          <a:prstGeom prst="rect">
            <a:avLst/>
          </a:prstGeom>
          <a:solidFill>
            <a:schemeClr val="accent4">
              <a:lumMod val="20000"/>
              <a:lumOff val="80000"/>
            </a:schemeClr>
          </a:solidFill>
          <a:ln w="12700">
            <a:solidFill>
              <a:srgbClr val="00B0F0"/>
            </a:solidFill>
          </a:ln>
        </p:spPr>
        <p:txBody>
          <a:bodyPr wrap="square" rtlCol="0">
            <a:spAutoFit/>
          </a:bodyPr>
          <a:lstStyle/>
          <a:p>
            <a:pPr algn="ctr"/>
            <a:r>
              <a:rPr lang="ar-EG" sz="4000" dirty="0" smtClean="0"/>
              <a:t>السوال: ما يضرب المثل فى البطء ؟ </a:t>
            </a:r>
            <a:endParaRPr lang="en-US" sz="4000" dirty="0"/>
          </a:p>
        </p:txBody>
      </p:sp>
      <p:sp>
        <p:nvSpPr>
          <p:cNvPr id="4" name="TextBox 3"/>
          <p:cNvSpPr txBox="1"/>
          <p:nvPr/>
        </p:nvSpPr>
        <p:spPr>
          <a:xfrm>
            <a:off x="76200" y="1992170"/>
            <a:ext cx="8991600" cy="584775"/>
          </a:xfrm>
          <a:prstGeom prst="rect">
            <a:avLst/>
          </a:prstGeom>
          <a:solidFill>
            <a:schemeClr val="accent3">
              <a:lumMod val="20000"/>
              <a:lumOff val="80000"/>
            </a:schemeClr>
          </a:solidFill>
          <a:ln w="12700">
            <a:solidFill>
              <a:srgbClr val="002060"/>
            </a:solidFill>
          </a:ln>
        </p:spPr>
        <p:txBody>
          <a:bodyPr wrap="square" rtlCol="0">
            <a:spAutoFit/>
          </a:bodyPr>
          <a:lstStyle/>
          <a:p>
            <a:pPr algn="ctr"/>
            <a:r>
              <a:rPr lang="ar-EG" sz="3200" dirty="0" smtClean="0"/>
              <a:t>الجواب:(الف) القوقعة   (ب) الحمار  (ج) السلحفاة  (د) الغزال</a:t>
            </a:r>
            <a:endParaRPr lang="en-US" sz="3200" dirty="0"/>
          </a:p>
        </p:txBody>
      </p:sp>
      <p:sp>
        <p:nvSpPr>
          <p:cNvPr id="5" name="TextBox 4"/>
          <p:cNvSpPr txBox="1"/>
          <p:nvPr/>
        </p:nvSpPr>
        <p:spPr>
          <a:xfrm>
            <a:off x="90054" y="2631059"/>
            <a:ext cx="8991600" cy="707886"/>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ar-EG" sz="4000" dirty="0" smtClean="0"/>
              <a:t>السوال: بم يضرب المثل فى السرعة ؟ </a:t>
            </a:r>
            <a:endParaRPr lang="en-US" sz="4000" dirty="0"/>
          </a:p>
        </p:txBody>
      </p:sp>
      <p:sp>
        <p:nvSpPr>
          <p:cNvPr id="7" name="TextBox 6"/>
          <p:cNvSpPr txBox="1"/>
          <p:nvPr/>
        </p:nvSpPr>
        <p:spPr>
          <a:xfrm>
            <a:off x="76200" y="3391480"/>
            <a:ext cx="8991600" cy="584775"/>
          </a:xfrm>
          <a:prstGeom prst="rect">
            <a:avLst/>
          </a:prstGeom>
          <a:solidFill>
            <a:schemeClr val="accent1">
              <a:lumMod val="20000"/>
              <a:lumOff val="80000"/>
            </a:schemeClr>
          </a:solidFill>
          <a:ln w="12700">
            <a:solidFill>
              <a:schemeClr val="accent6">
                <a:lumMod val="75000"/>
              </a:schemeClr>
            </a:solidFill>
          </a:ln>
        </p:spPr>
        <p:txBody>
          <a:bodyPr wrap="square" rtlCol="0">
            <a:spAutoFit/>
          </a:bodyPr>
          <a:lstStyle/>
          <a:p>
            <a:pPr algn="ctr"/>
            <a:r>
              <a:rPr lang="ar-EG" sz="3200" dirty="0" smtClean="0"/>
              <a:t>الجواب:(الف) الريح   (ب)الطيارة  (ج) القطار  (د) الغزال</a:t>
            </a:r>
            <a:endParaRPr lang="en-US" sz="3200" dirty="0"/>
          </a:p>
        </p:txBody>
      </p:sp>
      <p:sp>
        <p:nvSpPr>
          <p:cNvPr id="8" name="TextBox 7"/>
          <p:cNvSpPr txBox="1"/>
          <p:nvPr/>
        </p:nvSpPr>
        <p:spPr>
          <a:xfrm>
            <a:off x="76200" y="4030369"/>
            <a:ext cx="8991600" cy="707886"/>
          </a:xfrm>
          <a:prstGeom prst="rect">
            <a:avLst/>
          </a:prstGeom>
          <a:solidFill>
            <a:schemeClr val="bg2">
              <a:lumMod val="90000"/>
            </a:schemeClr>
          </a:solidFill>
          <a:ln w="12700">
            <a:solidFill>
              <a:srgbClr val="00B0F0"/>
            </a:solidFill>
          </a:ln>
        </p:spPr>
        <p:txBody>
          <a:bodyPr wrap="square" rtlCol="0">
            <a:spAutoFit/>
          </a:bodyPr>
          <a:lstStyle/>
          <a:p>
            <a:pPr algn="ctr"/>
            <a:r>
              <a:rPr lang="ar-EG" sz="4000" dirty="0" smtClean="0"/>
              <a:t>السوال: كم كيلوميتر يقطعها الانسان فى الساعة ؟ </a:t>
            </a:r>
            <a:endParaRPr lang="en-US" sz="4000" dirty="0"/>
          </a:p>
        </p:txBody>
      </p:sp>
      <p:sp>
        <p:nvSpPr>
          <p:cNvPr id="9" name="TextBox 8"/>
          <p:cNvSpPr txBox="1"/>
          <p:nvPr/>
        </p:nvSpPr>
        <p:spPr>
          <a:xfrm>
            <a:off x="83126" y="4797715"/>
            <a:ext cx="8991600" cy="584775"/>
          </a:xfrm>
          <a:prstGeom prst="rect">
            <a:avLst/>
          </a:prstGeom>
          <a:solidFill>
            <a:schemeClr val="bg1">
              <a:lumMod val="95000"/>
            </a:schemeClr>
          </a:solidFill>
          <a:ln w="12700">
            <a:solidFill>
              <a:srgbClr val="002060"/>
            </a:solidFill>
          </a:ln>
        </p:spPr>
        <p:txBody>
          <a:bodyPr wrap="square" rtlCol="0">
            <a:spAutoFit/>
          </a:bodyPr>
          <a:lstStyle/>
          <a:p>
            <a:pPr algn="ctr"/>
            <a:r>
              <a:rPr lang="ar-EG" sz="3200" dirty="0" smtClean="0"/>
              <a:t>الجواب:(الف) ثلاثة    (ب) اربعة   (ج) خمسة   (د) ستة</a:t>
            </a:r>
            <a:endParaRPr lang="en-US" sz="3200" dirty="0"/>
          </a:p>
        </p:txBody>
      </p:sp>
      <p:sp>
        <p:nvSpPr>
          <p:cNvPr id="10" name="TextBox 9"/>
          <p:cNvSpPr txBox="1"/>
          <p:nvPr/>
        </p:nvSpPr>
        <p:spPr>
          <a:xfrm>
            <a:off x="76201" y="5436604"/>
            <a:ext cx="8998524" cy="707886"/>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ar-EG" sz="4000" dirty="0" smtClean="0"/>
              <a:t>السوال: ايهما ابطأ السلحفاة  ام القوقعة ؟ </a:t>
            </a:r>
            <a:endParaRPr lang="en-US" sz="4000" dirty="0"/>
          </a:p>
        </p:txBody>
      </p:sp>
      <p:sp>
        <p:nvSpPr>
          <p:cNvPr id="11" name="TextBox 10"/>
          <p:cNvSpPr txBox="1"/>
          <p:nvPr/>
        </p:nvSpPr>
        <p:spPr>
          <a:xfrm>
            <a:off x="90054" y="6197025"/>
            <a:ext cx="8977746" cy="584775"/>
          </a:xfrm>
          <a:prstGeom prst="rect">
            <a:avLst/>
          </a:prstGeom>
          <a:solidFill>
            <a:schemeClr val="tx2">
              <a:lumMod val="20000"/>
              <a:lumOff val="80000"/>
            </a:schemeClr>
          </a:solidFill>
          <a:ln w="12700">
            <a:solidFill>
              <a:schemeClr val="accent6">
                <a:lumMod val="75000"/>
              </a:schemeClr>
            </a:solidFill>
          </a:ln>
        </p:spPr>
        <p:txBody>
          <a:bodyPr wrap="square" rtlCol="0">
            <a:spAutoFit/>
          </a:bodyPr>
          <a:lstStyle/>
          <a:p>
            <a:pPr algn="ctr"/>
            <a:r>
              <a:rPr lang="ar-EG" sz="3200" dirty="0" smtClean="0"/>
              <a:t>الجواب:(الف) القوقعة   (ب) الحمار  (ج) السلحفاة  (د) الغزال</a:t>
            </a:r>
            <a:endParaRPr lang="en-US" sz="3200" dirty="0"/>
          </a:p>
        </p:txBody>
      </p:sp>
      <p:sp>
        <p:nvSpPr>
          <p:cNvPr id="12" name="Oval 11"/>
          <p:cNvSpPr/>
          <p:nvPr/>
        </p:nvSpPr>
        <p:spPr>
          <a:xfrm>
            <a:off x="3200400" y="1992170"/>
            <a:ext cx="685800" cy="5805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3366002"/>
            <a:ext cx="762000" cy="6102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0" y="4812497"/>
            <a:ext cx="685800" cy="5699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719455" y="6169914"/>
            <a:ext cx="838200" cy="6102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2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80">
                                          <p:stCondLst>
                                            <p:cond delay="0"/>
                                          </p:stCondLst>
                                        </p:cTn>
                                        <p:tgtEl>
                                          <p:spTgt spid="12"/>
                                        </p:tgtEl>
                                      </p:cBhvr>
                                    </p:animEffect>
                                    <p:anim calcmode="lin" valueType="num">
                                      <p:cBhvr>
                                        <p:cTn id="2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7" dur="26">
                                          <p:stCondLst>
                                            <p:cond delay="650"/>
                                          </p:stCondLst>
                                        </p:cTn>
                                        <p:tgtEl>
                                          <p:spTgt spid="12"/>
                                        </p:tgtEl>
                                      </p:cBhvr>
                                      <p:to x="100000" y="60000"/>
                                    </p:animScale>
                                    <p:animScale>
                                      <p:cBhvr>
                                        <p:cTn id="28" dur="166" decel="50000">
                                          <p:stCondLst>
                                            <p:cond delay="676"/>
                                          </p:stCondLst>
                                        </p:cTn>
                                        <p:tgtEl>
                                          <p:spTgt spid="12"/>
                                        </p:tgtEl>
                                      </p:cBhvr>
                                      <p:to x="100000" y="100000"/>
                                    </p:animScale>
                                    <p:animScale>
                                      <p:cBhvr>
                                        <p:cTn id="29" dur="26">
                                          <p:stCondLst>
                                            <p:cond delay="1312"/>
                                          </p:stCondLst>
                                        </p:cTn>
                                        <p:tgtEl>
                                          <p:spTgt spid="12"/>
                                        </p:tgtEl>
                                      </p:cBhvr>
                                      <p:to x="100000" y="80000"/>
                                    </p:animScale>
                                    <p:animScale>
                                      <p:cBhvr>
                                        <p:cTn id="30" dur="166" decel="50000">
                                          <p:stCondLst>
                                            <p:cond delay="1338"/>
                                          </p:stCondLst>
                                        </p:cTn>
                                        <p:tgtEl>
                                          <p:spTgt spid="12"/>
                                        </p:tgtEl>
                                      </p:cBhvr>
                                      <p:to x="100000" y="100000"/>
                                    </p:animScale>
                                    <p:animScale>
                                      <p:cBhvr>
                                        <p:cTn id="31" dur="26">
                                          <p:stCondLst>
                                            <p:cond delay="1642"/>
                                          </p:stCondLst>
                                        </p:cTn>
                                        <p:tgtEl>
                                          <p:spTgt spid="12"/>
                                        </p:tgtEl>
                                      </p:cBhvr>
                                      <p:to x="100000" y="90000"/>
                                    </p:animScale>
                                    <p:animScale>
                                      <p:cBhvr>
                                        <p:cTn id="32" dur="166" decel="50000">
                                          <p:stCondLst>
                                            <p:cond delay="1668"/>
                                          </p:stCondLst>
                                        </p:cTn>
                                        <p:tgtEl>
                                          <p:spTgt spid="12"/>
                                        </p:tgtEl>
                                      </p:cBhvr>
                                      <p:to x="100000" y="100000"/>
                                    </p:animScale>
                                    <p:animScale>
                                      <p:cBhvr>
                                        <p:cTn id="33" dur="26">
                                          <p:stCondLst>
                                            <p:cond delay="1808"/>
                                          </p:stCondLst>
                                        </p:cTn>
                                        <p:tgtEl>
                                          <p:spTgt spid="12"/>
                                        </p:tgtEl>
                                      </p:cBhvr>
                                      <p:to x="100000" y="95000"/>
                                    </p:animScale>
                                    <p:animScale>
                                      <p:cBhvr>
                                        <p:cTn id="34" dur="166" decel="50000">
                                          <p:stCondLst>
                                            <p:cond delay="1834"/>
                                          </p:stCondLst>
                                        </p:cTn>
                                        <p:tgtEl>
                                          <p:spTgt spid="1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heel(1)">
                                      <p:cBhvr>
                                        <p:cTn id="97" dur="20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1000" fill="hold"/>
                                        <p:tgtEl>
                                          <p:spTgt spid="11"/>
                                        </p:tgtEl>
                                        <p:attrNameLst>
                                          <p:attrName>ppt_w</p:attrName>
                                        </p:attrNameLst>
                                      </p:cBhvr>
                                      <p:tavLst>
                                        <p:tav tm="0">
                                          <p:val>
                                            <p:fltVal val="0"/>
                                          </p:val>
                                        </p:tav>
                                        <p:tav tm="100000">
                                          <p:val>
                                            <p:strVal val="#ppt_w"/>
                                          </p:val>
                                        </p:tav>
                                      </p:tavLst>
                                    </p:anim>
                                    <p:anim calcmode="lin" valueType="num">
                                      <p:cBhvr>
                                        <p:cTn id="103" dur="1000" fill="hold"/>
                                        <p:tgtEl>
                                          <p:spTgt spid="11"/>
                                        </p:tgtEl>
                                        <p:attrNameLst>
                                          <p:attrName>ppt_h</p:attrName>
                                        </p:attrNameLst>
                                      </p:cBhvr>
                                      <p:tavLst>
                                        <p:tav tm="0">
                                          <p:val>
                                            <p:fltVal val="0"/>
                                          </p:val>
                                        </p:tav>
                                        <p:tav tm="100000">
                                          <p:val>
                                            <p:strVal val="#ppt_h"/>
                                          </p:val>
                                        </p:tav>
                                      </p:tavLst>
                                    </p:anim>
                                    <p:anim calcmode="lin" valueType="num">
                                      <p:cBhvr>
                                        <p:cTn id="104" dur="1000" fill="hold"/>
                                        <p:tgtEl>
                                          <p:spTgt spid="11"/>
                                        </p:tgtEl>
                                        <p:attrNameLst>
                                          <p:attrName>style.rotation</p:attrName>
                                        </p:attrNameLst>
                                      </p:cBhvr>
                                      <p:tavLst>
                                        <p:tav tm="0">
                                          <p:val>
                                            <p:fltVal val="90"/>
                                          </p:val>
                                        </p:tav>
                                        <p:tav tm="100000">
                                          <p:val>
                                            <p:fltVal val="0"/>
                                          </p:val>
                                        </p:tav>
                                      </p:tavLst>
                                    </p:anim>
                                    <p:animEffect transition="in" filter="fade">
                                      <p:cBhvr>
                                        <p:cTn id="105" dur="10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down)">
                                      <p:cBhvr>
                                        <p:cTn id="110" dur="580">
                                          <p:stCondLst>
                                            <p:cond delay="0"/>
                                          </p:stCondLst>
                                        </p:cTn>
                                        <p:tgtEl>
                                          <p:spTgt spid="15"/>
                                        </p:tgtEl>
                                      </p:cBhvr>
                                    </p:animEffect>
                                    <p:anim calcmode="lin" valueType="num">
                                      <p:cBhvr>
                                        <p:cTn id="11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6" dur="26">
                                          <p:stCondLst>
                                            <p:cond delay="650"/>
                                          </p:stCondLst>
                                        </p:cTn>
                                        <p:tgtEl>
                                          <p:spTgt spid="15"/>
                                        </p:tgtEl>
                                      </p:cBhvr>
                                      <p:to x="100000" y="60000"/>
                                    </p:animScale>
                                    <p:animScale>
                                      <p:cBhvr>
                                        <p:cTn id="117" dur="166" decel="50000">
                                          <p:stCondLst>
                                            <p:cond delay="676"/>
                                          </p:stCondLst>
                                        </p:cTn>
                                        <p:tgtEl>
                                          <p:spTgt spid="15"/>
                                        </p:tgtEl>
                                      </p:cBhvr>
                                      <p:to x="100000" y="100000"/>
                                    </p:animScale>
                                    <p:animScale>
                                      <p:cBhvr>
                                        <p:cTn id="118" dur="26">
                                          <p:stCondLst>
                                            <p:cond delay="1312"/>
                                          </p:stCondLst>
                                        </p:cTn>
                                        <p:tgtEl>
                                          <p:spTgt spid="15"/>
                                        </p:tgtEl>
                                      </p:cBhvr>
                                      <p:to x="100000" y="80000"/>
                                    </p:animScale>
                                    <p:animScale>
                                      <p:cBhvr>
                                        <p:cTn id="119" dur="166" decel="50000">
                                          <p:stCondLst>
                                            <p:cond delay="1338"/>
                                          </p:stCondLst>
                                        </p:cTn>
                                        <p:tgtEl>
                                          <p:spTgt spid="15"/>
                                        </p:tgtEl>
                                      </p:cBhvr>
                                      <p:to x="100000" y="100000"/>
                                    </p:animScale>
                                    <p:animScale>
                                      <p:cBhvr>
                                        <p:cTn id="120" dur="26">
                                          <p:stCondLst>
                                            <p:cond delay="1642"/>
                                          </p:stCondLst>
                                        </p:cTn>
                                        <p:tgtEl>
                                          <p:spTgt spid="15"/>
                                        </p:tgtEl>
                                      </p:cBhvr>
                                      <p:to x="100000" y="90000"/>
                                    </p:animScale>
                                    <p:animScale>
                                      <p:cBhvr>
                                        <p:cTn id="121" dur="166" decel="50000">
                                          <p:stCondLst>
                                            <p:cond delay="1668"/>
                                          </p:stCondLst>
                                        </p:cTn>
                                        <p:tgtEl>
                                          <p:spTgt spid="15"/>
                                        </p:tgtEl>
                                      </p:cBhvr>
                                      <p:to x="100000" y="100000"/>
                                    </p:animScale>
                                    <p:animScale>
                                      <p:cBhvr>
                                        <p:cTn id="122" dur="26">
                                          <p:stCondLst>
                                            <p:cond delay="1808"/>
                                          </p:stCondLst>
                                        </p:cTn>
                                        <p:tgtEl>
                                          <p:spTgt spid="15"/>
                                        </p:tgtEl>
                                      </p:cBhvr>
                                      <p:to x="100000" y="95000"/>
                                    </p:animScale>
                                    <p:animScale>
                                      <p:cBhvr>
                                        <p:cTn id="12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8" y="62345"/>
            <a:ext cx="8984671" cy="1015663"/>
          </a:xfrm>
          <a:prstGeom prst="rect">
            <a:avLst/>
          </a:prstGeom>
          <a:solidFill>
            <a:schemeClr val="accent5">
              <a:lumMod val="20000"/>
              <a:lumOff val="80000"/>
            </a:schemeClr>
          </a:solidFill>
          <a:ln w="12700">
            <a:solidFill>
              <a:srgbClr val="0070C0"/>
            </a:solidFill>
          </a:ln>
        </p:spPr>
        <p:txBody>
          <a:bodyPr wrap="square" rtlCol="0">
            <a:spAutoFit/>
          </a:bodyPr>
          <a:lstStyle/>
          <a:p>
            <a:pPr algn="ctr"/>
            <a:r>
              <a:rPr lang="ar-EG" sz="6000" dirty="0" smtClean="0"/>
              <a:t>الواحب المنزلى </a:t>
            </a:r>
            <a:r>
              <a:rPr lang="en-US" sz="6000" dirty="0" smtClean="0">
                <a:latin typeface="SutonnyOMJ" pitchFamily="2" charset="0"/>
                <a:cs typeface="SutonnyOMJ" pitchFamily="2" charset="0"/>
              </a:rPr>
              <a:t>=</a:t>
            </a:r>
            <a:r>
              <a:rPr lang="en-US" sz="6000" dirty="0" err="1" smtClean="0">
                <a:latin typeface="SutonnyOMJ" pitchFamily="2" charset="0"/>
                <a:cs typeface="SutonnyOMJ" pitchFamily="2" charset="0"/>
              </a:rPr>
              <a:t>বাড়ির</a:t>
            </a:r>
            <a:r>
              <a:rPr lang="en-US"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কাজ</a:t>
            </a:r>
            <a:r>
              <a:rPr lang="en-US" sz="6000" dirty="0" smtClean="0">
                <a:latin typeface="SutonnyOMJ" pitchFamily="2" charset="0"/>
                <a:cs typeface="SutonnyOMJ" pitchFamily="2" charset="0"/>
              </a:rPr>
              <a:t> </a:t>
            </a:r>
            <a:r>
              <a:rPr lang="ar-EG" sz="6000" dirty="0" smtClean="0">
                <a:latin typeface="SutonnyOMJ" pitchFamily="2" charset="0"/>
                <a:cs typeface="SutonnyOMJ" pitchFamily="2" charset="0"/>
              </a:rPr>
              <a:t> </a:t>
            </a:r>
            <a:endParaRPr lang="en-US" sz="6000" dirty="0"/>
          </a:p>
        </p:txBody>
      </p:sp>
      <p:sp>
        <p:nvSpPr>
          <p:cNvPr id="3" name="TextBox 2"/>
          <p:cNvSpPr txBox="1"/>
          <p:nvPr/>
        </p:nvSpPr>
        <p:spPr>
          <a:xfrm>
            <a:off x="83128" y="4473476"/>
            <a:ext cx="8984671" cy="2308324"/>
          </a:xfrm>
          <a:prstGeom prst="rect">
            <a:avLst/>
          </a:prstGeom>
          <a:solidFill>
            <a:schemeClr val="accent4">
              <a:lumMod val="20000"/>
              <a:lumOff val="80000"/>
            </a:schemeClr>
          </a:solidFill>
          <a:ln w="12700">
            <a:solidFill>
              <a:schemeClr val="accent2">
                <a:lumMod val="75000"/>
              </a:schemeClr>
            </a:solidFill>
          </a:ln>
        </p:spPr>
        <p:txBody>
          <a:bodyPr wrap="square" rtlCol="0">
            <a:spAutoFit/>
          </a:bodyPr>
          <a:lstStyle/>
          <a:p>
            <a:pPr algn="ctr"/>
            <a:r>
              <a:rPr lang="ar-EG" sz="4800" dirty="0" smtClean="0"/>
              <a:t>السوال: استخرج من النص خمسة افعال للماضى وخمسة افعال للمضارع ثم حولهما الى المضارع والماضى :  </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459" y="1143000"/>
            <a:ext cx="4132007" cy="3238631"/>
          </a:xfrm>
          <a:prstGeom prst="rect">
            <a:avLst/>
          </a:prstGeom>
          <a:ln w="12700">
            <a:noFill/>
          </a:ln>
        </p:spPr>
      </p:pic>
    </p:spTree>
    <p:extLst>
      <p:ext uri="{BB962C8B-B14F-4D97-AF65-F5344CB8AC3E}">
        <p14:creationId xmlns:p14="http://schemas.microsoft.com/office/powerpoint/2010/main" val="292509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130" y="152400"/>
            <a:ext cx="8991600" cy="6629400"/>
            <a:chOff x="83130" y="152400"/>
            <a:chExt cx="8991600" cy="66294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0" y="1524000"/>
              <a:ext cx="8991600" cy="5257800"/>
            </a:xfrm>
            <a:prstGeom prst="rect">
              <a:avLst/>
            </a:prstGeom>
          </p:spPr>
        </p:pic>
        <p:sp>
          <p:nvSpPr>
            <p:cNvPr id="3" name="TextBox 2"/>
            <p:cNvSpPr txBox="1"/>
            <p:nvPr/>
          </p:nvSpPr>
          <p:spPr>
            <a:xfrm>
              <a:off x="83130" y="152400"/>
              <a:ext cx="8991600" cy="3048000"/>
            </a:xfrm>
            <a:prstGeom prst="rect">
              <a:avLst/>
            </a:prstGeom>
            <a:noFill/>
            <a:effectLst>
              <a:glow rad="139700">
                <a:schemeClr val="accent5">
                  <a:satMod val="175000"/>
                  <a:alpha val="40000"/>
                </a:schemeClr>
              </a:glow>
            </a:effectLst>
          </p:spPr>
          <p:txBody>
            <a:bodyPr wrap="square" rtlCol="0">
              <a:prstTxWarp prst="textArchUpPour">
                <a:avLst/>
              </a:prstTxWarp>
              <a:spAutoFit/>
            </a:bodyPr>
            <a:lstStyle/>
            <a:p>
              <a:pPr algn="ctr"/>
              <a:r>
                <a:rPr lang="en-US" sz="7200" dirty="0" err="1" smtClean="0">
                  <a:latin typeface="SutonnyOMJ" pitchFamily="2" charset="0"/>
                  <a:cs typeface="SutonnyOMJ" pitchFamily="2" charset="0"/>
                </a:rPr>
                <a:t>ধন্যবাদ</a:t>
              </a:r>
              <a:r>
                <a:rPr lang="en-US" sz="7200" dirty="0" smtClean="0">
                  <a:latin typeface="SutonnyOMJ" pitchFamily="2" charset="0"/>
                  <a:cs typeface="SutonnyOMJ" pitchFamily="2" charset="0"/>
                </a:rPr>
                <a:t> </a:t>
              </a:r>
              <a:endParaRPr lang="en-US" sz="7200" dirty="0">
                <a:latin typeface="SutonnyOMJ" pitchFamily="2" charset="0"/>
                <a:cs typeface="SutonnyOMJ" pitchFamily="2" charset="0"/>
              </a:endParaRPr>
            </a:p>
          </p:txBody>
        </p:sp>
      </p:grpSp>
    </p:spTree>
    <p:extLst>
      <p:ext uri="{BB962C8B-B14F-4D97-AF65-F5344CB8AC3E}">
        <p14:creationId xmlns:p14="http://schemas.microsoft.com/office/powerpoint/2010/main" val="32782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107996"/>
          </a:xfrm>
          <a:prstGeom prst="rect">
            <a:avLst/>
          </a:prstGeom>
          <a:solidFill>
            <a:schemeClr val="accent1">
              <a:lumMod val="20000"/>
              <a:lumOff val="80000"/>
            </a:schemeClr>
          </a:solidFill>
          <a:ln w="12700">
            <a:solidFill>
              <a:schemeClr val="accent6">
                <a:lumMod val="75000"/>
              </a:schemeClr>
            </a:solidFill>
          </a:ln>
        </p:spPr>
        <p:txBody>
          <a:bodyPr wrap="square" rtlCol="0">
            <a:spAutoFit/>
          </a:bodyPr>
          <a:lstStyle/>
          <a:p>
            <a:pPr algn="ctr"/>
            <a:r>
              <a:rPr lang="bn-IN" sz="6600" dirty="0" smtClean="0">
                <a:latin typeface="SutonnyOMJ" pitchFamily="2" charset="0"/>
                <a:cs typeface="SutonnyOMJ" pitchFamily="2" charset="0"/>
              </a:rPr>
              <a:t>পরিচিতি </a:t>
            </a:r>
            <a:endParaRPr lang="en-US" sz="6600" dirty="0">
              <a:latin typeface="SutonnyOMJ" pitchFamily="2" charset="0"/>
              <a:cs typeface="SutonnyOMJ"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5242" y="1246910"/>
            <a:ext cx="1897715" cy="225829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2220"/>
          <a:stretch/>
        </p:blipFill>
        <p:spPr>
          <a:xfrm>
            <a:off x="6006635" y="1246910"/>
            <a:ext cx="1778927" cy="2258290"/>
          </a:xfrm>
          <a:prstGeom prst="rect">
            <a:avLst/>
          </a:prstGeom>
        </p:spPr>
      </p:pic>
      <p:sp>
        <p:nvSpPr>
          <p:cNvPr id="5" name="TextBox 4"/>
          <p:cNvSpPr txBox="1"/>
          <p:nvPr/>
        </p:nvSpPr>
        <p:spPr>
          <a:xfrm>
            <a:off x="76200" y="3595255"/>
            <a:ext cx="4495800" cy="2985433"/>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bn-IN" sz="4800" dirty="0" smtClean="0">
                <a:latin typeface="SutonnyOMJ" pitchFamily="2" charset="0"/>
                <a:cs typeface="SutonnyOMJ" pitchFamily="2" charset="0"/>
              </a:rPr>
              <a:t>শিক্ষক পরিচিতি </a:t>
            </a:r>
          </a:p>
          <a:p>
            <a:pPr algn="ctr">
              <a:lnSpc>
                <a:spcPts val="3600"/>
              </a:lnSpc>
            </a:pPr>
            <a:r>
              <a:rPr lang="bn-IN" sz="3600" dirty="0" smtClean="0">
                <a:latin typeface="SutonnyOMJ" pitchFamily="2" charset="0"/>
                <a:cs typeface="SutonnyOMJ" pitchFamily="2" charset="0"/>
              </a:rPr>
              <a:t>মোঃ ফজলুর রহমান </a:t>
            </a:r>
          </a:p>
          <a:p>
            <a:pPr algn="ctr">
              <a:lnSpc>
                <a:spcPts val="3600"/>
              </a:lnSpc>
            </a:pPr>
            <a:r>
              <a:rPr lang="bn-IN" sz="3600" dirty="0" smtClean="0">
                <a:latin typeface="SutonnyOMJ" pitchFamily="2" charset="0"/>
                <a:cs typeface="SutonnyOMJ" pitchFamily="2" charset="0"/>
              </a:rPr>
              <a:t>সহ-সুপার </a:t>
            </a:r>
          </a:p>
          <a:p>
            <a:pPr algn="ctr">
              <a:lnSpc>
                <a:spcPts val="2400"/>
              </a:lnSpc>
            </a:pPr>
            <a:r>
              <a:rPr lang="bn-IN" sz="4400" dirty="0">
                <a:latin typeface="SutonnyOMJ" pitchFamily="2" charset="0"/>
                <a:cs typeface="SutonnyOMJ" pitchFamily="2" charset="0"/>
              </a:rPr>
              <a:t> </a:t>
            </a:r>
            <a:r>
              <a:rPr lang="bn-IN" sz="2400" dirty="0" smtClean="0">
                <a:latin typeface="SutonnyOMJ" pitchFamily="2" charset="0"/>
                <a:cs typeface="SutonnyOMJ" pitchFamily="2" charset="0"/>
              </a:rPr>
              <a:t>মানিকদিপা দারুস সুন্নাহ্‌ দাখিল মাদ্‌রাসা</a:t>
            </a:r>
          </a:p>
          <a:p>
            <a:pPr algn="ctr">
              <a:lnSpc>
                <a:spcPts val="2400"/>
              </a:lnSpc>
            </a:pPr>
            <a:r>
              <a:rPr lang="bn-IN" sz="2400" dirty="0" smtClean="0">
                <a:latin typeface="SutonnyOMJ" pitchFamily="2" charset="0"/>
                <a:cs typeface="SutonnyOMJ" pitchFamily="2" charset="0"/>
              </a:rPr>
              <a:t>শাজাহানপুর, বগুড়া। </a:t>
            </a:r>
          </a:p>
          <a:p>
            <a:pPr algn="ctr">
              <a:lnSpc>
                <a:spcPts val="2400"/>
              </a:lnSpc>
            </a:pPr>
            <a:r>
              <a:rPr lang="bn-IN" sz="2400" dirty="0" smtClean="0">
                <a:latin typeface="SutonnyOMJ" pitchFamily="2" charset="0"/>
                <a:cs typeface="SutonnyOMJ" pitchFamily="2" charset="0"/>
              </a:rPr>
              <a:t>মোবাইল- ০১৭১০৭৯১০৯৯ </a:t>
            </a:r>
          </a:p>
          <a:p>
            <a:pPr algn="ctr">
              <a:lnSpc>
                <a:spcPts val="2400"/>
              </a:lnSpc>
            </a:pPr>
            <a:r>
              <a:rPr lang="en-US" sz="2400" dirty="0" smtClean="0">
                <a:latin typeface="SutonnyOMJ" pitchFamily="2" charset="0"/>
                <a:cs typeface="SutonnyOMJ" pitchFamily="2" charset="0"/>
              </a:rPr>
              <a:t>Email-fazlurmonoara@gmail.com</a:t>
            </a:r>
            <a:endParaRPr lang="en-US" sz="2400" dirty="0">
              <a:latin typeface="SutonnyOMJ" pitchFamily="2" charset="0"/>
              <a:cs typeface="SutonnyOMJ" pitchFamily="2" charset="0"/>
            </a:endParaRPr>
          </a:p>
        </p:txBody>
      </p:sp>
      <p:sp>
        <p:nvSpPr>
          <p:cNvPr id="6" name="TextBox 5"/>
          <p:cNvSpPr txBox="1"/>
          <p:nvPr/>
        </p:nvSpPr>
        <p:spPr>
          <a:xfrm>
            <a:off x="4724399" y="3581400"/>
            <a:ext cx="4343401" cy="3016210"/>
          </a:xfrm>
          <a:prstGeom prst="rect">
            <a:avLst/>
          </a:prstGeom>
          <a:solidFill>
            <a:schemeClr val="accent4">
              <a:lumMod val="20000"/>
              <a:lumOff val="80000"/>
            </a:schemeClr>
          </a:solidFill>
          <a:ln w="12700">
            <a:solidFill>
              <a:srgbClr val="00B0F0"/>
            </a:solidFill>
          </a:ln>
        </p:spPr>
        <p:txBody>
          <a:bodyPr wrap="square" rtlCol="0">
            <a:spAutoFit/>
          </a:bodyPr>
          <a:lstStyle/>
          <a:p>
            <a:pPr algn="ctr">
              <a:lnSpc>
                <a:spcPts val="4800"/>
              </a:lnSpc>
            </a:pPr>
            <a:r>
              <a:rPr lang="en-US" sz="3600" dirty="0" err="1" smtClean="0">
                <a:latin typeface="SutonnyOMJ" pitchFamily="2" charset="0"/>
                <a:cs typeface="SutonnyOMJ" pitchFamily="2" charset="0"/>
              </a:rPr>
              <a:t>পাঠ</a:t>
            </a:r>
            <a:r>
              <a:rPr lang="bn-IN" sz="3600" dirty="0" smtClean="0">
                <a:latin typeface="SutonnyOMJ" pitchFamily="2" charset="0"/>
                <a:cs typeface="SutonnyOMJ" pitchFamily="2" charset="0"/>
              </a:rPr>
              <a:t> পরিচিতি </a:t>
            </a:r>
          </a:p>
          <a:p>
            <a:pPr algn="ctr">
              <a:lnSpc>
                <a:spcPts val="3600"/>
              </a:lnSpc>
            </a:pPr>
            <a:r>
              <a:rPr lang="en-US" sz="3200" dirty="0" err="1" smtClean="0">
                <a:latin typeface="SutonnyOMJ" pitchFamily="2" charset="0"/>
                <a:cs typeface="SutonnyOMJ" pitchFamily="2" charset="0"/>
              </a:rPr>
              <a:t>শ্রেনি</a:t>
            </a:r>
            <a:r>
              <a:rPr lang="en-US" sz="3200" dirty="0" smtClean="0">
                <a:latin typeface="SutonnyOMJ" pitchFamily="2" charset="0"/>
                <a:cs typeface="SutonnyOMJ" pitchFamily="2" charset="0"/>
              </a:rPr>
              <a:t> – ৭ম </a:t>
            </a:r>
          </a:p>
          <a:p>
            <a:pPr algn="ctr">
              <a:lnSpc>
                <a:spcPts val="3600"/>
              </a:lnSpc>
            </a:pPr>
            <a:r>
              <a:rPr lang="en-US" sz="2800" dirty="0" err="1" smtClean="0">
                <a:latin typeface="SutonnyOMJ" pitchFamily="2" charset="0"/>
                <a:cs typeface="SutonnyOMJ" pitchFamily="2" charset="0"/>
              </a:rPr>
              <a:t>বিষয়</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আরবি</a:t>
            </a:r>
            <a:r>
              <a:rPr lang="en-US" sz="2800" dirty="0" smtClean="0">
                <a:latin typeface="SutonnyOMJ" pitchFamily="2" charset="0"/>
                <a:cs typeface="SutonnyOMJ" pitchFamily="2" charset="0"/>
              </a:rPr>
              <a:t> ১ম </a:t>
            </a:r>
            <a:r>
              <a:rPr lang="en-US" sz="2800" dirty="0" err="1" smtClean="0">
                <a:latin typeface="SutonnyOMJ" pitchFamily="2" charset="0"/>
                <a:cs typeface="SutonnyOMJ" pitchFamily="2" charset="0"/>
              </a:rPr>
              <a:t>পত্র</a:t>
            </a:r>
            <a:r>
              <a:rPr lang="en-US" sz="2800" dirty="0" smtClean="0">
                <a:latin typeface="SutonnyOMJ" pitchFamily="2" charset="0"/>
                <a:cs typeface="SutonnyOMJ" pitchFamily="2" charset="0"/>
              </a:rPr>
              <a:t> </a:t>
            </a:r>
          </a:p>
          <a:p>
            <a:pPr algn="ctr">
              <a:lnSpc>
                <a:spcPts val="3600"/>
              </a:lnSpc>
            </a:pPr>
            <a:r>
              <a:rPr lang="en-US" sz="2800" dirty="0" smtClean="0">
                <a:latin typeface="SutonnyOMJ" pitchFamily="2" charset="0"/>
                <a:cs typeface="SutonnyOMJ" pitchFamily="2" charset="0"/>
              </a:rPr>
              <a:t>ইউনিট-১, </a:t>
            </a:r>
            <a:r>
              <a:rPr lang="en-US" sz="2800" dirty="0" err="1" smtClean="0">
                <a:latin typeface="SutonnyOMJ" pitchFamily="2" charset="0"/>
                <a:cs typeface="SutonnyOMJ" pitchFamily="2" charset="0"/>
              </a:rPr>
              <a:t>পাঠ</a:t>
            </a:r>
            <a:r>
              <a:rPr lang="en-US" sz="2800" dirty="0" smtClean="0">
                <a:latin typeface="SutonnyOMJ" pitchFamily="2" charset="0"/>
                <a:cs typeface="SutonnyOMJ" pitchFamily="2" charset="0"/>
              </a:rPr>
              <a:t>- ৬ </a:t>
            </a:r>
          </a:p>
          <a:p>
            <a:pPr algn="ctr">
              <a:lnSpc>
                <a:spcPts val="3600"/>
              </a:lnSpc>
            </a:pPr>
            <a:r>
              <a:rPr lang="en-US" sz="2400" dirty="0" smtClean="0">
                <a:latin typeface="SutonnyOMJ" pitchFamily="2" charset="0"/>
                <a:cs typeface="SutonnyOMJ" pitchFamily="2" charset="0"/>
              </a:rPr>
              <a:t>তারিখ-২৮/০৯/২০১৯খ্রিঃ </a:t>
            </a:r>
          </a:p>
          <a:p>
            <a:pPr algn="ctr">
              <a:lnSpc>
                <a:spcPts val="3600"/>
              </a:lnSpc>
            </a:pPr>
            <a:r>
              <a:rPr lang="en-US" sz="2400" dirty="0" err="1" smtClean="0">
                <a:latin typeface="SutonnyOMJ" pitchFamily="2" charset="0"/>
                <a:cs typeface="SutonnyOMJ" pitchFamily="2" charset="0"/>
              </a:rPr>
              <a:t>সময়</a:t>
            </a:r>
            <a:r>
              <a:rPr lang="en-US" sz="2400" dirty="0" smtClean="0">
                <a:latin typeface="SutonnyOMJ" pitchFamily="2" charset="0"/>
                <a:cs typeface="SutonnyOMJ" pitchFamily="2" charset="0"/>
              </a:rPr>
              <a:t>- ৪৫ </a:t>
            </a:r>
            <a:r>
              <a:rPr lang="en-US" sz="2400" dirty="0" err="1" smtClean="0">
                <a:latin typeface="SutonnyOMJ" pitchFamily="2" charset="0"/>
                <a:cs typeface="SutonnyOMJ" pitchFamily="2" charset="0"/>
              </a:rPr>
              <a:t>মিনিট</a:t>
            </a:r>
            <a:r>
              <a:rPr lang="en-US" sz="2400" dirty="0" smtClean="0">
                <a:latin typeface="SutonnyOMJ" pitchFamily="2" charset="0"/>
                <a:cs typeface="SutonnyOMJ" pitchFamily="2" charset="0"/>
              </a:rPr>
              <a:t> </a:t>
            </a:r>
            <a:endParaRPr lang="en-US" sz="1600" dirty="0">
              <a:latin typeface="SutonnyOMJ" pitchFamily="2" charset="0"/>
              <a:cs typeface="SutonnyOMJ" pitchFamily="2" charset="0"/>
            </a:endParaRPr>
          </a:p>
        </p:txBody>
      </p:sp>
    </p:spTree>
    <p:extLst>
      <p:ext uri="{BB962C8B-B14F-4D97-AF65-F5344CB8AC3E}">
        <p14:creationId xmlns:p14="http://schemas.microsoft.com/office/powerpoint/2010/main" val="5279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107996"/>
          </a:xfrm>
          <a:prstGeom prst="rect">
            <a:avLst/>
          </a:prstGeom>
          <a:solidFill>
            <a:schemeClr val="accent4">
              <a:lumMod val="20000"/>
              <a:lumOff val="8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নিচের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ছবিগুলো</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দেখ</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46910"/>
            <a:ext cx="4343400" cy="4419600"/>
          </a:xfrm>
          <a:prstGeom prst="rect">
            <a:avLst/>
          </a:prstGeom>
        </p:spPr>
      </p:pic>
      <p:sp>
        <p:nvSpPr>
          <p:cNvPr id="5" name="TextBox 4"/>
          <p:cNvSpPr txBox="1"/>
          <p:nvPr/>
        </p:nvSpPr>
        <p:spPr>
          <a:xfrm>
            <a:off x="76200" y="5715000"/>
            <a:ext cx="4343400" cy="923330"/>
          </a:xfrm>
          <a:prstGeom prst="rect">
            <a:avLst/>
          </a:prstGeom>
          <a:solidFill>
            <a:schemeClr val="bg2">
              <a:lumMod val="90000"/>
            </a:schemeClr>
          </a:solidFill>
          <a:ln w="12700">
            <a:solidFill>
              <a:schemeClr val="tx1"/>
            </a:solidFill>
          </a:ln>
        </p:spPr>
        <p:txBody>
          <a:bodyPr wrap="square" rtlCol="0">
            <a:spAutoFit/>
          </a:bodyPr>
          <a:lstStyle/>
          <a:p>
            <a:pPr algn="ctr"/>
            <a:r>
              <a:rPr lang="en-US" sz="5400" dirty="0" err="1" smtClean="0">
                <a:latin typeface="SutonnyOMJ" pitchFamily="2" charset="0"/>
                <a:cs typeface="SutonnyOMJ" pitchFamily="2" charset="0"/>
              </a:rPr>
              <a:t>ধীরগতি</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সম্পন্ন</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প্রানী</a:t>
            </a:r>
            <a:r>
              <a:rPr lang="en-US" sz="5400" dirty="0" smtClean="0">
                <a:latin typeface="SutonnyOMJ" pitchFamily="2" charset="0"/>
                <a:cs typeface="SutonnyOMJ" pitchFamily="2" charset="0"/>
              </a:rPr>
              <a:t> </a:t>
            </a:r>
            <a:endParaRPr lang="en-US" sz="5400" dirty="0">
              <a:latin typeface="SutonnyOMJ" pitchFamily="2" charset="0"/>
              <a:cs typeface="SutonnyOMJ"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46910"/>
            <a:ext cx="4495800" cy="4419600"/>
          </a:xfrm>
          <a:prstGeom prst="rect">
            <a:avLst/>
          </a:prstGeom>
        </p:spPr>
      </p:pic>
      <p:sp>
        <p:nvSpPr>
          <p:cNvPr id="8" name="TextBox 7"/>
          <p:cNvSpPr txBox="1"/>
          <p:nvPr/>
        </p:nvSpPr>
        <p:spPr>
          <a:xfrm>
            <a:off x="4572000" y="5722203"/>
            <a:ext cx="4495800" cy="923330"/>
          </a:xfrm>
          <a:prstGeom prst="rect">
            <a:avLst/>
          </a:prstGeom>
          <a:solidFill>
            <a:schemeClr val="accent1">
              <a:lumMod val="20000"/>
              <a:lumOff val="80000"/>
            </a:schemeClr>
          </a:solidFill>
          <a:ln w="12700">
            <a:solidFill>
              <a:srgbClr val="0070C0"/>
            </a:solidFill>
          </a:ln>
        </p:spPr>
        <p:txBody>
          <a:bodyPr wrap="square" rtlCol="0">
            <a:spAutoFit/>
          </a:bodyPr>
          <a:lstStyle/>
          <a:p>
            <a:pPr algn="ctr"/>
            <a:r>
              <a:rPr lang="bn-IN" sz="5400" dirty="0" smtClean="0">
                <a:latin typeface="SutonnyOMJ" pitchFamily="2" charset="0"/>
                <a:cs typeface="SutonnyOMJ" pitchFamily="2" charset="0"/>
              </a:rPr>
              <a:t>দ্রুত</a:t>
            </a:r>
            <a:r>
              <a:rPr lang="en-US" sz="5400" dirty="0" err="1" smtClean="0">
                <a:latin typeface="SutonnyOMJ" pitchFamily="2" charset="0"/>
                <a:cs typeface="SutonnyOMJ" pitchFamily="2" charset="0"/>
              </a:rPr>
              <a:t>গতি</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সম্পন্ন</a:t>
            </a:r>
            <a:r>
              <a:rPr lang="bn-IN" sz="5400" dirty="0" smtClean="0">
                <a:latin typeface="SutonnyOMJ" pitchFamily="2" charset="0"/>
                <a:cs typeface="SutonnyOMJ" pitchFamily="2" charset="0"/>
              </a:rPr>
              <a:t> যান</a:t>
            </a:r>
            <a:r>
              <a:rPr lang="en-US" sz="5400" dirty="0" smtClean="0">
                <a:latin typeface="SutonnyOMJ" pitchFamily="2" charset="0"/>
                <a:cs typeface="SutonnyOMJ" pitchFamily="2" charset="0"/>
              </a:rPr>
              <a:t> </a:t>
            </a:r>
            <a:endParaRPr lang="en-US" sz="5400" dirty="0">
              <a:latin typeface="SutonnyOMJ" pitchFamily="2" charset="0"/>
              <a:cs typeface="SutonnyOMJ" pitchFamily="2" charset="0"/>
            </a:endParaRPr>
          </a:p>
        </p:txBody>
      </p:sp>
    </p:spTree>
    <p:extLst>
      <p:ext uri="{BB962C8B-B14F-4D97-AF65-F5344CB8AC3E}">
        <p14:creationId xmlns:p14="http://schemas.microsoft.com/office/powerpoint/2010/main" val="27423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5" y="76200"/>
            <a:ext cx="8991600" cy="1200329"/>
          </a:xfrm>
          <a:prstGeom prst="rect">
            <a:avLst/>
          </a:prstGeom>
          <a:solidFill>
            <a:schemeClr val="accent4">
              <a:lumMod val="20000"/>
              <a:lumOff val="80000"/>
            </a:schemeClr>
          </a:solidFill>
          <a:ln w="12700">
            <a:solidFill>
              <a:srgbClr val="00B0F0"/>
            </a:solidFill>
          </a:ln>
        </p:spPr>
        <p:txBody>
          <a:bodyPr wrap="square" rtlCol="0">
            <a:spAutoFit/>
          </a:bodyPr>
          <a:lstStyle/>
          <a:p>
            <a:pPr algn="ctr"/>
            <a:r>
              <a:rPr lang="ar-EG" sz="7200" dirty="0" smtClean="0">
                <a:latin typeface="SutonnyOMJ" pitchFamily="2" charset="0"/>
              </a:rPr>
              <a:t>=الاعلان الدرس</a:t>
            </a:r>
            <a:r>
              <a:rPr lang="en-US" sz="7200" dirty="0" err="1" smtClean="0">
                <a:latin typeface="SutonnyOMJ" pitchFamily="2" charset="0"/>
                <a:cs typeface="SutonnyOMJ" pitchFamily="2" charset="0"/>
              </a:rPr>
              <a:t>পাঠ</a:t>
            </a:r>
            <a:r>
              <a:rPr lang="en-US" sz="7200" dirty="0" smtClean="0">
                <a:latin typeface="SutonnyOMJ" pitchFamily="2" charset="0"/>
                <a:cs typeface="SutonnyOMJ" pitchFamily="2" charset="0"/>
              </a:rPr>
              <a:t> </a:t>
            </a:r>
            <a:r>
              <a:rPr lang="en-US" sz="7200" dirty="0" err="1" smtClean="0">
                <a:latin typeface="SutonnyOMJ" pitchFamily="2" charset="0"/>
                <a:cs typeface="SutonnyOMJ" pitchFamily="2" charset="0"/>
              </a:rPr>
              <a:t>ঘোষণা</a:t>
            </a:r>
            <a:r>
              <a:rPr lang="en-US" sz="7200" dirty="0" smtClean="0">
                <a:latin typeface="SutonnyOMJ" pitchFamily="2" charset="0"/>
                <a:cs typeface="SutonnyOMJ" pitchFamily="2" charset="0"/>
              </a:rPr>
              <a:t> </a:t>
            </a:r>
            <a:endParaRPr lang="en-US" sz="7200" dirty="0">
              <a:latin typeface="SutonnyOMJ" pitchFamily="2" charset="0"/>
              <a:cs typeface="SutonnyOMJ" pitchFamily="2" charset="0"/>
            </a:endParaRPr>
          </a:p>
        </p:txBody>
      </p:sp>
      <p:sp>
        <p:nvSpPr>
          <p:cNvPr id="3" name="TextBox 2"/>
          <p:cNvSpPr txBox="1"/>
          <p:nvPr/>
        </p:nvSpPr>
        <p:spPr>
          <a:xfrm>
            <a:off x="83125" y="1371600"/>
            <a:ext cx="8991600" cy="5401479"/>
          </a:xfrm>
          <a:prstGeom prst="rect">
            <a:avLst/>
          </a:prstGeom>
          <a:solidFill>
            <a:schemeClr val="bg1">
              <a:lumMod val="95000"/>
            </a:schemeClr>
          </a:solidFill>
          <a:ln w="12700">
            <a:solidFill>
              <a:schemeClr val="accent2">
                <a:lumMod val="75000"/>
              </a:schemeClr>
            </a:solidFill>
          </a:ln>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EG" sz="11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الانسان فى عصر السرعة </a:t>
            </a:r>
          </a:p>
          <a:p>
            <a:pPr algn="ctr"/>
            <a:r>
              <a:rPr lang="en-US" sz="115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utonnyOMJ" pitchFamily="2" charset="0"/>
                <a:cs typeface="SutonnyOMJ" pitchFamily="2" charset="0"/>
              </a:rPr>
              <a:t>গতির</a:t>
            </a:r>
            <a:r>
              <a:rPr lang="en-US" sz="11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utonnyOMJ" pitchFamily="2" charset="0"/>
                <a:cs typeface="SutonnyOMJ" pitchFamily="2" charset="0"/>
              </a:rPr>
              <a:t> </a:t>
            </a:r>
            <a:r>
              <a:rPr lang="en-US" sz="115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utonnyOMJ" pitchFamily="2" charset="0"/>
                <a:cs typeface="SutonnyOMJ" pitchFamily="2" charset="0"/>
              </a:rPr>
              <a:t>যুগে</a:t>
            </a:r>
            <a:r>
              <a:rPr lang="en-US" sz="11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utonnyOMJ" pitchFamily="2" charset="0"/>
                <a:cs typeface="SutonnyOMJ" pitchFamily="2" charset="0"/>
              </a:rPr>
              <a:t> </a:t>
            </a:r>
            <a:r>
              <a:rPr lang="en-US" sz="115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utonnyOMJ" pitchFamily="2" charset="0"/>
                <a:cs typeface="SutonnyOMJ" pitchFamily="2" charset="0"/>
              </a:rPr>
              <a:t>মানব</a:t>
            </a:r>
            <a:r>
              <a:rPr lang="en-US" sz="11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utonnyOMJ" pitchFamily="2" charset="0"/>
                <a:cs typeface="SutonnyOMJ" pitchFamily="2" charset="0"/>
              </a:rPr>
              <a:t> </a:t>
            </a:r>
            <a:endParaRPr lang="en-US" sz="115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utonnyOMJ" pitchFamily="2" charset="0"/>
              <a:cs typeface="SutonnyOMJ" pitchFamily="2" charset="0"/>
            </a:endParaRPr>
          </a:p>
        </p:txBody>
      </p:sp>
    </p:spTree>
    <p:extLst>
      <p:ext uri="{BB962C8B-B14F-4D97-AF65-F5344CB8AC3E}">
        <p14:creationId xmlns:p14="http://schemas.microsoft.com/office/powerpoint/2010/main" val="174701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1" y="1316180"/>
            <a:ext cx="8991600" cy="1015663"/>
          </a:xfrm>
          <a:prstGeom prst="rect">
            <a:avLst/>
          </a:prstGeom>
          <a:solidFill>
            <a:schemeClr val="accent3">
              <a:lumMod val="20000"/>
              <a:lumOff val="80000"/>
            </a:schemeClr>
          </a:solidFill>
          <a:ln w="12700">
            <a:solidFill>
              <a:srgbClr val="00B0F0"/>
            </a:solidFill>
          </a:ln>
        </p:spPr>
        <p:txBody>
          <a:bodyPr wrap="square" rtlCol="0">
            <a:spAutoFit/>
          </a:bodyPr>
          <a:lstStyle/>
          <a:p>
            <a:pPr algn="ctr"/>
            <a:r>
              <a:rPr lang="ar-EG" sz="6000" dirty="0" smtClean="0">
                <a:latin typeface="SutonnyOMJ" pitchFamily="2" charset="0"/>
              </a:rPr>
              <a:t>ما يتعلم الطالب من هذه  الدرس---</a:t>
            </a:r>
            <a:endParaRPr lang="en-US" sz="6000" dirty="0">
              <a:latin typeface="SutonnyOMJ" pitchFamily="2" charset="0"/>
              <a:cs typeface="SutonnyOMJ" pitchFamily="2" charset="0"/>
            </a:endParaRPr>
          </a:p>
        </p:txBody>
      </p:sp>
      <p:sp>
        <p:nvSpPr>
          <p:cNvPr id="4" name="TextBox 3"/>
          <p:cNvSpPr txBox="1"/>
          <p:nvPr/>
        </p:nvSpPr>
        <p:spPr>
          <a:xfrm>
            <a:off x="76200" y="62345"/>
            <a:ext cx="8991600" cy="1200329"/>
          </a:xfrm>
          <a:prstGeom prst="rect">
            <a:avLst/>
          </a:prstGeom>
          <a:solidFill>
            <a:schemeClr val="accent4">
              <a:lumMod val="20000"/>
              <a:lumOff val="80000"/>
            </a:schemeClr>
          </a:solidFill>
          <a:ln w="12700">
            <a:solidFill>
              <a:srgbClr val="00B0F0"/>
            </a:solidFill>
          </a:ln>
        </p:spPr>
        <p:txBody>
          <a:bodyPr wrap="square" rtlCol="0">
            <a:spAutoFit/>
          </a:bodyPr>
          <a:lstStyle/>
          <a:p>
            <a:pPr algn="ctr"/>
            <a:r>
              <a:rPr lang="ar-EG" sz="7200" dirty="0" smtClean="0">
                <a:latin typeface="SutonnyOMJ" pitchFamily="2" charset="0"/>
              </a:rPr>
              <a:t>=الاعلان الدرس</a:t>
            </a:r>
            <a:r>
              <a:rPr lang="en-US" sz="7200" dirty="0" err="1" smtClean="0">
                <a:latin typeface="SutonnyOMJ" pitchFamily="2" charset="0"/>
                <a:cs typeface="SutonnyOMJ" pitchFamily="2" charset="0"/>
              </a:rPr>
              <a:t>পাঠ</a:t>
            </a:r>
            <a:r>
              <a:rPr lang="en-US" sz="7200" dirty="0" smtClean="0">
                <a:latin typeface="SutonnyOMJ" pitchFamily="2" charset="0"/>
                <a:cs typeface="SutonnyOMJ" pitchFamily="2" charset="0"/>
              </a:rPr>
              <a:t> </a:t>
            </a:r>
            <a:r>
              <a:rPr lang="en-US" sz="7200" dirty="0" err="1" smtClean="0">
                <a:latin typeface="SutonnyOMJ" pitchFamily="2" charset="0"/>
                <a:cs typeface="SutonnyOMJ" pitchFamily="2" charset="0"/>
              </a:rPr>
              <a:t>ঘোষণা</a:t>
            </a:r>
            <a:r>
              <a:rPr lang="en-US" sz="7200" dirty="0" smtClean="0">
                <a:latin typeface="SutonnyOMJ" pitchFamily="2" charset="0"/>
                <a:cs typeface="SutonnyOMJ" pitchFamily="2" charset="0"/>
              </a:rPr>
              <a:t> </a:t>
            </a:r>
            <a:endParaRPr lang="en-US" sz="7200" dirty="0">
              <a:latin typeface="SutonnyOMJ" pitchFamily="2" charset="0"/>
              <a:cs typeface="SutonnyOMJ" pitchFamily="2" charset="0"/>
            </a:endParaRPr>
          </a:p>
        </p:txBody>
      </p:sp>
      <p:sp>
        <p:nvSpPr>
          <p:cNvPr id="5" name="TextBox 4"/>
          <p:cNvSpPr txBox="1"/>
          <p:nvPr/>
        </p:nvSpPr>
        <p:spPr>
          <a:xfrm>
            <a:off x="76200" y="2382980"/>
            <a:ext cx="8991600" cy="1446550"/>
          </a:xfrm>
          <a:prstGeom prst="rect">
            <a:avLst/>
          </a:prstGeom>
          <a:solidFill>
            <a:schemeClr val="accent5">
              <a:lumMod val="20000"/>
              <a:lumOff val="80000"/>
            </a:schemeClr>
          </a:solidFill>
          <a:ln w="12700">
            <a:solidFill>
              <a:schemeClr val="accent2">
                <a:lumMod val="75000"/>
              </a:schemeClr>
            </a:solidFill>
          </a:ln>
        </p:spPr>
        <p:txBody>
          <a:bodyPr wrap="square" rtlCol="0">
            <a:spAutoFit/>
          </a:bodyPr>
          <a:lstStyle/>
          <a:p>
            <a:pPr algn="ctr"/>
            <a:r>
              <a:rPr lang="en-US" sz="4400" dirty="0" smtClean="0">
                <a:latin typeface="SutonnyOMJ" pitchFamily="2" charset="0"/>
                <a:cs typeface="SutonnyOMJ" pitchFamily="2" charset="0"/>
              </a:rPr>
              <a:t>১। </a:t>
            </a:r>
            <a:r>
              <a:rPr lang="en-US" sz="4400" dirty="0" err="1" smtClean="0">
                <a:latin typeface="SutonnyOMJ" pitchFamily="2" charset="0"/>
                <a:cs typeface="SutonnyOMJ" pitchFamily="2" charset="0"/>
              </a:rPr>
              <a:t>ধীরগতির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ক্ষেত্রে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যা</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দ্বারা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উদাহরণ</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পেশ</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হয়</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বলতে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পারবে</a:t>
            </a:r>
            <a:r>
              <a:rPr lang="en-US" sz="4400" dirty="0" smtClean="0">
                <a:latin typeface="SutonnyOMJ" pitchFamily="2" charset="0"/>
                <a:cs typeface="SutonnyOMJ" pitchFamily="2" charset="0"/>
              </a:rPr>
              <a:t>।  </a:t>
            </a:r>
            <a:endParaRPr lang="en-US" sz="4400" dirty="0">
              <a:latin typeface="SutonnyOMJ" pitchFamily="2" charset="0"/>
              <a:cs typeface="SutonnyOMJ" pitchFamily="2" charset="0"/>
            </a:endParaRPr>
          </a:p>
        </p:txBody>
      </p:sp>
      <p:sp>
        <p:nvSpPr>
          <p:cNvPr id="6" name="TextBox 5"/>
          <p:cNvSpPr txBox="1"/>
          <p:nvPr/>
        </p:nvSpPr>
        <p:spPr>
          <a:xfrm>
            <a:off x="76200" y="3878020"/>
            <a:ext cx="8991600" cy="1446550"/>
          </a:xfrm>
          <a:prstGeom prst="rect">
            <a:avLst/>
          </a:prstGeom>
          <a:solidFill>
            <a:schemeClr val="bg2">
              <a:lumMod val="90000"/>
            </a:schemeClr>
          </a:solidFill>
          <a:ln w="12700">
            <a:solidFill>
              <a:schemeClr val="accent2">
                <a:lumMod val="75000"/>
              </a:schemeClr>
            </a:solidFill>
          </a:ln>
        </p:spPr>
        <p:txBody>
          <a:bodyPr wrap="square" rtlCol="0">
            <a:spAutoFit/>
          </a:bodyPr>
          <a:lstStyle/>
          <a:p>
            <a:pPr algn="ctr"/>
            <a:r>
              <a:rPr lang="en-US" sz="4400" dirty="0">
                <a:latin typeface="SutonnyOMJ" pitchFamily="2" charset="0"/>
                <a:cs typeface="SutonnyOMJ" pitchFamily="2" charset="0"/>
              </a:rPr>
              <a:t>২</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মানুষ</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ঘণ্টায়</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কিলোমিটার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পথ</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অতিক্রম</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করতে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বলতে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পারবে</a:t>
            </a:r>
            <a:r>
              <a:rPr lang="en-US" sz="4400" dirty="0" smtClean="0">
                <a:latin typeface="SutonnyOMJ" pitchFamily="2" charset="0"/>
                <a:cs typeface="SutonnyOMJ" pitchFamily="2" charset="0"/>
              </a:rPr>
              <a:t>।  </a:t>
            </a:r>
            <a:endParaRPr lang="en-US" sz="4400" dirty="0">
              <a:latin typeface="SutonnyOMJ" pitchFamily="2" charset="0"/>
              <a:cs typeface="SutonnyOMJ" pitchFamily="2" charset="0"/>
            </a:endParaRPr>
          </a:p>
        </p:txBody>
      </p:sp>
      <p:sp>
        <p:nvSpPr>
          <p:cNvPr id="7" name="TextBox 6"/>
          <p:cNvSpPr txBox="1"/>
          <p:nvPr/>
        </p:nvSpPr>
        <p:spPr>
          <a:xfrm>
            <a:off x="76200" y="5374311"/>
            <a:ext cx="8991601" cy="1446550"/>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en-US" sz="4400" dirty="0" smtClean="0">
                <a:latin typeface="SutonnyOMJ" pitchFamily="2" charset="0"/>
                <a:cs typeface="SutonnyOMJ" pitchFamily="2" charset="0"/>
              </a:rPr>
              <a:t>৩। </a:t>
            </a:r>
            <a:r>
              <a:rPr lang="en-US" sz="4400" dirty="0" err="1" smtClean="0">
                <a:latin typeface="SutonnyOMJ" pitchFamily="2" charset="0"/>
                <a:cs typeface="SutonnyOMJ" pitchFamily="2" charset="0"/>
              </a:rPr>
              <a:t>দ্রুতগতির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ক্ষেত্রে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কীসের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মাধ্যমে</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উদাহরণ</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দেয়া</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হয়</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বলতে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পারবে</a:t>
            </a:r>
            <a:r>
              <a:rPr lang="en-US" sz="4400" dirty="0" smtClean="0">
                <a:latin typeface="SutonnyOMJ" pitchFamily="2" charset="0"/>
                <a:cs typeface="SutonnyOMJ" pitchFamily="2" charset="0"/>
              </a:rPr>
              <a:t>।  </a:t>
            </a:r>
            <a:endParaRPr lang="en-US" sz="4400" dirty="0">
              <a:latin typeface="SutonnyOMJ" pitchFamily="2" charset="0"/>
              <a:cs typeface="SutonnyOMJ" pitchFamily="2" charset="0"/>
            </a:endParaRPr>
          </a:p>
        </p:txBody>
      </p:sp>
    </p:spTree>
    <p:extLst>
      <p:ext uri="{BB962C8B-B14F-4D97-AF65-F5344CB8AC3E}">
        <p14:creationId xmlns:p14="http://schemas.microsoft.com/office/powerpoint/2010/main" val="316504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477"/>
          <a:stretch/>
        </p:blipFill>
        <p:spPr>
          <a:xfrm>
            <a:off x="2286000" y="1204979"/>
            <a:ext cx="4572000" cy="5597603"/>
          </a:xfrm>
          <a:prstGeom prst="rect">
            <a:avLst/>
          </a:prstGeom>
        </p:spPr>
      </p:pic>
      <p:sp>
        <p:nvSpPr>
          <p:cNvPr id="3" name="TextBox 2"/>
          <p:cNvSpPr txBox="1"/>
          <p:nvPr/>
        </p:nvSpPr>
        <p:spPr>
          <a:xfrm>
            <a:off x="76200" y="48490"/>
            <a:ext cx="8991600" cy="1107996"/>
          </a:xfrm>
          <a:prstGeom prst="rect">
            <a:avLst/>
          </a:prstGeom>
          <a:solidFill>
            <a:schemeClr val="accent1">
              <a:lumMod val="20000"/>
              <a:lumOff val="80000"/>
            </a:schemeClr>
          </a:solidFill>
          <a:ln w="12700">
            <a:solidFill>
              <a:schemeClr val="accent2">
                <a:lumMod val="75000"/>
              </a:schemeClr>
            </a:solidFill>
          </a:ln>
        </p:spPr>
        <p:txBody>
          <a:bodyPr wrap="square" rtlCol="0">
            <a:spAutoFit/>
          </a:bodyPr>
          <a:lstStyle/>
          <a:p>
            <a:pPr algn="ctr"/>
            <a:r>
              <a:rPr lang="ar-EG" sz="6600" dirty="0" smtClean="0"/>
              <a:t>الدرس الاسوة</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আদর্শ</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পাঠ</a:t>
            </a:r>
            <a:r>
              <a:rPr lang="en-US" sz="6600" dirty="0" smtClean="0">
                <a:latin typeface="SutonnyOMJ" pitchFamily="2" charset="0"/>
                <a:cs typeface="SutonnyOMJ" pitchFamily="2" charset="0"/>
              </a:rPr>
              <a:t> </a:t>
            </a:r>
            <a:endParaRPr lang="en-US" sz="6600" dirty="0"/>
          </a:p>
        </p:txBody>
      </p:sp>
    </p:spTree>
    <p:extLst>
      <p:ext uri="{BB962C8B-B14F-4D97-AF65-F5344CB8AC3E}">
        <p14:creationId xmlns:p14="http://schemas.microsoft.com/office/powerpoint/2010/main" val="39609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8490"/>
            <a:ext cx="8991600" cy="1107996"/>
          </a:xfrm>
          <a:prstGeom prst="rect">
            <a:avLst/>
          </a:prstGeom>
          <a:solidFill>
            <a:schemeClr val="accent1">
              <a:lumMod val="20000"/>
              <a:lumOff val="80000"/>
            </a:schemeClr>
          </a:solidFill>
          <a:ln w="12700">
            <a:solidFill>
              <a:schemeClr val="accent2">
                <a:lumMod val="75000"/>
              </a:schemeClr>
            </a:solidFill>
          </a:ln>
        </p:spPr>
        <p:txBody>
          <a:bodyPr wrap="square" rtlCol="0">
            <a:spAutoFit/>
          </a:bodyPr>
          <a:lstStyle/>
          <a:p>
            <a:pPr algn="ctr"/>
            <a:r>
              <a:rPr lang="ar-EG" sz="6600" dirty="0" smtClean="0"/>
              <a:t>الدرس الاصوت</a:t>
            </a:r>
            <a:r>
              <a:rPr lang="en-US" sz="6600" dirty="0" smtClean="0">
                <a:latin typeface="SutonnyOMJ" pitchFamily="2" charset="0"/>
                <a:cs typeface="SutonnyOMJ" pitchFamily="2" charset="0"/>
              </a:rPr>
              <a:t>=</a:t>
            </a:r>
            <a:r>
              <a:rPr lang="bn-IN" sz="6600" dirty="0" smtClean="0">
                <a:latin typeface="SutonnyOMJ" pitchFamily="2" charset="0"/>
                <a:cs typeface="SutonnyOMJ" pitchFamily="2" charset="0"/>
              </a:rPr>
              <a:t>সরব</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পাঠ</a:t>
            </a:r>
            <a:r>
              <a:rPr lang="en-US" sz="6600" dirty="0" smtClean="0">
                <a:latin typeface="SutonnyOMJ" pitchFamily="2" charset="0"/>
                <a:cs typeface="SutonnyOMJ" pitchFamily="2" charset="0"/>
              </a:rPr>
              <a:t> </a:t>
            </a:r>
            <a:endParaRPr lang="en-US" sz="6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114"/>
          <a:stretch/>
        </p:blipFill>
        <p:spPr>
          <a:xfrm>
            <a:off x="2209800" y="1246909"/>
            <a:ext cx="4724400" cy="5486400"/>
          </a:xfrm>
          <a:prstGeom prst="rect">
            <a:avLst/>
          </a:prstGeom>
        </p:spPr>
      </p:pic>
    </p:spTree>
    <p:extLst>
      <p:ext uri="{BB962C8B-B14F-4D97-AF65-F5344CB8AC3E}">
        <p14:creationId xmlns:p14="http://schemas.microsoft.com/office/powerpoint/2010/main" val="381245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41565"/>
            <a:ext cx="8991600" cy="830997"/>
          </a:xfrm>
          <a:prstGeom prst="rect">
            <a:avLst/>
          </a:prstGeom>
          <a:solidFill>
            <a:schemeClr val="bg1">
              <a:lumMod val="95000"/>
            </a:schemeClr>
          </a:solidFill>
          <a:ln w="12700">
            <a:solidFill>
              <a:schemeClr val="accent2">
                <a:lumMod val="75000"/>
              </a:schemeClr>
            </a:solidFill>
          </a:ln>
        </p:spPr>
        <p:txBody>
          <a:bodyPr wrap="square" rtlCol="0">
            <a:spAutoFit/>
          </a:bodyPr>
          <a:lstStyle/>
          <a:p>
            <a:pPr algn="ctr"/>
            <a:r>
              <a:rPr lang="ar-EG" sz="4800" dirty="0" smtClean="0"/>
              <a:t>اعلم معانى المفردات</a:t>
            </a:r>
            <a:r>
              <a:rPr lang="en-US" sz="4800" dirty="0" smtClean="0">
                <a:latin typeface="SutonnyOMJ" pitchFamily="2" charset="0"/>
                <a:cs typeface="SutonnyOMJ" pitchFamily="2" charset="0"/>
              </a:rPr>
              <a:t>=</a:t>
            </a:r>
            <a:r>
              <a:rPr lang="en-US" sz="4800" dirty="0" err="1" smtClean="0">
                <a:latin typeface="SutonnyOMJ" pitchFamily="2" charset="0"/>
                <a:cs typeface="SutonnyOMJ" pitchFamily="2" charset="0"/>
              </a:rPr>
              <a:t>শব্দের</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অর্থ</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জেনে</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নেই</a:t>
            </a:r>
            <a:r>
              <a:rPr lang="en-US" sz="4800" dirty="0" smtClean="0">
                <a:latin typeface="SutonnyOMJ" pitchFamily="2" charset="0"/>
                <a:cs typeface="SutonnyOMJ" pitchFamily="2" charset="0"/>
              </a:rPr>
              <a:t> </a:t>
            </a:r>
            <a:r>
              <a:rPr lang="ar-EG" sz="4800" dirty="0" smtClean="0"/>
              <a:t> </a:t>
            </a:r>
            <a:endParaRPr lang="en-US" sz="4800" dirty="0"/>
          </a:p>
        </p:txBody>
      </p:sp>
      <p:sp>
        <p:nvSpPr>
          <p:cNvPr id="3" name="TextBox 2"/>
          <p:cNvSpPr txBox="1"/>
          <p:nvPr/>
        </p:nvSpPr>
        <p:spPr>
          <a:xfrm>
            <a:off x="83130" y="928255"/>
            <a:ext cx="3879270" cy="1107996"/>
          </a:xfrm>
          <a:prstGeom prst="rect">
            <a:avLst/>
          </a:prstGeom>
          <a:solidFill>
            <a:schemeClr val="bg2">
              <a:lumMod val="90000"/>
            </a:schemeClr>
          </a:solidFill>
          <a:ln w="12700">
            <a:solidFill>
              <a:srgbClr val="00B0F0"/>
            </a:solidFill>
          </a:ln>
        </p:spPr>
        <p:txBody>
          <a:bodyPr wrap="square" rtlCol="0">
            <a:spAutoFit/>
          </a:bodyPr>
          <a:lstStyle/>
          <a:p>
            <a:pPr algn="ctr"/>
            <a:r>
              <a:rPr lang="ar-EG" sz="6600" dirty="0" smtClean="0"/>
              <a:t>القوقعة </a:t>
            </a:r>
            <a:endParaRPr lang="en-US" sz="6600" dirty="0"/>
          </a:p>
        </p:txBody>
      </p:sp>
      <p:sp>
        <p:nvSpPr>
          <p:cNvPr id="4" name="TextBox 3"/>
          <p:cNvSpPr txBox="1"/>
          <p:nvPr/>
        </p:nvSpPr>
        <p:spPr>
          <a:xfrm>
            <a:off x="83130" y="2092035"/>
            <a:ext cx="3879270" cy="1107996"/>
          </a:xfrm>
          <a:prstGeom prst="rect">
            <a:avLst/>
          </a:prstGeom>
          <a:solidFill>
            <a:schemeClr val="accent1">
              <a:lumMod val="20000"/>
              <a:lumOff val="80000"/>
            </a:schemeClr>
          </a:solidFill>
          <a:ln w="12700">
            <a:solidFill>
              <a:schemeClr val="accent2">
                <a:lumMod val="75000"/>
              </a:schemeClr>
            </a:solidFill>
          </a:ln>
        </p:spPr>
        <p:txBody>
          <a:bodyPr wrap="square" rtlCol="0">
            <a:spAutoFit/>
          </a:bodyPr>
          <a:lstStyle/>
          <a:p>
            <a:pPr algn="ctr"/>
            <a:r>
              <a:rPr lang="ar-EG" sz="6600" dirty="0" smtClean="0"/>
              <a:t>السلحفاة </a:t>
            </a:r>
            <a:endParaRPr lang="en-US" sz="6600" dirty="0"/>
          </a:p>
        </p:txBody>
      </p:sp>
      <p:sp>
        <p:nvSpPr>
          <p:cNvPr id="5" name="TextBox 4"/>
          <p:cNvSpPr txBox="1"/>
          <p:nvPr/>
        </p:nvSpPr>
        <p:spPr>
          <a:xfrm>
            <a:off x="83130" y="3276600"/>
            <a:ext cx="3879270" cy="1015663"/>
          </a:xfrm>
          <a:prstGeom prst="rect">
            <a:avLst/>
          </a:prstGeom>
          <a:solidFill>
            <a:schemeClr val="accent3">
              <a:lumMod val="20000"/>
              <a:lumOff val="80000"/>
            </a:schemeClr>
          </a:solidFill>
          <a:ln w="12700">
            <a:solidFill>
              <a:schemeClr val="accent6">
                <a:lumMod val="75000"/>
              </a:schemeClr>
            </a:solidFill>
          </a:ln>
        </p:spPr>
        <p:txBody>
          <a:bodyPr wrap="square" rtlCol="0">
            <a:spAutoFit/>
          </a:bodyPr>
          <a:lstStyle/>
          <a:p>
            <a:pPr algn="ctr"/>
            <a:r>
              <a:rPr lang="ar-EG" sz="6000" dirty="0" smtClean="0"/>
              <a:t>الطيورالجارحة </a:t>
            </a:r>
            <a:endParaRPr lang="en-US" sz="6000" dirty="0"/>
          </a:p>
        </p:txBody>
      </p:sp>
      <p:sp>
        <p:nvSpPr>
          <p:cNvPr id="6" name="TextBox 5"/>
          <p:cNvSpPr txBox="1"/>
          <p:nvPr/>
        </p:nvSpPr>
        <p:spPr>
          <a:xfrm>
            <a:off x="83130" y="4384965"/>
            <a:ext cx="3879270" cy="1107996"/>
          </a:xfrm>
          <a:prstGeom prst="rect">
            <a:avLst/>
          </a:prstGeom>
          <a:solidFill>
            <a:schemeClr val="accent4">
              <a:lumMod val="20000"/>
              <a:lumOff val="80000"/>
            </a:schemeClr>
          </a:solidFill>
          <a:ln w="12700">
            <a:solidFill>
              <a:srgbClr val="00B0F0"/>
            </a:solidFill>
          </a:ln>
        </p:spPr>
        <p:txBody>
          <a:bodyPr wrap="square" rtlCol="0">
            <a:spAutoFit/>
          </a:bodyPr>
          <a:lstStyle/>
          <a:p>
            <a:pPr algn="ctr"/>
            <a:r>
              <a:rPr lang="ar-EG" sz="6600" dirty="0" smtClean="0"/>
              <a:t>الصاروخ </a:t>
            </a:r>
            <a:endParaRPr lang="en-US" sz="6600" dirty="0"/>
          </a:p>
        </p:txBody>
      </p:sp>
      <p:sp>
        <p:nvSpPr>
          <p:cNvPr id="7" name="TextBox 6"/>
          <p:cNvSpPr txBox="1"/>
          <p:nvPr/>
        </p:nvSpPr>
        <p:spPr>
          <a:xfrm>
            <a:off x="83131" y="5591722"/>
            <a:ext cx="3879270" cy="1107996"/>
          </a:xfrm>
          <a:prstGeom prst="rect">
            <a:avLst/>
          </a:prstGeom>
          <a:solidFill>
            <a:schemeClr val="accent5">
              <a:lumMod val="20000"/>
              <a:lumOff val="80000"/>
            </a:schemeClr>
          </a:solidFill>
          <a:ln w="12700">
            <a:solidFill>
              <a:srgbClr val="002060"/>
            </a:solidFill>
          </a:ln>
        </p:spPr>
        <p:txBody>
          <a:bodyPr wrap="square" rtlCol="0">
            <a:spAutoFit/>
          </a:bodyPr>
          <a:lstStyle/>
          <a:p>
            <a:pPr algn="ctr"/>
            <a:r>
              <a:rPr lang="ar-EG" sz="6600" dirty="0" smtClean="0"/>
              <a:t>الطائرة النفاثة </a:t>
            </a:r>
            <a:endParaRPr lang="en-US" sz="6600" dirty="0"/>
          </a:p>
        </p:txBody>
      </p:sp>
      <p:sp>
        <p:nvSpPr>
          <p:cNvPr id="8" name="TextBox 7"/>
          <p:cNvSpPr txBox="1"/>
          <p:nvPr/>
        </p:nvSpPr>
        <p:spPr>
          <a:xfrm>
            <a:off x="5715000" y="921694"/>
            <a:ext cx="3359730" cy="1107996"/>
          </a:xfrm>
          <a:prstGeom prst="rect">
            <a:avLst/>
          </a:prstGeom>
          <a:solidFill>
            <a:schemeClr val="tx2">
              <a:lumMod val="20000"/>
              <a:lumOff val="80000"/>
            </a:schemeClr>
          </a:solidFill>
          <a:ln w="12700">
            <a:solidFill>
              <a:schemeClr val="accent6">
                <a:lumMod val="75000"/>
              </a:schemeClr>
            </a:solidFill>
          </a:ln>
        </p:spPr>
        <p:txBody>
          <a:bodyPr wrap="square" rtlCol="0">
            <a:spAutoFit/>
          </a:bodyPr>
          <a:lstStyle/>
          <a:p>
            <a:pPr algn="ctr"/>
            <a:r>
              <a:rPr lang="en-US" sz="6600" dirty="0" err="1" smtClean="0">
                <a:latin typeface="SutonnyOMJ" pitchFamily="2" charset="0"/>
                <a:cs typeface="SutonnyOMJ" pitchFamily="2" charset="0"/>
              </a:rPr>
              <a:t>শামুক</a:t>
            </a:r>
            <a:endParaRPr lang="en-US" sz="6600" dirty="0">
              <a:latin typeface="SutonnyOMJ" pitchFamily="2" charset="0"/>
              <a:cs typeface="SutonnyOMJ" pitchFamily="2" charset="0"/>
            </a:endParaRPr>
          </a:p>
        </p:txBody>
      </p:sp>
      <p:sp>
        <p:nvSpPr>
          <p:cNvPr id="9" name="TextBox 8"/>
          <p:cNvSpPr txBox="1"/>
          <p:nvPr/>
        </p:nvSpPr>
        <p:spPr>
          <a:xfrm>
            <a:off x="5715000" y="2092404"/>
            <a:ext cx="3359730" cy="1107996"/>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কচ্ছপ</a:t>
            </a:r>
            <a:endParaRPr lang="en-US" sz="6600" dirty="0">
              <a:latin typeface="SutonnyOMJ" pitchFamily="2" charset="0"/>
              <a:cs typeface="SutonnyOMJ" pitchFamily="2" charset="0"/>
            </a:endParaRPr>
          </a:p>
        </p:txBody>
      </p:sp>
      <p:sp>
        <p:nvSpPr>
          <p:cNvPr id="10" name="TextBox 9"/>
          <p:cNvSpPr txBox="1"/>
          <p:nvPr/>
        </p:nvSpPr>
        <p:spPr>
          <a:xfrm>
            <a:off x="5715000" y="3235404"/>
            <a:ext cx="3359730" cy="1107996"/>
          </a:xfrm>
          <a:prstGeom prst="rect">
            <a:avLst/>
          </a:prstGeom>
          <a:solidFill>
            <a:schemeClr val="accent4">
              <a:lumMod val="20000"/>
              <a:lumOff val="80000"/>
            </a:schemeClr>
          </a:solidFill>
          <a:ln w="12700">
            <a:solidFill>
              <a:schemeClr val="accent2">
                <a:lumMod val="75000"/>
              </a:schemeClr>
            </a:solidFill>
          </a:ln>
        </p:spPr>
        <p:txBody>
          <a:bodyPr wrap="square" rtlCol="0">
            <a:spAutoFit/>
          </a:bodyPr>
          <a:lstStyle/>
          <a:p>
            <a:pPr algn="ctr"/>
            <a:r>
              <a:rPr lang="en-US" sz="6600" dirty="0" err="1" smtClean="0">
                <a:latin typeface="SutonnyOMJ" pitchFamily="2" charset="0"/>
                <a:cs typeface="SutonnyOMJ" pitchFamily="2" charset="0"/>
              </a:rPr>
              <a:t>শিকারি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পাখি</a:t>
            </a:r>
            <a:endParaRPr lang="en-US" sz="6600" dirty="0">
              <a:latin typeface="SutonnyOMJ" pitchFamily="2" charset="0"/>
              <a:cs typeface="SutonnyOMJ" pitchFamily="2" charset="0"/>
            </a:endParaRPr>
          </a:p>
        </p:txBody>
      </p:sp>
      <p:sp>
        <p:nvSpPr>
          <p:cNvPr id="11" name="TextBox 10"/>
          <p:cNvSpPr txBox="1"/>
          <p:nvPr/>
        </p:nvSpPr>
        <p:spPr>
          <a:xfrm>
            <a:off x="5715000" y="4413039"/>
            <a:ext cx="3359730" cy="1107996"/>
          </a:xfrm>
          <a:prstGeom prst="rect">
            <a:avLst/>
          </a:prstGeom>
          <a:solidFill>
            <a:schemeClr val="accent5">
              <a:lumMod val="20000"/>
              <a:lumOff val="8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ক্ষেপণাস্ত্র</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12" name="TextBox 11"/>
          <p:cNvSpPr txBox="1"/>
          <p:nvPr/>
        </p:nvSpPr>
        <p:spPr>
          <a:xfrm>
            <a:off x="5715000" y="5590674"/>
            <a:ext cx="3359730" cy="1107996"/>
          </a:xfrm>
          <a:prstGeom prst="rect">
            <a:avLst/>
          </a:prstGeom>
          <a:solidFill>
            <a:schemeClr val="bg1">
              <a:lumMod val="95000"/>
            </a:schemeClr>
          </a:solidFill>
          <a:ln w="12700">
            <a:solidFill>
              <a:srgbClr val="002060"/>
            </a:solidFill>
          </a:ln>
        </p:spPr>
        <p:txBody>
          <a:bodyPr wrap="square" rtlCol="0">
            <a:spAutoFit/>
          </a:bodyPr>
          <a:lstStyle/>
          <a:p>
            <a:pPr algn="ctr"/>
            <a:r>
              <a:rPr lang="en-US" sz="6600" dirty="0" err="1" smtClean="0">
                <a:latin typeface="SutonnyOMJ" pitchFamily="2" charset="0"/>
                <a:cs typeface="SutonnyOMJ" pitchFamily="2" charset="0"/>
              </a:rPr>
              <a:t>জেট</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বিমান</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595" y="2092403"/>
            <a:ext cx="1640840" cy="110762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2595" y="3276600"/>
            <a:ext cx="1640840" cy="10668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595" y="4384965"/>
            <a:ext cx="1640840" cy="113607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2596" y="5591722"/>
            <a:ext cx="1640840" cy="110249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2595" y="935367"/>
            <a:ext cx="1640840" cy="1094323"/>
          </a:xfrm>
          <a:prstGeom prst="rect">
            <a:avLst/>
          </a:prstGeom>
        </p:spPr>
      </p:pic>
    </p:spTree>
    <p:extLst>
      <p:ext uri="{BB962C8B-B14F-4D97-AF65-F5344CB8AC3E}">
        <p14:creationId xmlns:p14="http://schemas.microsoft.com/office/powerpoint/2010/main" val="28217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anim calcmode="lin" valueType="num">
                                      <p:cBhvr>
                                        <p:cTn id="49" dur="2000" fill="hold"/>
                                        <p:tgtEl>
                                          <p:spTgt spid="14"/>
                                        </p:tgtEl>
                                        <p:attrNameLst>
                                          <p:attrName>ppt_w</p:attrName>
                                        </p:attrNameLst>
                                      </p:cBhvr>
                                      <p:tavLst>
                                        <p:tav tm="0" fmla="#ppt_w*sin(2.5*pi*$)">
                                          <p:val>
                                            <p:fltVal val="0"/>
                                          </p:val>
                                        </p:tav>
                                        <p:tav tm="100000">
                                          <p:val>
                                            <p:fltVal val="1"/>
                                          </p:val>
                                        </p:tav>
                                      </p:tavLst>
                                    </p:anim>
                                    <p:anim calcmode="lin" valueType="num">
                                      <p:cBhvr>
                                        <p:cTn id="5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heel(1)">
                                      <p:cBhvr>
                                        <p:cTn id="55" dur="2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ircle(in)">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circle(in)">
                                      <p:cBhvr>
                                        <p:cTn id="10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41565"/>
            <a:ext cx="8991600" cy="830997"/>
          </a:xfrm>
          <a:prstGeom prst="rect">
            <a:avLst/>
          </a:prstGeom>
          <a:solidFill>
            <a:schemeClr val="bg1">
              <a:lumMod val="95000"/>
            </a:schemeClr>
          </a:solidFill>
          <a:ln w="12700">
            <a:solidFill>
              <a:schemeClr val="accent2">
                <a:lumMod val="75000"/>
              </a:schemeClr>
            </a:solidFill>
          </a:ln>
        </p:spPr>
        <p:txBody>
          <a:bodyPr wrap="square" rtlCol="0">
            <a:spAutoFit/>
          </a:bodyPr>
          <a:lstStyle/>
          <a:p>
            <a:pPr algn="ctr"/>
            <a:r>
              <a:rPr lang="ar-EG" sz="4800" dirty="0" smtClean="0"/>
              <a:t>اعلم معانى المفردات</a:t>
            </a:r>
            <a:r>
              <a:rPr lang="en-US" sz="4800" dirty="0" smtClean="0">
                <a:latin typeface="SutonnyOMJ" pitchFamily="2" charset="0"/>
                <a:cs typeface="SutonnyOMJ" pitchFamily="2" charset="0"/>
              </a:rPr>
              <a:t>=</a:t>
            </a:r>
            <a:r>
              <a:rPr lang="en-US" sz="4800" dirty="0" err="1" smtClean="0">
                <a:latin typeface="SutonnyOMJ" pitchFamily="2" charset="0"/>
                <a:cs typeface="SutonnyOMJ" pitchFamily="2" charset="0"/>
              </a:rPr>
              <a:t>শব্দের</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অর্থ</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জেনে</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নেই</a:t>
            </a:r>
            <a:r>
              <a:rPr lang="en-US" sz="4800" dirty="0" smtClean="0">
                <a:latin typeface="SutonnyOMJ" pitchFamily="2" charset="0"/>
                <a:cs typeface="SutonnyOMJ" pitchFamily="2" charset="0"/>
              </a:rPr>
              <a:t> </a:t>
            </a:r>
            <a:r>
              <a:rPr lang="ar-EG" sz="4800" dirty="0" smtClean="0"/>
              <a:t> </a:t>
            </a:r>
            <a:endParaRPr lang="en-US" sz="4800" dirty="0"/>
          </a:p>
        </p:txBody>
      </p:sp>
      <p:sp>
        <p:nvSpPr>
          <p:cNvPr id="3" name="TextBox 2"/>
          <p:cNvSpPr txBox="1"/>
          <p:nvPr/>
        </p:nvSpPr>
        <p:spPr>
          <a:xfrm>
            <a:off x="83130" y="928255"/>
            <a:ext cx="3879270" cy="1107996"/>
          </a:xfrm>
          <a:prstGeom prst="rect">
            <a:avLst/>
          </a:prstGeom>
          <a:solidFill>
            <a:schemeClr val="accent3">
              <a:lumMod val="20000"/>
              <a:lumOff val="80000"/>
            </a:schemeClr>
          </a:solidFill>
          <a:ln w="12700">
            <a:solidFill>
              <a:srgbClr val="00B0F0"/>
            </a:solidFill>
          </a:ln>
        </p:spPr>
        <p:txBody>
          <a:bodyPr wrap="square" rtlCol="0">
            <a:spAutoFit/>
          </a:bodyPr>
          <a:lstStyle/>
          <a:p>
            <a:pPr algn="ctr"/>
            <a:r>
              <a:rPr lang="ar-EG" sz="6600" dirty="0" smtClean="0"/>
              <a:t>الريح </a:t>
            </a:r>
            <a:endParaRPr lang="en-US" sz="6600" dirty="0"/>
          </a:p>
        </p:txBody>
      </p:sp>
      <p:sp>
        <p:nvSpPr>
          <p:cNvPr id="4" name="TextBox 3"/>
          <p:cNvSpPr txBox="1"/>
          <p:nvPr/>
        </p:nvSpPr>
        <p:spPr>
          <a:xfrm>
            <a:off x="83130" y="2092035"/>
            <a:ext cx="3879270" cy="1107996"/>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ar-EG" sz="6600" dirty="0" smtClean="0"/>
              <a:t>الحمار </a:t>
            </a:r>
            <a:endParaRPr lang="en-US" sz="6600" dirty="0"/>
          </a:p>
        </p:txBody>
      </p:sp>
      <p:sp>
        <p:nvSpPr>
          <p:cNvPr id="5" name="TextBox 4"/>
          <p:cNvSpPr txBox="1"/>
          <p:nvPr/>
        </p:nvSpPr>
        <p:spPr>
          <a:xfrm>
            <a:off x="83130" y="3262745"/>
            <a:ext cx="3879270" cy="1107996"/>
          </a:xfrm>
          <a:prstGeom prst="rect">
            <a:avLst/>
          </a:prstGeom>
          <a:solidFill>
            <a:schemeClr val="accent5">
              <a:lumMod val="20000"/>
              <a:lumOff val="80000"/>
            </a:schemeClr>
          </a:solidFill>
          <a:ln w="12700">
            <a:solidFill>
              <a:srgbClr val="00B0F0"/>
            </a:solidFill>
          </a:ln>
        </p:spPr>
        <p:txBody>
          <a:bodyPr wrap="square" rtlCol="0">
            <a:spAutoFit/>
          </a:bodyPr>
          <a:lstStyle/>
          <a:p>
            <a:pPr algn="ctr"/>
            <a:r>
              <a:rPr lang="ar-EG" sz="6600" dirty="0" smtClean="0"/>
              <a:t>الابل </a:t>
            </a:r>
            <a:endParaRPr lang="en-US" sz="6600" dirty="0"/>
          </a:p>
        </p:txBody>
      </p:sp>
      <p:sp>
        <p:nvSpPr>
          <p:cNvPr id="6" name="TextBox 5"/>
          <p:cNvSpPr txBox="1"/>
          <p:nvPr/>
        </p:nvSpPr>
        <p:spPr>
          <a:xfrm>
            <a:off x="83130" y="4426894"/>
            <a:ext cx="3879270" cy="1107996"/>
          </a:xfrm>
          <a:prstGeom prst="rect">
            <a:avLst/>
          </a:prstGeom>
          <a:solidFill>
            <a:schemeClr val="accent4">
              <a:lumMod val="20000"/>
              <a:lumOff val="80000"/>
            </a:schemeClr>
          </a:solidFill>
          <a:ln w="12700">
            <a:solidFill>
              <a:srgbClr val="00B0F0"/>
            </a:solidFill>
          </a:ln>
        </p:spPr>
        <p:txBody>
          <a:bodyPr wrap="square" rtlCol="0">
            <a:spAutoFit/>
          </a:bodyPr>
          <a:lstStyle/>
          <a:p>
            <a:pPr algn="ctr"/>
            <a:r>
              <a:rPr lang="ar-EG" sz="6600" dirty="0" smtClean="0"/>
              <a:t>الغزال</a:t>
            </a:r>
            <a:endParaRPr lang="en-US" sz="6600" dirty="0"/>
          </a:p>
        </p:txBody>
      </p:sp>
      <p:sp>
        <p:nvSpPr>
          <p:cNvPr id="7" name="TextBox 6"/>
          <p:cNvSpPr txBox="1"/>
          <p:nvPr/>
        </p:nvSpPr>
        <p:spPr>
          <a:xfrm>
            <a:off x="83131" y="5611459"/>
            <a:ext cx="3879270" cy="1107996"/>
          </a:xfrm>
          <a:prstGeom prst="rect">
            <a:avLst/>
          </a:prstGeom>
          <a:solidFill>
            <a:schemeClr val="bg2">
              <a:lumMod val="90000"/>
            </a:schemeClr>
          </a:solidFill>
          <a:ln w="12700">
            <a:solidFill>
              <a:srgbClr val="00B0F0"/>
            </a:solidFill>
          </a:ln>
        </p:spPr>
        <p:txBody>
          <a:bodyPr wrap="square" rtlCol="0">
            <a:spAutoFit/>
          </a:bodyPr>
          <a:lstStyle/>
          <a:p>
            <a:pPr algn="ctr"/>
            <a:r>
              <a:rPr lang="ar-EG" sz="6600" dirty="0" smtClean="0"/>
              <a:t>الذبابة</a:t>
            </a:r>
            <a:endParaRPr lang="en-US" sz="6600" dirty="0"/>
          </a:p>
        </p:txBody>
      </p:sp>
      <p:sp>
        <p:nvSpPr>
          <p:cNvPr id="8" name="TextBox 7"/>
          <p:cNvSpPr txBox="1"/>
          <p:nvPr/>
        </p:nvSpPr>
        <p:spPr>
          <a:xfrm>
            <a:off x="6019800" y="928255"/>
            <a:ext cx="3054930" cy="1107996"/>
          </a:xfrm>
          <a:prstGeom prst="rect">
            <a:avLst/>
          </a:prstGeom>
          <a:solidFill>
            <a:schemeClr val="accent5">
              <a:lumMod val="20000"/>
              <a:lumOff val="80000"/>
            </a:schemeClr>
          </a:solidFill>
          <a:ln w="12700">
            <a:solidFill>
              <a:schemeClr val="accent2">
                <a:lumMod val="75000"/>
              </a:schemeClr>
            </a:solidFill>
          </a:ln>
        </p:spPr>
        <p:txBody>
          <a:bodyPr wrap="square" rtlCol="0">
            <a:spAutoFit/>
          </a:bodyPr>
          <a:lstStyle/>
          <a:p>
            <a:pPr algn="ctr"/>
            <a:r>
              <a:rPr lang="en-US" sz="6600" dirty="0" err="1" smtClean="0">
                <a:latin typeface="SutonnyOMJ" pitchFamily="2" charset="0"/>
                <a:cs typeface="SutonnyOMJ" pitchFamily="2" charset="0"/>
              </a:rPr>
              <a:t>বাতাস</a:t>
            </a:r>
            <a:endParaRPr lang="en-US" sz="6600" dirty="0">
              <a:latin typeface="SutonnyOMJ" pitchFamily="2" charset="0"/>
              <a:cs typeface="SutonnyOMJ" pitchFamily="2" charset="0"/>
            </a:endParaRPr>
          </a:p>
        </p:txBody>
      </p:sp>
      <p:sp>
        <p:nvSpPr>
          <p:cNvPr id="9" name="TextBox 8"/>
          <p:cNvSpPr txBox="1"/>
          <p:nvPr/>
        </p:nvSpPr>
        <p:spPr>
          <a:xfrm>
            <a:off x="6019800" y="2091299"/>
            <a:ext cx="3054930" cy="1107996"/>
          </a:xfrm>
          <a:prstGeom prst="rect">
            <a:avLst/>
          </a:prstGeom>
          <a:solidFill>
            <a:schemeClr val="accent4">
              <a:lumMod val="20000"/>
              <a:lumOff val="80000"/>
            </a:schemeClr>
          </a:solidFill>
          <a:ln w="12700">
            <a:solidFill>
              <a:schemeClr val="accent6">
                <a:lumMod val="75000"/>
              </a:schemeClr>
            </a:solidFill>
          </a:ln>
        </p:spPr>
        <p:txBody>
          <a:bodyPr wrap="square" rtlCol="0">
            <a:spAutoFit/>
          </a:bodyPr>
          <a:lstStyle/>
          <a:p>
            <a:pPr algn="ctr"/>
            <a:r>
              <a:rPr lang="en-US" sz="6600" dirty="0" err="1" smtClean="0">
                <a:latin typeface="SutonnyOMJ" pitchFamily="2" charset="0"/>
                <a:cs typeface="SutonnyOMJ" pitchFamily="2" charset="0"/>
              </a:rPr>
              <a:t>গাধা</a:t>
            </a:r>
            <a:endParaRPr lang="en-US" sz="6600" dirty="0">
              <a:latin typeface="SutonnyOMJ" pitchFamily="2" charset="0"/>
              <a:cs typeface="SutonnyOMJ" pitchFamily="2" charset="0"/>
            </a:endParaRPr>
          </a:p>
        </p:txBody>
      </p:sp>
      <p:sp>
        <p:nvSpPr>
          <p:cNvPr id="10" name="TextBox 9"/>
          <p:cNvSpPr txBox="1"/>
          <p:nvPr/>
        </p:nvSpPr>
        <p:spPr>
          <a:xfrm>
            <a:off x="6019800" y="3269670"/>
            <a:ext cx="3054930" cy="1107996"/>
          </a:xfrm>
          <a:prstGeom prst="rect">
            <a:avLst/>
          </a:prstGeom>
          <a:solidFill>
            <a:schemeClr val="accent3">
              <a:lumMod val="20000"/>
              <a:lumOff val="80000"/>
            </a:schemeClr>
          </a:solidFill>
          <a:ln w="12700">
            <a:solidFill>
              <a:srgbClr val="00B050"/>
            </a:solidFill>
          </a:ln>
        </p:spPr>
        <p:txBody>
          <a:bodyPr wrap="square" rtlCol="0">
            <a:spAutoFit/>
          </a:bodyPr>
          <a:lstStyle/>
          <a:p>
            <a:pPr algn="ctr"/>
            <a:r>
              <a:rPr lang="en-US" sz="6600" dirty="0" err="1" smtClean="0">
                <a:latin typeface="SutonnyOMJ" pitchFamily="2" charset="0"/>
                <a:cs typeface="SutonnyOMJ" pitchFamily="2" charset="0"/>
              </a:rPr>
              <a:t>উট</a:t>
            </a:r>
            <a:endParaRPr lang="en-US" sz="6600" dirty="0">
              <a:latin typeface="SutonnyOMJ" pitchFamily="2" charset="0"/>
              <a:cs typeface="SutonnyOMJ" pitchFamily="2" charset="0"/>
            </a:endParaRPr>
          </a:p>
        </p:txBody>
      </p:sp>
      <p:sp>
        <p:nvSpPr>
          <p:cNvPr id="11" name="TextBox 10"/>
          <p:cNvSpPr txBox="1"/>
          <p:nvPr/>
        </p:nvSpPr>
        <p:spPr>
          <a:xfrm>
            <a:off x="6019800" y="4440380"/>
            <a:ext cx="3054930" cy="1107996"/>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হরিণ</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12" name="TextBox 11"/>
          <p:cNvSpPr txBox="1"/>
          <p:nvPr/>
        </p:nvSpPr>
        <p:spPr>
          <a:xfrm>
            <a:off x="6019800" y="5611090"/>
            <a:ext cx="3054930" cy="1107996"/>
          </a:xfrm>
          <a:prstGeom prst="rect">
            <a:avLst/>
          </a:prstGeom>
          <a:solidFill>
            <a:schemeClr val="tx2">
              <a:lumMod val="20000"/>
              <a:lumOff val="80000"/>
            </a:schemeClr>
          </a:solidFill>
          <a:ln w="12700">
            <a:solidFill>
              <a:schemeClr val="accent2">
                <a:lumMod val="75000"/>
              </a:schemeClr>
            </a:solidFill>
          </a:ln>
        </p:spPr>
        <p:txBody>
          <a:bodyPr wrap="square" rtlCol="0">
            <a:spAutoFit/>
          </a:bodyPr>
          <a:lstStyle/>
          <a:p>
            <a:pPr algn="ctr"/>
            <a:r>
              <a:rPr lang="en-US" sz="6600" dirty="0" err="1" smtClean="0">
                <a:latin typeface="SutonnyOMJ" pitchFamily="2" charset="0"/>
                <a:cs typeface="SutonnyOMJ" pitchFamily="2" charset="0"/>
              </a:rPr>
              <a:t>মাছি</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380" y="928256"/>
            <a:ext cx="1905000" cy="110799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9380" y="2092035"/>
            <a:ext cx="1905000" cy="1107260"/>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3787" r="19243" b="1901"/>
          <a:stretch/>
        </p:blipFill>
        <p:spPr>
          <a:xfrm>
            <a:off x="4059380" y="3269670"/>
            <a:ext cx="1905000" cy="110107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9380" y="4426894"/>
            <a:ext cx="1905001" cy="1107996"/>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0000" r="9545"/>
          <a:stretch/>
        </p:blipFill>
        <p:spPr>
          <a:xfrm>
            <a:off x="4069769" y="5611459"/>
            <a:ext cx="1849013" cy="1107997"/>
          </a:xfrm>
          <a:prstGeom prst="rect">
            <a:avLst/>
          </a:prstGeom>
          <a:ln w="12700">
            <a:solidFill>
              <a:schemeClr val="accent2">
                <a:lumMod val="75000"/>
              </a:schemeClr>
            </a:solidFill>
          </a:ln>
        </p:spPr>
      </p:pic>
    </p:spTree>
    <p:extLst>
      <p:ext uri="{BB962C8B-B14F-4D97-AF65-F5344CB8AC3E}">
        <p14:creationId xmlns:p14="http://schemas.microsoft.com/office/powerpoint/2010/main" val="11187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arn(inVertical)">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circle(in)">
                                      <p:cBhvr>
                                        <p:cTn id="77" dur="2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heel(1)">
                                      <p:cBhvr>
                                        <p:cTn id="82" dur="20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fltVal val="0"/>
                                          </p:val>
                                        </p:tav>
                                        <p:tav tm="100000">
                                          <p:val>
                                            <p:strVal val="#ppt_w"/>
                                          </p:val>
                                        </p:tav>
                                      </p:tavLst>
                                    </p:anim>
                                    <p:anim calcmode="lin" valueType="num">
                                      <p:cBhvr>
                                        <p:cTn id="88" dur="1000" fill="hold"/>
                                        <p:tgtEl>
                                          <p:spTgt spid="7"/>
                                        </p:tgtEl>
                                        <p:attrNameLst>
                                          <p:attrName>ppt_h</p:attrName>
                                        </p:attrNameLst>
                                      </p:cBhvr>
                                      <p:tavLst>
                                        <p:tav tm="0">
                                          <p:val>
                                            <p:fltVal val="0"/>
                                          </p:val>
                                        </p:tav>
                                        <p:tav tm="100000">
                                          <p:val>
                                            <p:strVal val="#ppt_h"/>
                                          </p:val>
                                        </p:tav>
                                      </p:tavLst>
                                    </p:anim>
                                    <p:anim calcmode="lin" valueType="num">
                                      <p:cBhvr>
                                        <p:cTn id="89" dur="1000" fill="hold"/>
                                        <p:tgtEl>
                                          <p:spTgt spid="7"/>
                                        </p:tgtEl>
                                        <p:attrNameLst>
                                          <p:attrName>style.rotation</p:attrName>
                                        </p:attrNameLst>
                                      </p:cBhvr>
                                      <p:tavLst>
                                        <p:tav tm="0">
                                          <p:val>
                                            <p:fltVal val="90"/>
                                          </p:val>
                                        </p:tav>
                                        <p:tav tm="100000">
                                          <p:val>
                                            <p:fltVal val="0"/>
                                          </p:val>
                                        </p:tav>
                                      </p:tavLst>
                                    </p:anim>
                                    <p:animEffect transition="in" filter="fade">
                                      <p:cBhvr>
                                        <p:cTn id="90" dur="10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000"/>
                                        <p:tgtEl>
                                          <p:spTgt spid="17"/>
                                        </p:tgtEl>
                                      </p:cBhvr>
                                    </p:animEffect>
                                    <p:anim calcmode="lin" valueType="num">
                                      <p:cBhvr>
                                        <p:cTn id="96" dur="2000" fill="hold"/>
                                        <p:tgtEl>
                                          <p:spTgt spid="17"/>
                                        </p:tgtEl>
                                        <p:attrNameLst>
                                          <p:attrName>ppt_w</p:attrName>
                                        </p:attrNameLst>
                                      </p:cBhvr>
                                      <p:tavLst>
                                        <p:tav tm="0" fmla="#ppt_w*sin(2.5*pi*$)">
                                          <p:val>
                                            <p:fltVal val="0"/>
                                          </p:val>
                                        </p:tav>
                                        <p:tav tm="100000">
                                          <p:val>
                                            <p:fltVal val="1"/>
                                          </p:val>
                                        </p:tav>
                                      </p:tavLst>
                                    </p:anim>
                                    <p:anim calcmode="lin" valueType="num">
                                      <p:cBhvr>
                                        <p:cTn id="9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ppt_x"/>
                                          </p:val>
                                        </p:tav>
                                        <p:tav tm="100000">
                                          <p:val>
                                            <p:strVal val="#ppt_x"/>
                                          </p:val>
                                        </p:tav>
                                      </p:tavLst>
                                    </p:anim>
                                    <p:anim calcmode="lin" valueType="num">
                                      <p:cBhvr additive="base">
                                        <p:cTn id="10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629</Words>
  <Application>Microsoft Office PowerPoint</Application>
  <PresentationFormat>On-screen Show (4:3)</PresentationFormat>
  <Paragraphs>84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SutonnyOMJ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 simple</dc:creator>
  <cp:lastModifiedBy>ASUS</cp:lastModifiedBy>
  <cp:revision>53</cp:revision>
  <dcterms:created xsi:type="dcterms:W3CDTF">2006-08-16T00:00:00Z</dcterms:created>
  <dcterms:modified xsi:type="dcterms:W3CDTF">2019-10-10T07:22:09Z</dcterms:modified>
</cp:coreProperties>
</file>