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268" r:id="rId2"/>
    <p:sldId id="279" r:id="rId3"/>
    <p:sldId id="283" r:id="rId4"/>
    <p:sldId id="280" r:id="rId5"/>
    <p:sldId id="281" r:id="rId6"/>
    <p:sldId id="282" r:id="rId7"/>
    <p:sldId id="284" r:id="rId8"/>
    <p:sldId id="287" r:id="rId9"/>
    <p:sldId id="285" r:id="rId10"/>
    <p:sldId id="286" r:id="rId11"/>
    <p:sldId id="288" r:id="rId12"/>
    <p:sldId id="289" r:id="rId13"/>
    <p:sldId id="290" r:id="rId14"/>
    <p:sldId id="292" r:id="rId15"/>
    <p:sldId id="293" r:id="rId16"/>
    <p:sldId id="294" r:id="rId17"/>
    <p:sldId id="291" r:id="rId1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5552" autoAdjust="0"/>
  </p:normalViewPr>
  <p:slideViewPr>
    <p:cSldViewPr>
      <p:cViewPr varScale="1">
        <p:scale>
          <a:sx n="77" d="100"/>
          <a:sy n="77" d="100"/>
        </p:scale>
        <p:origin x="96" y="6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91" y="882376"/>
            <a:ext cx="9964364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198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085" y="3869635"/>
            <a:ext cx="876557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rgbClr val="FFFFFF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1F2B44-8D1B-4C90-BED5-016D39F0EB7B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145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5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F333-AC68-4BB2-AB5D-3E0A32FAA51B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32349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702" y="762000"/>
            <a:ext cx="742756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56F-C703-4F1B-BDAC-F1E759CB6269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8F8F-3854-4628-9E39-E36AAA986B5F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F80E-BF65-4CC7-AE04-EC68A98C0E13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36" y="1173575"/>
            <a:ext cx="9964364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198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483" y="4154520"/>
            <a:ext cx="876681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5C49-7C0A-4BC3-901B-4BA8A332F356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0684" y="402040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9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702" y="2057399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980" y="2057400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0DA2-255B-4C22-B6DF-D1DA330170AD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2" y="2001511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702" y="2721483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540" y="1999032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540" y="2719322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2473-F941-4629-B8D0-043481E3571F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A9FC-6221-4969-9EC1-1C1A5BCCD95C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5891-BC07-4094-898D-96F21558CD1A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9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635" y="1097280"/>
            <a:ext cx="5210723" cy="466344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C10-F7A9-4C10-9C00-60C4D58F3DAF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1838" y="1069847"/>
            <a:ext cx="609746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01F3-87F8-49F0-8979-69B160F28BE7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3" y="2057400"/>
            <a:ext cx="98703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99" y="6223829"/>
            <a:ext cx="2328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91ABE7A-D737-4160-AEDA-4A28C5B13969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120" y="6223829"/>
            <a:ext cx="4716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MD.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101" y="6223829"/>
            <a:ext cx="1705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5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31" indent="-182825" algn="l" defTabSz="914126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1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9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7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229EF3-B1BB-46E1-93F1-3F481CE8F844}"/>
              </a:ext>
            </a:extLst>
          </p:cNvPr>
          <p:cNvSpPr/>
          <p:nvPr/>
        </p:nvSpPr>
        <p:spPr>
          <a:xfrm>
            <a:off x="8057002" y="4404986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B5FA8-05B4-4E0E-B8E8-0DA0B738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1F-95F7-48D3-8643-4493B65490CA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1024" name="Footer Placeholder 1023">
            <a:extLst>
              <a:ext uri="{FF2B5EF4-FFF2-40B4-BE49-F238E27FC236}">
                <a16:creationId xmlns:a16="http://schemas.microsoft.com/office/drawing/2014/main" id="{FC3D2C6F-7D0C-47A9-863C-4822FE59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1025" name="Slide Number Placeholder 1024">
            <a:extLst>
              <a:ext uri="{FF2B5EF4-FFF2-40B4-BE49-F238E27FC236}">
                <a16:creationId xmlns:a16="http://schemas.microsoft.com/office/drawing/2014/main" id="{FCF565BE-D593-4190-BE04-96BDCB5F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80909E29-E0CF-4307-855A-E163AF623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4" t="6121" r="1665" b="6606"/>
          <a:stretch/>
        </p:blipFill>
        <p:spPr>
          <a:xfrm>
            <a:off x="4898676" y="804797"/>
            <a:ext cx="3158326" cy="35372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A6ED4C6D-4EE7-4C8B-BBAD-6D599659B8D1}"/>
              </a:ext>
            </a:extLst>
          </p:cNvPr>
          <p:cNvSpPr/>
          <p:nvPr/>
        </p:nvSpPr>
        <p:spPr>
          <a:xfrm>
            <a:off x="455612" y="609600"/>
            <a:ext cx="4242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61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123452-0298-4282-B2AC-C91AF75B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08BE-CA90-4B9E-B17D-F8C1FD707805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BA282-FB6F-47AF-B537-E76A327E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9695D-E7B2-46D9-B27F-601F5DCD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136D3-32CD-4AC2-8B4E-C3EAC9D1C094}"/>
              </a:ext>
            </a:extLst>
          </p:cNvPr>
          <p:cNvSpPr txBox="1"/>
          <p:nvPr/>
        </p:nvSpPr>
        <p:spPr>
          <a:xfrm>
            <a:off x="227012" y="304536"/>
            <a:ext cx="11734800" cy="55092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তরল পদার্থ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ের আয়তন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পরিমাপে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মেট্রিক এককাবলি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মিলিলি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(মি.লি.)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=     ১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(সে.লি.)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    ১  লিটার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ডেকা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ডেকালি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হেক্টো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লিটার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হেক্টোলি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কিলো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তরল পদার্থ পরিমাপের আদর্শ একক হল লিটার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A1240-FC10-4262-976C-2B366F88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A73-E434-4EB0-A2FF-CEDDBD1B32E2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F66F1-6837-4EEE-89EB-A70C3012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7874A-4A2F-45EF-B2EA-B1723BB7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0B1CA3-5B5C-4435-982C-000373824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2"/>
          <a:stretch/>
        </p:blipFill>
        <p:spPr bwMode="auto">
          <a:xfrm>
            <a:off x="379413" y="391544"/>
            <a:ext cx="7162799" cy="42318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4DFFB0-74B2-4F7C-AF5D-84424D999854}"/>
              </a:ext>
            </a:extLst>
          </p:cNvPr>
          <p:cNvSpPr txBox="1"/>
          <p:nvPr/>
        </p:nvSpPr>
        <p:spPr>
          <a:xfrm>
            <a:off x="379413" y="4648200"/>
            <a:ext cx="11453026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একটি পরিবারে দৈনিক ১.২৫ লিটার দুধ লাগে। প্রতি লিটার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দুধের দাম ৫২ টাকা হলে, ঐ পরিবারে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মাসে কত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টাকার দুধ লাগবে?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05F5CF-1983-4D27-9E81-75CC3EBFB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59" t="-33095" r="-18455" b="-33095"/>
          <a:stretch/>
        </p:blipFill>
        <p:spPr>
          <a:xfrm>
            <a:off x="7694613" y="410333"/>
            <a:ext cx="4137826" cy="4231897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28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BC934-A974-491C-AFEC-182B0136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1304-D898-42F2-9A55-A2A6798392AF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89EF0-0468-48C2-957B-CB90058D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DE448-05EE-4EB6-B593-FAB90194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1DA27A-97A7-40AE-BD9B-060D8B896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04" t="-25584" r="-24668" b="-23157"/>
          <a:stretch/>
        </p:blipFill>
        <p:spPr>
          <a:xfrm>
            <a:off x="7089332" y="1041744"/>
            <a:ext cx="4716544" cy="378372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A9DEBC-634D-4044-90C2-9BC1CB898CAC}"/>
              </a:ext>
            </a:extLst>
          </p:cNvPr>
          <p:cNvSpPr txBox="1"/>
          <p:nvPr/>
        </p:nvSpPr>
        <p:spPr>
          <a:xfrm>
            <a:off x="375876" y="5026717"/>
            <a:ext cx="1143000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একজন রোগী প্রতিদিন তিনটি বোতল থেকে যথাক্রমে  ৫মিঃলিঃ,১০মিঃলিঃ ও ১৫মিঃলিঃ ঔষধ সেবন করে। সে এক সপ্তাহে কতটুকু ঔষধ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সেবন করে?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F3715-5ECE-4D54-A647-6EADA0928D34}"/>
              </a:ext>
            </a:extLst>
          </p:cNvPr>
          <p:cNvSpPr txBox="1"/>
          <p:nvPr/>
        </p:nvSpPr>
        <p:spPr>
          <a:xfrm>
            <a:off x="379412" y="266701"/>
            <a:ext cx="114300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4E3993-7D8A-40EC-B0C7-340064A42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041744"/>
            <a:ext cx="6553200" cy="37837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1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480DB-6F0A-4AC0-BE28-AAE8CAF3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02E-16A9-40C7-B75F-4E830352CC22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FA5AA-83A3-4BE1-A7EF-596A56F2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30B23-42C4-485D-869C-B455DB9C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C4C37-7620-4E00-B676-05E5B5EF1795}"/>
              </a:ext>
            </a:extLst>
          </p:cNvPr>
          <p:cNvSpPr txBox="1"/>
          <p:nvPr/>
        </p:nvSpPr>
        <p:spPr>
          <a:xfrm>
            <a:off x="303212" y="3915145"/>
            <a:ext cx="11582400" cy="224676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পরিবারে মাসিক ২ লিটার সরিষার তেল, ৬.৫ লিটার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সয়াবিন তেল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এবং ১.৫ লিটার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কেল তেল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ব্যবহৃত হয়।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 ঐ পরিবারে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মাসে কত মিলিলিটার তেল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হয়?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মাসে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কত ডেসিলিটার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তেল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হবে?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গ.  এক বছরে কোন প্রকার তেল কতটুকু প্রয়োজন হবে?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8A3AAA-8AB1-473B-85F2-B1EF66B60351}"/>
              </a:ext>
            </a:extLst>
          </p:cNvPr>
          <p:cNvGrpSpPr/>
          <p:nvPr/>
        </p:nvGrpSpPr>
        <p:grpSpPr>
          <a:xfrm>
            <a:off x="303212" y="297230"/>
            <a:ext cx="11582400" cy="3556000"/>
            <a:chOff x="609600" y="546239"/>
            <a:chExt cx="8034338" cy="3556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43F9E8-50E7-49CE-8753-C82038106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9690"/>
            <a:stretch/>
          </p:blipFill>
          <p:spPr>
            <a:xfrm>
              <a:off x="5943600" y="546239"/>
              <a:ext cx="2700338" cy="3556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D95C22-2AAC-4283-BE96-BCFF9C86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600" y="546239"/>
              <a:ext cx="5334000" cy="35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6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0BAB-0181-4A38-AE97-B888D070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8F8F-3854-4628-9E39-E36AAA986B5F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0EF99-DE7D-414A-B210-040A8A72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C50F1-CE3A-48D7-AE63-39CA0430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A5295-D19A-45D6-A70F-845D0E95943A}"/>
              </a:ext>
            </a:extLst>
          </p:cNvPr>
          <p:cNvSpPr txBox="1"/>
          <p:nvPr/>
        </p:nvSpPr>
        <p:spPr>
          <a:xfrm>
            <a:off x="379412" y="269046"/>
            <a:ext cx="115062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59A6D-95F2-409E-9D8E-052F1DF0C406}"/>
              </a:ext>
            </a:extLst>
          </p:cNvPr>
          <p:cNvSpPr txBox="1"/>
          <p:nvPr/>
        </p:nvSpPr>
        <p:spPr>
          <a:xfrm>
            <a:off x="227012" y="3666658"/>
            <a:ext cx="11658600" cy="25545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একটি মোটরগাড়ি ১০ লিটার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পেট্রোলে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৮০ কিলোমিটার যায়।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গাড়িটি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দৈনিক ৬০ কিলোমিটার চলে।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 লিটার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পেট্রোলের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দাম ৯৯ টাকা।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ক.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প্রতি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কিলোমিটার যেতে কী পরিমান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প্রয়োজন?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খ. এক সপ্তাহে কত টাকার তেল ক্রয় করা হল?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মাসে কত লিটার তেল খরচ হল?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B014D-949F-43D4-95EE-8796EC6BA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1" b="-1"/>
          <a:stretch/>
        </p:blipFill>
        <p:spPr>
          <a:xfrm>
            <a:off x="7618412" y="976932"/>
            <a:ext cx="4267200" cy="26745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65AA37-1D76-464E-9A26-BE9487D1D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976932"/>
            <a:ext cx="6438900" cy="26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F5E12-0991-4085-95CA-BBF5180C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8F8F-3854-4628-9E39-E36AAA986B5F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A3B58-7AF7-4C6F-9665-4B9C515A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0F8F3-6A08-444D-A682-5C36C856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4EA3E-4735-4685-A306-5E5E769A6997}"/>
              </a:ext>
            </a:extLst>
          </p:cNvPr>
          <p:cNvSpPr txBox="1"/>
          <p:nvPr/>
        </p:nvSpPr>
        <p:spPr>
          <a:xfrm>
            <a:off x="303212" y="323160"/>
            <a:ext cx="115824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872824-61D4-4245-AB36-6697C08DB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30" t="-21820" r="-22126" b="-42231"/>
          <a:stretch/>
        </p:blipFill>
        <p:spPr bwMode="auto">
          <a:xfrm>
            <a:off x="7560331" y="692761"/>
            <a:ext cx="3472543" cy="35915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325207-8DA3-443E-AE55-2B430E24664E}"/>
              </a:ext>
            </a:extLst>
          </p:cNvPr>
          <p:cNvSpPr txBox="1"/>
          <p:nvPr/>
        </p:nvSpPr>
        <p:spPr>
          <a:xfrm>
            <a:off x="587105" y="4469255"/>
            <a:ext cx="859251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 ট্যাংকটিতে কত মগ পানি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EBB96-D337-4683-811E-37EA6359ECC4}"/>
              </a:ext>
            </a:extLst>
          </p:cNvPr>
          <p:cNvSpPr txBox="1"/>
          <p:nvPr/>
        </p:nvSpPr>
        <p:spPr>
          <a:xfrm>
            <a:off x="596998" y="4993513"/>
            <a:ext cx="8575387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মগে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কত মিলিলিটার 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D4B91-2A03-4C0D-9AF7-D362C2612316}"/>
              </a:ext>
            </a:extLst>
          </p:cNvPr>
          <p:cNvSpPr txBox="1"/>
          <p:nvPr/>
        </p:nvSpPr>
        <p:spPr>
          <a:xfrm>
            <a:off x="616401" y="5524763"/>
            <a:ext cx="855598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এক মগ পানি কত ঘনসেন্টিমিটারের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55CE8-D567-474B-AE6E-D67B54BFE82A}"/>
              </a:ext>
            </a:extLst>
          </p:cNvPr>
          <p:cNvSpPr txBox="1"/>
          <p:nvPr/>
        </p:nvSpPr>
        <p:spPr>
          <a:xfrm>
            <a:off x="9208918" y="4466854"/>
            <a:ext cx="253079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১৮০০ মগ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53BEC-FCC1-40C7-9EB6-A6927D6BFFFB}"/>
              </a:ext>
            </a:extLst>
          </p:cNvPr>
          <p:cNvSpPr txBox="1"/>
          <p:nvPr/>
        </p:nvSpPr>
        <p:spPr>
          <a:xfrm>
            <a:off x="9189514" y="4972001"/>
            <a:ext cx="2526982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০০ মিলিলিটার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3AAF28-D294-4122-BA4D-17D32DC987D7}"/>
              </a:ext>
            </a:extLst>
          </p:cNvPr>
          <p:cNvSpPr txBox="1"/>
          <p:nvPr/>
        </p:nvSpPr>
        <p:spPr>
          <a:xfrm>
            <a:off x="9179621" y="5516733"/>
            <a:ext cx="25041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১৫০০ ঘনসেন্টিমিটার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9FEC41E-506B-4E2E-8CF4-C3A569266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2" t="-3714" r="-11954" b="-3408"/>
          <a:stretch/>
        </p:blipFill>
        <p:spPr bwMode="auto">
          <a:xfrm>
            <a:off x="616402" y="930210"/>
            <a:ext cx="4038600" cy="359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4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8E60E-C03D-4CDC-84E6-30661AE0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8F8F-3854-4628-9E39-E36AAA986B5F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FABB6-F189-4104-A19C-02439060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1115" y="6223829"/>
            <a:ext cx="4716545" cy="365125"/>
          </a:xfrm>
        </p:spPr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D4C06-E5A0-4895-9D55-CAF6A707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304A8-9A18-4D4C-94D3-0E3AE99D3664}"/>
              </a:ext>
            </a:extLst>
          </p:cNvPr>
          <p:cNvSpPr txBox="1"/>
          <p:nvPr/>
        </p:nvSpPr>
        <p:spPr>
          <a:xfrm>
            <a:off x="303212" y="1106269"/>
            <a:ext cx="11582400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DBDA5-2187-42A7-90CD-CEE408005472}"/>
              </a:ext>
            </a:extLst>
          </p:cNvPr>
          <p:cNvSpPr txBox="1"/>
          <p:nvPr/>
        </p:nvSpPr>
        <p:spPr>
          <a:xfrm>
            <a:off x="340246" y="2286000"/>
            <a:ext cx="11582400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স্টেশনে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০০ লিটার ডিজেল ও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০০০ লিটার 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পেট্রোল বিক্রয় হয়। প্রতি লিটার পেট্রোল 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টাকা এবং ডিজেল 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টাকা 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কত লিটার তেল বিক্রয় হয়?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কত টাকা বিক্রয় হয়?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থেকে কত টাকা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বিক্রয়মূল্য পাওয়া গেল?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6B2BF4-241B-40A6-833A-A874E428219A}"/>
              </a:ext>
            </a:extLst>
          </p:cNvPr>
          <p:cNvSpPr/>
          <p:nvPr/>
        </p:nvSpPr>
        <p:spPr>
          <a:xfrm>
            <a:off x="4418012" y="4376348"/>
            <a:ext cx="723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1" name="Date Placeholder 60">
            <a:extLst>
              <a:ext uri="{FF2B5EF4-FFF2-40B4-BE49-F238E27FC236}">
                <a16:creationId xmlns:a16="http://schemas.microsoft.com/office/drawing/2014/main" id="{0782215F-F100-4FAB-BF80-AA035ED8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28C-084E-4D44-AFEC-AFF97E19B52C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58A8593F-A30E-46F9-A2B3-7DB12C0F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254C9AFB-96A1-4FCB-9DAC-BE83F901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541BF7F-7856-449E-B225-18152D89F6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339804"/>
            <a:ext cx="4406508" cy="44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4DCCF6F-E53C-4DD5-9E89-F16EAACC3177}"/>
              </a:ext>
            </a:extLst>
          </p:cNvPr>
          <p:cNvSpPr txBox="1">
            <a:spLocks/>
          </p:cNvSpPr>
          <p:nvPr/>
        </p:nvSpPr>
        <p:spPr>
          <a:xfrm>
            <a:off x="608012" y="1143000"/>
            <a:ext cx="5943600" cy="4267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531" indent="-182825" algn="l" defTabSz="914126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1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9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301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7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53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79776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9952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9943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9934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992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নামঃ মোঃ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আমিনুল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endParaRPr lang="bn-BD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Font typeface="Corbel" pitchFamily="34" charset="0"/>
              <a:buNone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সহকারি শিক্ষক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গনিত ও বিজ্ঞান)              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চাঁদপুর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আহমাদিয়া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ফাযিল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মাদরাসা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Font typeface="Corbel" pitchFamily="34" charset="0"/>
              <a:buNone/>
            </a:pP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নতুন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বাজার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চাঁদপুর সদর , চাঁদপুর।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Font typeface="Corbel" pitchFamily="34" charset="0"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028F290-567B-450A-A83B-5A4D4998917C}"/>
              </a:ext>
            </a:extLst>
          </p:cNvPr>
          <p:cNvSpPr txBox="1">
            <a:spLocks/>
          </p:cNvSpPr>
          <p:nvPr/>
        </p:nvSpPr>
        <p:spPr>
          <a:xfrm>
            <a:off x="6932612" y="1139868"/>
            <a:ext cx="4800600" cy="411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531" indent="-182825" algn="l" defTabSz="914126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1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9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301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79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53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79776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9952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9943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9934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992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শ্রেনি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ঃ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অষ্টম</a:t>
            </a:r>
          </a:p>
          <a:p>
            <a:pPr marL="0" indent="0">
              <a:buFont typeface="Corbel" pitchFamily="34" charset="0"/>
              <a:buNone/>
            </a:pP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বিষয়ঃ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endParaRPr lang="bn-BD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Font typeface="Corbel" pitchFamily="34" charset="0"/>
              <a:buNone/>
            </a:pP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অধ্যায়ঃ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তৃতীয়</a:t>
            </a:r>
            <a:endParaRPr lang="bn-BD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Font typeface="Corbel" pitchFamily="34" charset="0"/>
              <a:buNone/>
            </a:pP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সময়ঃ ৪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৫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মিনিট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1C9CE-1563-4B06-9C3F-071232C2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FFB7-463A-4ABA-BE99-7E1B6D9BC431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425B-69E1-4088-815E-82B99D31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81599-60E6-4EF5-9782-C11A9C7D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FC5B121-F15B-46D8-B0F9-92DACF98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6D2-EE43-4F44-AC88-74D42B2DCBC7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B30B23-F429-4183-B044-AD6CAB65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C071AA-C97B-4244-9255-CD1F8C2B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178A31-ED3A-468F-AEEF-4E6E43271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9880" b="21238"/>
          <a:stretch/>
        </p:blipFill>
        <p:spPr>
          <a:xfrm>
            <a:off x="531812" y="286791"/>
            <a:ext cx="11277600" cy="2688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340C059-BA14-40F6-83A3-F78BB121534E}"/>
              </a:ext>
            </a:extLst>
          </p:cNvPr>
          <p:cNvGrpSpPr/>
          <p:nvPr/>
        </p:nvGrpSpPr>
        <p:grpSpPr>
          <a:xfrm>
            <a:off x="530908" y="3204162"/>
            <a:ext cx="11310914" cy="2819400"/>
            <a:chOff x="838200" y="3581400"/>
            <a:chExt cx="7391399" cy="2819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FA201B5-6413-40DC-BF68-965E8E1A7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48" r="18333"/>
            <a:stretch/>
          </p:blipFill>
          <p:spPr>
            <a:xfrm>
              <a:off x="838200" y="3581400"/>
              <a:ext cx="2122714" cy="2812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97A606-3290-4643-A694-3622CC722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 t="5454" r="28073" b="5253"/>
            <a:stretch/>
          </p:blipFill>
          <p:spPr>
            <a:xfrm>
              <a:off x="3006973" y="3581400"/>
              <a:ext cx="1184026" cy="2812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56BC2E-C7AD-4177-8C81-97A0CF51CB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857" r="-13713"/>
            <a:stretch/>
          </p:blipFill>
          <p:spPr>
            <a:xfrm>
              <a:off x="4264381" y="3581400"/>
              <a:ext cx="2250716" cy="2812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6BC0F7-BFA3-4427-AD08-2E0C81CFC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8" r="22095"/>
            <a:stretch/>
          </p:blipFill>
          <p:spPr>
            <a:xfrm>
              <a:off x="6586894" y="3588329"/>
              <a:ext cx="1642705" cy="28124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5630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B3E0A-150E-4A88-8971-2ED29B6C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C4D9-135A-4CF6-8D28-137CD51B9DBD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07A8-8A11-465D-B073-B474767E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1CB4B-5BDC-405E-8051-4CF53BC4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9B840-B3D5-4AC4-91D3-08A71C8E1020}"/>
              </a:ext>
            </a:extLst>
          </p:cNvPr>
          <p:cNvSpPr txBox="1"/>
          <p:nvPr/>
        </p:nvSpPr>
        <p:spPr>
          <a:xfrm>
            <a:off x="236906" y="357142"/>
            <a:ext cx="1143000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>
                <a:latin typeface="NikoshBAN" pitchFamily="2" charset="0"/>
                <a:cs typeface="NikoshBAN" pitchFamily="2" charset="0"/>
              </a:rPr>
              <a:t>তরল পদার্থের আয়তন পরিমাপ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5972AD-BF9E-48E5-9115-DA533B23F909}"/>
              </a:ext>
            </a:extLst>
          </p:cNvPr>
          <p:cNvGrpSpPr/>
          <p:nvPr/>
        </p:nvGrpSpPr>
        <p:grpSpPr>
          <a:xfrm>
            <a:off x="950858" y="1382486"/>
            <a:ext cx="10706154" cy="4637314"/>
            <a:chOff x="950858" y="1382486"/>
            <a:chExt cx="7046308" cy="41779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98C72F-CA5F-4AF7-872D-64C295511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61" t="-3251" r="1" b="7283"/>
            <a:stretch/>
          </p:blipFill>
          <p:spPr>
            <a:xfrm>
              <a:off x="950858" y="1382486"/>
              <a:ext cx="7046308" cy="41779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8AA3C3-8357-468F-91F7-71C5F9686FCD}"/>
                </a:ext>
              </a:extLst>
            </p:cNvPr>
            <p:cNvSpPr/>
            <p:nvPr/>
          </p:nvSpPr>
          <p:spPr>
            <a:xfrm>
              <a:off x="4044035" y="2438400"/>
              <a:ext cx="664012" cy="533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A50BF6-E468-4C01-BB4D-BFDEB4C18275}"/>
                </a:ext>
              </a:extLst>
            </p:cNvPr>
            <p:cNvSpPr/>
            <p:nvPr/>
          </p:nvSpPr>
          <p:spPr>
            <a:xfrm>
              <a:off x="6553200" y="1393372"/>
              <a:ext cx="9906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0A7F89-520A-4447-B11A-6A7FFFD3762B}"/>
                </a:ext>
              </a:extLst>
            </p:cNvPr>
            <p:cNvSpPr/>
            <p:nvPr/>
          </p:nvSpPr>
          <p:spPr>
            <a:xfrm>
              <a:off x="1143000" y="3429000"/>
              <a:ext cx="15240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60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DE509-F2BD-4B4E-8653-B6487546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0E8F-6688-4A85-89C4-3D025BBB1DB0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B31E4-970C-4AF3-AA85-6ACFCAEC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83516-478D-418B-BD5B-CC0945A5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D040C3-846D-4206-8F1D-E9EDF9E0C415}"/>
              </a:ext>
            </a:extLst>
          </p:cNvPr>
          <p:cNvSpPr/>
          <p:nvPr/>
        </p:nvSpPr>
        <p:spPr>
          <a:xfrm>
            <a:off x="265112" y="428178"/>
            <a:ext cx="11658600" cy="538609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এই পাঠ শেষে শিক্ষার্থীরা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…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তরল পদার্থের আয়তন ব্যাখ্যা করতে পারবে;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পরিমাপের মেট্রিক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এককাবলি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 সংক্রান্ত সমস্যার সমাধান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6CBAD-DE0C-4AE4-893F-2091C44F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0232-F340-4A61-9CBA-3F42BAA3CC23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655F6-D2C9-485D-87FC-FA08BFFD2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93BD9-BC36-4E2F-83F2-61E96B02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DFFD82-B896-4810-8C37-637A35091C26}"/>
              </a:ext>
            </a:extLst>
          </p:cNvPr>
          <p:cNvSpPr/>
          <p:nvPr/>
        </p:nvSpPr>
        <p:spPr>
          <a:xfrm rot="16200000" flipV="1">
            <a:off x="4810702" y="3853169"/>
            <a:ext cx="3642970" cy="956782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C42C3B4D-54FC-4283-866C-374EFF789C60}"/>
              </a:ext>
            </a:extLst>
          </p:cNvPr>
          <p:cNvSpPr/>
          <p:nvPr/>
        </p:nvSpPr>
        <p:spPr>
          <a:xfrm>
            <a:off x="6131161" y="3429000"/>
            <a:ext cx="3839557" cy="2621071"/>
          </a:xfrm>
          <a:prstGeom prst="cube">
            <a:avLst>
              <a:gd name="adj" fmla="val 3500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3E57FD-2506-4859-99EF-8530ED9F4B63}"/>
              </a:ext>
            </a:extLst>
          </p:cNvPr>
          <p:cNvSpPr/>
          <p:nvPr/>
        </p:nvSpPr>
        <p:spPr>
          <a:xfrm>
            <a:off x="6094414" y="2510075"/>
            <a:ext cx="3846748" cy="955472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72D90-EB4C-4106-8140-A1074947C918}"/>
              </a:ext>
            </a:extLst>
          </p:cNvPr>
          <p:cNvSpPr txBox="1"/>
          <p:nvPr/>
        </p:nvSpPr>
        <p:spPr>
          <a:xfrm>
            <a:off x="4758125" y="609600"/>
            <a:ext cx="6288001" cy="535944"/>
          </a:xfrm>
          <a:prstGeom prst="rect">
            <a:avLst/>
          </a:prstGeom>
          <a:solidFill>
            <a:srgbClr val="FBEE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ট্যাংকের পানি কী দ্বারা পরিমাপ করা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9DCCE-0A73-4F4C-8A48-74ADA7E38674}"/>
              </a:ext>
            </a:extLst>
          </p:cNvPr>
          <p:cNvSpPr txBox="1"/>
          <p:nvPr/>
        </p:nvSpPr>
        <p:spPr>
          <a:xfrm>
            <a:off x="4758125" y="1346775"/>
            <a:ext cx="6288001" cy="535944"/>
          </a:xfrm>
          <a:prstGeom prst="rect">
            <a:avLst/>
          </a:prstGeom>
          <a:solidFill>
            <a:srgbClr val="DEEFF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ঘনবস্তু আকৃতির মাপনি দ্বারা।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08E7EF-6C04-432A-814F-C9EEBC5F95DB}"/>
              </a:ext>
            </a:extLst>
          </p:cNvPr>
          <p:cNvSpPr txBox="1"/>
          <p:nvPr/>
        </p:nvSpPr>
        <p:spPr>
          <a:xfrm>
            <a:off x="764342" y="4254314"/>
            <a:ext cx="5071919" cy="535944"/>
          </a:xfrm>
          <a:prstGeom prst="rect">
            <a:avLst/>
          </a:prstGeom>
          <a:solidFill>
            <a:srgbClr val="FBEE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ট্যাংকে পানির ধার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ক্ষমতা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C5C6B-BF91-42BE-B559-83ECF9D366A7}"/>
              </a:ext>
            </a:extLst>
          </p:cNvPr>
          <p:cNvSpPr txBox="1"/>
          <p:nvPr/>
        </p:nvSpPr>
        <p:spPr>
          <a:xfrm>
            <a:off x="344649" y="4983946"/>
            <a:ext cx="5071921" cy="535944"/>
          </a:xfrm>
          <a:prstGeom prst="rect">
            <a:avLst/>
          </a:prstGeom>
          <a:solidFill>
            <a:srgbClr val="DEEFF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৪০০০ 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F66E25-5203-4A9B-B119-A2F15C1332DE}"/>
              </a:ext>
            </a:extLst>
          </p:cNvPr>
          <p:cNvGrpSpPr/>
          <p:nvPr/>
        </p:nvGrpSpPr>
        <p:grpSpPr>
          <a:xfrm>
            <a:off x="245600" y="220179"/>
            <a:ext cx="4864326" cy="3352800"/>
            <a:chOff x="609601" y="917802"/>
            <a:chExt cx="3657599" cy="3273198"/>
          </a:xfrm>
        </p:grpSpPr>
        <p:sp>
          <p:nvSpPr>
            <p:cNvPr id="16" name="Flowchart: Stored Data 15">
              <a:extLst>
                <a:ext uri="{FF2B5EF4-FFF2-40B4-BE49-F238E27FC236}">
                  <a16:creationId xmlns:a16="http://schemas.microsoft.com/office/drawing/2014/main" id="{272B22C1-1F20-4309-B14A-1310AAB74FC0}"/>
                </a:ext>
              </a:extLst>
            </p:cNvPr>
            <p:cNvSpPr/>
            <p:nvPr/>
          </p:nvSpPr>
          <p:spPr>
            <a:xfrm>
              <a:off x="3352800" y="3548741"/>
              <a:ext cx="914400" cy="264661"/>
            </a:xfrm>
            <a:prstGeom prst="flowChartOnlineStorag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86E75A5-1C40-4029-BA81-BC55AE73E393}"/>
                </a:ext>
              </a:extLst>
            </p:cNvPr>
            <p:cNvGrpSpPr/>
            <p:nvPr/>
          </p:nvGrpSpPr>
          <p:grpSpPr>
            <a:xfrm>
              <a:off x="609601" y="917802"/>
              <a:ext cx="3352800" cy="3273198"/>
              <a:chOff x="609601" y="457200"/>
              <a:chExt cx="3352800" cy="42672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B573213-901E-4DEF-8816-1F5884AB7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1" y="457200"/>
                <a:ext cx="3352800" cy="42672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8F84B5-24DE-444D-B1CA-41DF07F92F03}"/>
                  </a:ext>
                </a:extLst>
              </p:cNvPr>
              <p:cNvSpPr txBox="1"/>
              <p:nvPr/>
            </p:nvSpPr>
            <p:spPr>
              <a:xfrm>
                <a:off x="1371600" y="1549944"/>
                <a:ext cx="20120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0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গাজী ট্যাংক</a:t>
                </a:r>
                <a:endParaRPr lang="en-US" sz="4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0" name="L-Shape 19">
            <a:extLst>
              <a:ext uri="{FF2B5EF4-FFF2-40B4-BE49-F238E27FC236}">
                <a16:creationId xmlns:a16="http://schemas.microsoft.com/office/drawing/2014/main" id="{FFB6AFC1-A6F9-4AAF-9A30-AD3929C3E94A}"/>
              </a:ext>
            </a:extLst>
          </p:cNvPr>
          <p:cNvSpPr/>
          <p:nvPr/>
        </p:nvSpPr>
        <p:spPr>
          <a:xfrm flipH="1" flipV="1">
            <a:off x="4927375" y="2915101"/>
            <a:ext cx="2556884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08258C46-6E44-46CD-B805-9D8E86D6E8CF}"/>
              </a:ext>
            </a:extLst>
          </p:cNvPr>
          <p:cNvSpPr/>
          <p:nvPr/>
        </p:nvSpPr>
        <p:spPr>
          <a:xfrm rot="16200000" flipH="1" flipV="1">
            <a:off x="5836004" y="4326031"/>
            <a:ext cx="3123420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60A86C-4B77-44D5-B06A-3E2AA9EE8154}"/>
              </a:ext>
            </a:extLst>
          </p:cNvPr>
          <p:cNvGrpSpPr/>
          <p:nvPr/>
        </p:nvGrpSpPr>
        <p:grpSpPr>
          <a:xfrm>
            <a:off x="6153795" y="3304634"/>
            <a:ext cx="1411621" cy="2819400"/>
            <a:chOff x="4280807" y="1385887"/>
            <a:chExt cx="1411621" cy="2819400"/>
          </a:xfrm>
          <a:noFill/>
        </p:grpSpPr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C2815B8A-F7D4-4CBA-B6C6-1A5429F99575}"/>
                </a:ext>
              </a:extLst>
            </p:cNvPr>
            <p:cNvSpPr/>
            <p:nvPr/>
          </p:nvSpPr>
          <p:spPr>
            <a:xfrm>
              <a:off x="4280807" y="3824287"/>
              <a:ext cx="304800" cy="3810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>
              <a:extLst>
                <a:ext uri="{FF2B5EF4-FFF2-40B4-BE49-F238E27FC236}">
                  <a16:creationId xmlns:a16="http://schemas.microsoft.com/office/drawing/2014/main" id="{900BFC39-04E8-420C-9ADA-4E20DDC9663A}"/>
                </a:ext>
              </a:extLst>
            </p:cNvPr>
            <p:cNvSpPr/>
            <p:nvPr/>
          </p:nvSpPr>
          <p:spPr>
            <a:xfrm>
              <a:off x="4280807" y="3345316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>
              <a:extLst>
                <a:ext uri="{FF2B5EF4-FFF2-40B4-BE49-F238E27FC236}">
                  <a16:creationId xmlns:a16="http://schemas.microsoft.com/office/drawing/2014/main" id="{F735043F-2681-46D0-8876-6166C7E37B57}"/>
                </a:ext>
              </a:extLst>
            </p:cNvPr>
            <p:cNvSpPr/>
            <p:nvPr/>
          </p:nvSpPr>
          <p:spPr>
            <a:xfrm>
              <a:off x="4280807" y="2877230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>
              <a:extLst>
                <a:ext uri="{FF2B5EF4-FFF2-40B4-BE49-F238E27FC236}">
                  <a16:creationId xmlns:a16="http://schemas.microsoft.com/office/drawing/2014/main" id="{AD4C1AEE-4AA6-4D49-8143-817DC68A27E7}"/>
                </a:ext>
              </a:extLst>
            </p:cNvPr>
            <p:cNvSpPr/>
            <p:nvPr/>
          </p:nvSpPr>
          <p:spPr>
            <a:xfrm>
              <a:off x="4280807" y="2438399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>
              <a:extLst>
                <a:ext uri="{FF2B5EF4-FFF2-40B4-BE49-F238E27FC236}">
                  <a16:creationId xmlns:a16="http://schemas.microsoft.com/office/drawing/2014/main" id="{8C88B9D7-EA82-4C04-BABE-DD78A9BEE03C}"/>
                </a:ext>
              </a:extLst>
            </p:cNvPr>
            <p:cNvSpPr/>
            <p:nvPr/>
          </p:nvSpPr>
          <p:spPr>
            <a:xfrm>
              <a:off x="4280807" y="19920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>
              <a:extLst>
                <a:ext uri="{FF2B5EF4-FFF2-40B4-BE49-F238E27FC236}">
                  <a16:creationId xmlns:a16="http://schemas.microsoft.com/office/drawing/2014/main" id="{80458361-1827-4FE6-99F3-D463FFC05487}"/>
                </a:ext>
              </a:extLst>
            </p:cNvPr>
            <p:cNvSpPr/>
            <p:nvPr/>
          </p:nvSpPr>
          <p:spPr>
            <a:xfrm>
              <a:off x="4280807" y="15348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A44972-422A-4EB6-A12A-DA1B866C6EB8}"/>
                </a:ext>
              </a:extLst>
            </p:cNvPr>
            <p:cNvSpPr txBox="1"/>
            <p:nvPr/>
          </p:nvSpPr>
          <p:spPr>
            <a:xfrm>
              <a:off x="4726168" y="3633787"/>
              <a:ext cx="93807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১০০০লিঃ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23B459-2589-4771-BE96-F578D6BF7F15}"/>
                </a:ext>
              </a:extLst>
            </p:cNvPr>
            <p:cNvSpPr txBox="1"/>
            <p:nvPr/>
          </p:nvSpPr>
          <p:spPr>
            <a:xfrm>
              <a:off x="4741527" y="3138487"/>
              <a:ext cx="95090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২০০০লিঃ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1A5ED8-9DFC-42CD-A2D4-7A05241D0FF1}"/>
                </a:ext>
              </a:extLst>
            </p:cNvPr>
            <p:cNvSpPr txBox="1"/>
            <p:nvPr/>
          </p:nvSpPr>
          <p:spPr>
            <a:xfrm>
              <a:off x="4690902" y="2677175"/>
              <a:ext cx="97334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৩০০০লিঃ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98AF22-50B3-46BF-952A-989CB7195592}"/>
                </a:ext>
              </a:extLst>
            </p:cNvPr>
            <p:cNvSpPr txBox="1"/>
            <p:nvPr/>
          </p:nvSpPr>
          <p:spPr>
            <a:xfrm>
              <a:off x="4680016" y="2249230"/>
              <a:ext cx="94128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৪০০০লিঃ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6C1145-5964-444B-9F90-7EB29304AADE}"/>
                </a:ext>
              </a:extLst>
            </p:cNvPr>
            <p:cNvSpPr txBox="1"/>
            <p:nvPr/>
          </p:nvSpPr>
          <p:spPr>
            <a:xfrm>
              <a:off x="4665588" y="1792030"/>
              <a:ext cx="95571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৫০০০লিঃ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1D645F-FB22-4520-946F-2FECC24B8822}"/>
                </a:ext>
              </a:extLst>
            </p:cNvPr>
            <p:cNvSpPr txBox="1"/>
            <p:nvPr/>
          </p:nvSpPr>
          <p:spPr>
            <a:xfrm>
              <a:off x="4652764" y="1385887"/>
              <a:ext cx="96853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৬০০০লিঃ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Cube 36">
            <a:extLst>
              <a:ext uri="{FF2B5EF4-FFF2-40B4-BE49-F238E27FC236}">
                <a16:creationId xmlns:a16="http://schemas.microsoft.com/office/drawing/2014/main" id="{796AC0B4-3BDD-47F9-94D9-D3BB7F86974F}"/>
              </a:ext>
            </a:extLst>
          </p:cNvPr>
          <p:cNvSpPr/>
          <p:nvPr/>
        </p:nvSpPr>
        <p:spPr>
          <a:xfrm>
            <a:off x="6131161" y="2510075"/>
            <a:ext cx="3810000" cy="361395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0" grpId="1" animBg="1"/>
      <p:bldP spid="21" grpId="0" animBg="1"/>
      <p:bldP spid="21" grpId="1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21D2A9-F24E-4691-8519-D813CFCC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7DB0-D97E-4716-B1B6-E58F71DE355B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EA5E90-E51D-4F87-ABEB-3F86D2E7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5FC9FE-6C4B-47B8-9474-2DA0132E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4F1E9091-B6D8-4DC1-BA78-42AD4B5E56AE}"/>
              </a:ext>
            </a:extLst>
          </p:cNvPr>
          <p:cNvSpPr/>
          <p:nvPr/>
        </p:nvSpPr>
        <p:spPr>
          <a:xfrm>
            <a:off x="5484812" y="1142023"/>
            <a:ext cx="2231782" cy="472440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6">
            <a:extLst>
              <a:ext uri="{FF2B5EF4-FFF2-40B4-BE49-F238E27FC236}">
                <a16:creationId xmlns:a16="http://schemas.microsoft.com/office/drawing/2014/main" id="{C8C7B43D-04B9-44B1-952D-492D13FA7E0E}"/>
              </a:ext>
            </a:extLst>
          </p:cNvPr>
          <p:cNvSpPr/>
          <p:nvPr/>
        </p:nvSpPr>
        <p:spPr>
          <a:xfrm>
            <a:off x="5484812" y="2855548"/>
            <a:ext cx="2178644" cy="2972776"/>
          </a:xfrm>
          <a:prstGeom prst="can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E1AF1-5911-4AD8-BEDA-5C35FD17F574}"/>
              </a:ext>
            </a:extLst>
          </p:cNvPr>
          <p:cNvSpPr txBox="1"/>
          <p:nvPr/>
        </p:nvSpPr>
        <p:spPr>
          <a:xfrm>
            <a:off x="188912" y="5866424"/>
            <a:ext cx="1130344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কোনো তরল পদার্থ পাত্রের যতটুকু জায়গা জুড়ে থাকে তা এর আয়তন।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an 10">
            <a:extLst>
              <a:ext uri="{FF2B5EF4-FFF2-40B4-BE49-F238E27FC236}">
                <a16:creationId xmlns:a16="http://schemas.microsoft.com/office/drawing/2014/main" id="{43DDBEF4-EABA-4959-9930-3339695FF908}"/>
              </a:ext>
            </a:extLst>
          </p:cNvPr>
          <p:cNvSpPr/>
          <p:nvPr/>
        </p:nvSpPr>
        <p:spPr>
          <a:xfrm>
            <a:off x="3533934" y="1103923"/>
            <a:ext cx="1452287" cy="472440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9">
            <a:extLst>
              <a:ext uri="{FF2B5EF4-FFF2-40B4-BE49-F238E27FC236}">
                <a16:creationId xmlns:a16="http://schemas.microsoft.com/office/drawing/2014/main" id="{B45FB428-3808-41CC-BDC3-8B2A9361799B}"/>
              </a:ext>
            </a:extLst>
          </p:cNvPr>
          <p:cNvSpPr/>
          <p:nvPr/>
        </p:nvSpPr>
        <p:spPr>
          <a:xfrm>
            <a:off x="3551490" y="1979247"/>
            <a:ext cx="1368187" cy="3810976"/>
          </a:xfrm>
          <a:prstGeom prst="can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4">
            <a:extLst>
              <a:ext uri="{FF2B5EF4-FFF2-40B4-BE49-F238E27FC236}">
                <a16:creationId xmlns:a16="http://schemas.microsoft.com/office/drawing/2014/main" id="{8E618B51-A3C6-426C-8AC5-9ED6A7BF8836}"/>
              </a:ext>
            </a:extLst>
          </p:cNvPr>
          <p:cNvSpPr/>
          <p:nvPr/>
        </p:nvSpPr>
        <p:spPr>
          <a:xfrm>
            <a:off x="646111" y="1065822"/>
            <a:ext cx="1098321" cy="472440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3">
            <a:extLst>
              <a:ext uri="{FF2B5EF4-FFF2-40B4-BE49-F238E27FC236}">
                <a16:creationId xmlns:a16="http://schemas.microsoft.com/office/drawing/2014/main" id="{CD85FAB3-95C7-4864-91CC-B2BD95522A73}"/>
              </a:ext>
            </a:extLst>
          </p:cNvPr>
          <p:cNvSpPr/>
          <p:nvPr/>
        </p:nvSpPr>
        <p:spPr>
          <a:xfrm>
            <a:off x="658862" y="1446824"/>
            <a:ext cx="1062753" cy="4344376"/>
          </a:xfrm>
          <a:prstGeom prst="can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8">
            <a:extLst>
              <a:ext uri="{FF2B5EF4-FFF2-40B4-BE49-F238E27FC236}">
                <a16:creationId xmlns:a16="http://schemas.microsoft.com/office/drawing/2014/main" id="{53D5FC86-2884-4215-B5A6-F2DF86F42D55}"/>
              </a:ext>
            </a:extLst>
          </p:cNvPr>
          <p:cNvSpPr/>
          <p:nvPr/>
        </p:nvSpPr>
        <p:spPr>
          <a:xfrm>
            <a:off x="8228012" y="1013726"/>
            <a:ext cx="2603746" cy="472440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9">
            <a:extLst>
              <a:ext uri="{FF2B5EF4-FFF2-40B4-BE49-F238E27FC236}">
                <a16:creationId xmlns:a16="http://schemas.microsoft.com/office/drawing/2014/main" id="{CFBBD0E8-8B49-4325-84DE-A51162601772}"/>
              </a:ext>
            </a:extLst>
          </p:cNvPr>
          <p:cNvSpPr/>
          <p:nvPr/>
        </p:nvSpPr>
        <p:spPr>
          <a:xfrm>
            <a:off x="8254581" y="3705546"/>
            <a:ext cx="2550608" cy="1982176"/>
          </a:xfrm>
          <a:prstGeom prst="can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0F808-D700-40AD-8B3D-7AD7C0FFF2DB}"/>
              </a:ext>
            </a:extLst>
          </p:cNvPr>
          <p:cNvSpPr txBox="1"/>
          <p:nvPr/>
        </p:nvSpPr>
        <p:spPr>
          <a:xfrm>
            <a:off x="164360" y="301346"/>
            <a:ext cx="1130344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প্রত্যেকটি পাত্রে একই পরিমান পানি ঢালা হয়েছে।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2187366-73E2-4C7A-A3B4-FA205AB3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1FDF-277A-4398-93E1-CD3A238EA6C4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1A88F65-46BD-4295-B2C5-018A617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8978C98-BD63-48EE-A909-4BF6FEBA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4277C-09B5-45C8-A59A-4692A345CACF}"/>
              </a:ext>
            </a:extLst>
          </p:cNvPr>
          <p:cNvSpPr txBox="1"/>
          <p:nvPr/>
        </p:nvSpPr>
        <p:spPr>
          <a:xfrm>
            <a:off x="570707" y="5622746"/>
            <a:ext cx="1104741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তরল পদার্থ বিভিন্ন মাপের  পাত্রের সাহায্যে পরিমাপ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7">
            <a:extLst>
              <a:ext uri="{FF2B5EF4-FFF2-40B4-BE49-F238E27FC236}">
                <a16:creationId xmlns:a16="http://schemas.microsoft.com/office/drawing/2014/main" id="{ED63BD82-71DA-451E-8A4C-3ECC1F9B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24" y="966203"/>
            <a:ext cx="2807253" cy="2011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2121D5-4EC6-4A32-BC79-A8F96449548A}"/>
              </a:ext>
            </a:extLst>
          </p:cNvPr>
          <p:cNvSpPr txBox="1"/>
          <p:nvPr/>
        </p:nvSpPr>
        <p:spPr>
          <a:xfrm>
            <a:off x="570706" y="288746"/>
            <a:ext cx="11047411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তরল পদার্থের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আয়তন পরিমাপের বিভিন্ন এককের পাত্র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CC3170-E9A0-4480-BD1C-BDDB0B8E4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4" t="6121" r="1665" b="6606"/>
          <a:stretch/>
        </p:blipFill>
        <p:spPr>
          <a:xfrm>
            <a:off x="8538924" y="3064220"/>
            <a:ext cx="2728885" cy="25018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E3B544-AA7C-4293-B932-163A5354A9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7725" r="15316" b="10055"/>
          <a:stretch/>
        </p:blipFill>
        <p:spPr>
          <a:xfrm>
            <a:off x="4884618" y="966204"/>
            <a:ext cx="2843547" cy="18679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6C30AE-CF3D-4C5C-BD4C-2C12369A63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2000" r="17429" b="6857"/>
          <a:stretch/>
        </p:blipFill>
        <p:spPr>
          <a:xfrm>
            <a:off x="4884618" y="2926851"/>
            <a:ext cx="2843547" cy="25525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037FE7-1660-4380-8425-1EB6DADEAB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r="10952"/>
          <a:stretch/>
        </p:blipFill>
        <p:spPr>
          <a:xfrm>
            <a:off x="1181153" y="2839388"/>
            <a:ext cx="2327366" cy="25525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E19FFF-DE66-4F22-93BE-EC9875AF0AB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4" y="673421"/>
            <a:ext cx="2304855" cy="23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952B662-1E5B-409A-9174-788C8A5B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3923-DC81-4EBA-B8A9-F508ED22DCA3}" type="datetime2">
              <a:rPr lang="en-US" smtClean="0"/>
              <a:t>Tuesday, September 24, 2019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F367168-2C60-4E84-B964-2FC44C75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60534F-CB25-4FFB-A175-C87DA31E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92DAF-3378-446C-B7FD-399634BC199E}"/>
              </a:ext>
            </a:extLst>
          </p:cNvPr>
          <p:cNvSpPr txBox="1"/>
          <p:nvPr/>
        </p:nvSpPr>
        <p:spPr>
          <a:xfrm>
            <a:off x="916337" y="3391406"/>
            <a:ext cx="235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দৈর্ঘ্য=১ সেঃ 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C8ECF-BC04-4434-9434-DED4802DF88E}"/>
              </a:ext>
            </a:extLst>
          </p:cNvPr>
          <p:cNvSpPr txBox="1"/>
          <p:nvPr/>
        </p:nvSpPr>
        <p:spPr>
          <a:xfrm rot="18999246">
            <a:off x="2880695" y="2473874"/>
            <a:ext cx="230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প্রস্থ =১ 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E4E676-A2A1-49C0-A5C7-4770FCC91967}"/>
              </a:ext>
            </a:extLst>
          </p:cNvPr>
          <p:cNvSpPr txBox="1"/>
          <p:nvPr/>
        </p:nvSpPr>
        <p:spPr>
          <a:xfrm rot="16200000">
            <a:off x="-285582" y="1415642"/>
            <a:ext cx="237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উচ্চতা=১সেঃমিঃ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ECC78342-6214-41E2-AB85-B343ACCF04E4}"/>
              </a:ext>
            </a:extLst>
          </p:cNvPr>
          <p:cNvSpPr/>
          <p:nvPr/>
        </p:nvSpPr>
        <p:spPr>
          <a:xfrm>
            <a:off x="1279652" y="1568455"/>
            <a:ext cx="2093675" cy="1844813"/>
          </a:xfrm>
          <a:prstGeom prst="cub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59467B76-7F76-4BCE-9827-CDE8E2B005C3}"/>
              </a:ext>
            </a:extLst>
          </p:cNvPr>
          <p:cNvSpPr/>
          <p:nvPr/>
        </p:nvSpPr>
        <p:spPr>
          <a:xfrm>
            <a:off x="1246995" y="1558200"/>
            <a:ext cx="2093675" cy="1844813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DD880C-6709-4132-B979-FE36242E737D}"/>
              </a:ext>
            </a:extLst>
          </p:cNvPr>
          <p:cNvSpPr txBox="1"/>
          <p:nvPr/>
        </p:nvSpPr>
        <p:spPr>
          <a:xfrm>
            <a:off x="1066800" y="4003120"/>
            <a:ext cx="1074261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 ঘন সেন্টিমিটার = ১মিলিলিটার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2E4EB-C4CA-4F18-B340-94DF2FD86C48}"/>
              </a:ext>
            </a:extLst>
          </p:cNvPr>
          <p:cNvSpPr txBox="1"/>
          <p:nvPr/>
        </p:nvSpPr>
        <p:spPr>
          <a:xfrm>
            <a:off x="1066801" y="4602540"/>
            <a:ext cx="10742611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 ০০০ঘন সেন্টিমিটার = ১০০০মিলিলিটার = ১লিটার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5B5864-03A3-4F4C-B994-E8F0BECA6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9429"/>
          <a:stretch/>
        </p:blipFill>
        <p:spPr>
          <a:xfrm>
            <a:off x="6643955" y="1193610"/>
            <a:ext cx="2550312" cy="26928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8A7FBB5-3A0A-45A4-9D36-EE38F3E946D4}"/>
              </a:ext>
            </a:extLst>
          </p:cNvPr>
          <p:cNvSpPr txBox="1"/>
          <p:nvPr/>
        </p:nvSpPr>
        <p:spPr>
          <a:xfrm>
            <a:off x="1066800" y="5201960"/>
            <a:ext cx="10742611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 ঘন সেন্টিমিটার = ১মিলিলিটার  বিশুদ্ধ পানির ওজন = ১ গ্রাম।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6C9B4E-E814-48D1-8483-4CAEC574F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2" t="41410" r="11548" b="22247"/>
          <a:stretch/>
        </p:blipFill>
        <p:spPr>
          <a:xfrm rot="8015257">
            <a:off x="1129154" y="342138"/>
            <a:ext cx="919472" cy="18288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9473E70-8153-423A-B721-2B6863E2713D}"/>
              </a:ext>
            </a:extLst>
          </p:cNvPr>
          <p:cNvGrpSpPr/>
          <p:nvPr/>
        </p:nvGrpSpPr>
        <p:grpSpPr>
          <a:xfrm>
            <a:off x="7417599" y="749119"/>
            <a:ext cx="1317096" cy="1013661"/>
            <a:chOff x="6531504" y="662739"/>
            <a:chExt cx="1317096" cy="1013661"/>
          </a:xfrm>
        </p:grpSpPr>
        <p:sp>
          <p:nvSpPr>
            <p:cNvPr id="23" name="Can 21">
              <a:extLst>
                <a:ext uri="{FF2B5EF4-FFF2-40B4-BE49-F238E27FC236}">
                  <a16:creationId xmlns:a16="http://schemas.microsoft.com/office/drawing/2014/main" id="{CA58294D-2525-4595-92EA-3D21311B7827}"/>
                </a:ext>
              </a:extLst>
            </p:cNvPr>
            <p:cNvSpPr/>
            <p:nvPr/>
          </p:nvSpPr>
          <p:spPr>
            <a:xfrm>
              <a:off x="6726028" y="821207"/>
              <a:ext cx="928045" cy="747248"/>
            </a:xfrm>
            <a:prstGeom prst="can">
              <a:avLst/>
            </a:prstGeom>
            <a:solidFill>
              <a:srgbClr val="CCFF99"/>
            </a:solidFill>
            <a:ln>
              <a:solidFill>
                <a:srgbClr val="CC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211CD8-2DEC-42A2-8976-C36C9EAE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504" y="662739"/>
              <a:ext cx="1317096" cy="1013661"/>
            </a:xfrm>
            <a:prstGeom prst="rect">
              <a:avLst/>
            </a:prstGeom>
          </p:spPr>
        </p:pic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ECDB05-3ADD-450A-BA68-DE86EB054127}"/>
              </a:ext>
            </a:extLst>
          </p:cNvPr>
          <p:cNvCxnSpPr/>
          <p:nvPr/>
        </p:nvCxnSpPr>
        <p:spPr>
          <a:xfrm>
            <a:off x="7704223" y="2540021"/>
            <a:ext cx="14900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C49DB24-CE36-40DE-9CB5-B0A0B3B7CE6A}"/>
              </a:ext>
            </a:extLst>
          </p:cNvPr>
          <p:cNvSpPr txBox="1"/>
          <p:nvPr/>
        </p:nvSpPr>
        <p:spPr>
          <a:xfrm>
            <a:off x="9180153" y="2270105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 =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0526BE-880B-4BB9-9E83-87FF27FC2127}"/>
              </a:ext>
            </a:extLst>
          </p:cNvPr>
          <p:cNvSpPr txBox="1"/>
          <p:nvPr/>
        </p:nvSpPr>
        <p:spPr>
          <a:xfrm>
            <a:off x="1066800" y="5801380"/>
            <a:ext cx="1081881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১লিটার  বিশুদ্ধ পানির ওজন = ১ কিলোগ্রাম।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D71609-6538-4C74-897A-E2F59182FF35}"/>
              </a:ext>
            </a:extLst>
          </p:cNvPr>
          <p:cNvSpPr txBox="1"/>
          <p:nvPr/>
        </p:nvSpPr>
        <p:spPr>
          <a:xfrm>
            <a:off x="2819400" y="821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C31FD1-FE70-4E43-9968-553CB6B3BE12}"/>
              </a:ext>
            </a:extLst>
          </p:cNvPr>
          <p:cNvSpPr txBox="1"/>
          <p:nvPr/>
        </p:nvSpPr>
        <p:spPr>
          <a:xfrm>
            <a:off x="2270761" y="520459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তাপমাত্রা ৪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সেলসিয়াস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0" grpId="0" animBg="1"/>
      <p:bldP spid="26" grpId="0"/>
      <p:bldP spid="27" grpId="0" animBg="1"/>
      <p:bldP spid="29" grpId="0"/>
    </p:bldLst>
  </p:timing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00B0F0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7030A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5504</TotalTime>
  <Words>663</Words>
  <Application>Microsoft Office PowerPoint</Application>
  <PresentationFormat>Custom</PresentationFormat>
  <Paragraphs>133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NikoshBAN</vt:lpstr>
      <vt:lpstr>SutonnyOMJ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amin torab</cp:lastModifiedBy>
  <cp:revision>129</cp:revision>
  <dcterms:created xsi:type="dcterms:W3CDTF">2013-09-12T13:05:01Z</dcterms:created>
  <dcterms:modified xsi:type="dcterms:W3CDTF">2019-09-24T13:43:14Z</dcterms:modified>
</cp:coreProperties>
</file>