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7" r:id="rId3"/>
    <p:sldId id="258" r:id="rId4"/>
    <p:sldId id="259" r:id="rId5"/>
    <p:sldId id="273" r:id="rId6"/>
    <p:sldId id="260" r:id="rId7"/>
    <p:sldId id="261" r:id="rId8"/>
    <p:sldId id="270" r:id="rId9"/>
    <p:sldId id="272" r:id="rId10"/>
    <p:sldId id="271" r:id="rId11"/>
    <p:sldId id="262" r:id="rId12"/>
    <p:sldId id="263" r:id="rId13"/>
    <p:sldId id="264" r:id="rId14"/>
    <p:sldId id="265" r:id="rId15"/>
    <p:sldId id="266" r:id="rId16"/>
    <p:sldId id="267"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Footer Placeholder 7"/>
          <p:cNvSpPr>
            <a:spLocks noGrp="1"/>
          </p:cNvSpPr>
          <p:nvPr>
            <p:ph type="ftr" sz="quarter" idx="10"/>
          </p:nvPr>
        </p:nvSpPr>
        <p:spPr>
          <a:xfrm>
            <a:off x="304800" y="6356350"/>
            <a:ext cx="8382000" cy="365125"/>
          </a:xfrm>
        </p:spPr>
        <p:txBody>
          <a:bodyPr/>
          <a:lstStyle>
            <a:lvl1pPr>
              <a:defRPr sz="1800"/>
            </a:lvl1pPr>
          </a:lstStyle>
          <a:p>
            <a:r>
              <a:rPr lang="en-US" dirty="0" err="1" smtClean="0"/>
              <a:t>ফারুক</a:t>
            </a:r>
            <a:r>
              <a:rPr lang="en-US" dirty="0" smtClean="0"/>
              <a:t> </a:t>
            </a:r>
            <a:r>
              <a:rPr lang="en-US" dirty="0" err="1" smtClean="0"/>
              <a:t>হোসেন</a:t>
            </a:r>
            <a:r>
              <a:rPr lang="en-US" dirty="0" smtClean="0"/>
              <a:t> ,</a:t>
            </a:r>
            <a:r>
              <a:rPr lang="en-US" dirty="0" err="1" smtClean="0"/>
              <a:t>প্রভাষক</a:t>
            </a:r>
            <a:r>
              <a:rPr lang="en-US" dirty="0" smtClean="0"/>
              <a:t> (</a:t>
            </a:r>
            <a:r>
              <a:rPr lang="en-US" dirty="0" err="1" smtClean="0"/>
              <a:t>সমাজবিজ্ঞান</a:t>
            </a:r>
            <a:r>
              <a:rPr lang="en-US" dirty="0" smtClean="0"/>
              <a:t>),</a:t>
            </a:r>
            <a:r>
              <a:rPr lang="en-US" dirty="0" err="1" smtClean="0"/>
              <a:t>আশেক</a:t>
            </a:r>
            <a:r>
              <a:rPr lang="en-US" dirty="0" smtClean="0"/>
              <a:t> </a:t>
            </a:r>
            <a:r>
              <a:rPr lang="en-US" dirty="0" err="1" smtClean="0"/>
              <a:t>আলী</a:t>
            </a:r>
            <a:r>
              <a:rPr lang="en-US" dirty="0" smtClean="0"/>
              <a:t> </a:t>
            </a:r>
            <a:r>
              <a:rPr lang="en-US" dirty="0" err="1" smtClean="0"/>
              <a:t>খান</a:t>
            </a:r>
            <a:r>
              <a:rPr lang="en-US" dirty="0" smtClean="0"/>
              <a:t> </a:t>
            </a:r>
            <a:r>
              <a:rPr lang="en-US" dirty="0" err="1" smtClean="0"/>
              <a:t>উচ্চ</a:t>
            </a:r>
            <a:r>
              <a:rPr lang="en-US" dirty="0" smtClean="0"/>
              <a:t> </a:t>
            </a:r>
            <a:r>
              <a:rPr lang="en-US" dirty="0" err="1" smtClean="0"/>
              <a:t>বিদ্যালয়</a:t>
            </a:r>
            <a:r>
              <a:rPr lang="en-US" dirty="0" smtClean="0"/>
              <a:t> ও </a:t>
            </a:r>
            <a:r>
              <a:rPr lang="en-US" dirty="0" err="1" smtClean="0"/>
              <a:t>কলেজ,কচুয়া,চাঁদপুর</a:t>
            </a:r>
            <a:r>
              <a:rPr lang="en-US" dirty="0" smtClean="0"/>
              <a:t>।</a:t>
            </a:r>
            <a:endParaRPr lang="en-US" dirty="0"/>
          </a:p>
        </p:txBody>
      </p:sp>
      <p:pic>
        <p:nvPicPr>
          <p:cNvPr id="9" name="Picture 8" descr="4SEAS007.JPG"/>
          <p:cNvPicPr>
            <a:picLocks noChangeAspect="1"/>
          </p:cNvPicPr>
          <p:nvPr userDrawn="1"/>
        </p:nvPicPr>
        <p:blipFill>
          <a:blip r:embed="rId2"/>
          <a:stretch>
            <a:fillRect/>
          </a:stretch>
        </p:blipFill>
        <p:spPr>
          <a:xfrm>
            <a:off x="342900" y="304800"/>
            <a:ext cx="8420100" cy="5791200"/>
          </a:xfrm>
          <a:prstGeom prst="rect">
            <a:avLst/>
          </a:prstGeom>
        </p:spPr>
      </p:pic>
      <p:sp>
        <p:nvSpPr>
          <p:cNvPr id="10" name="TextBox 9"/>
          <p:cNvSpPr txBox="1"/>
          <p:nvPr userDrawn="1"/>
        </p:nvSpPr>
        <p:spPr>
          <a:xfrm>
            <a:off x="2362200" y="3810000"/>
            <a:ext cx="4572000" cy="2215991"/>
          </a:xfrm>
          <a:prstGeom prst="rect">
            <a:avLst/>
          </a:prstGeom>
          <a:noFill/>
        </p:spPr>
        <p:txBody>
          <a:bodyPr wrap="square" rtlCol="0">
            <a:spAutoFit/>
          </a:bodyPr>
          <a:lstStyle/>
          <a:p>
            <a:r>
              <a:rPr lang="en-US" sz="13800" dirty="0" err="1" smtClean="0"/>
              <a:t>স্বাগতম</a:t>
            </a:r>
            <a:endParaRPr lang="en-US" sz="28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err="1" smtClean="0"/>
              <a:t>পরিচিতি</a:t>
            </a:r>
            <a:endParaRPr lang="en-US" dirty="0"/>
          </a:p>
        </p:txBody>
      </p:sp>
      <p:sp>
        <p:nvSpPr>
          <p:cNvPr id="3" name="Content Placeholder 2"/>
          <p:cNvSpPr>
            <a:spLocks noGrp="1"/>
          </p:cNvSpPr>
          <p:nvPr>
            <p:ph idx="1"/>
          </p:nvPr>
        </p:nvSpPr>
        <p:spPr/>
        <p:txBody>
          <a:bodyPr/>
          <a:lstStyle/>
          <a:p>
            <a:pPr lvl="0"/>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10/11/2019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10/11/2019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10/11/2019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bn.wikipedia.org/w/index.php?title=%E0%A6%AE%E0%A6%99%E0%A7%8D%E0%A6%97%E0%A7%8B%E0%A6%B2%E0%A7%80%E0%A6%AF%E0%A6%BC&amp;action=edit&amp;redlink=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bn.wikipedia.org/wiki/%E0%A6%B8%E0%A6%BF%E0%A6%B2%E0%A7%87%E0%A6%9F_%E0%A6%9C%E0%A7%87%E0%A6%B2%E0%A6%BE" TargetMode="External"/><Relationship Id="rId3" Type="http://schemas.openxmlformats.org/officeDocument/2006/relationships/hyperlink" Target="https://bn.wikipedia.org/wiki/%E0%A6%AE%E0%A7%87%E0%A6%98%E0%A6%BE%E0%A6%B2%E0%A6%AF%E0%A6%BC" TargetMode="External"/><Relationship Id="rId7" Type="http://schemas.openxmlformats.org/officeDocument/2006/relationships/hyperlink" Target="https://bn.wikipedia.org/wiki/%E0%A6%9F%E0%A6%BE%E0%A6%99%E0%A7%8D%E0%A6%97%E0%A6%BE%E0%A6%87%E0%A6%B2_%E0%A6%9C%E0%A7%87%E0%A6%B2%E0%A6%BE" TargetMode="External"/><Relationship Id="rId2" Type="http://schemas.openxmlformats.org/officeDocument/2006/relationships/hyperlink" Target="https://bn.wikipedia.org/wiki/%E0%A6%AD%E0%A6%BE%E0%A6%B0%E0%A6%A4" TargetMode="External"/><Relationship Id="rId1" Type="http://schemas.openxmlformats.org/officeDocument/2006/relationships/slideLayout" Target="../slideLayouts/slideLayout2.xml"/><Relationship Id="rId6" Type="http://schemas.openxmlformats.org/officeDocument/2006/relationships/hyperlink" Target="https://bn.wikipedia.org/wiki/%E0%A6%86%E0%A6%A6%E0%A6%BF%E0%A6%AC%E0%A6%BE%E0%A6%B8%E0%A7%80" TargetMode="External"/><Relationship Id="rId11" Type="http://schemas.openxmlformats.org/officeDocument/2006/relationships/hyperlink" Target="https://bn.wikipedia.org/wiki/%E0%A6%97%E0%A6%BE%E0%A6%9C%E0%A7%80%E0%A6%AA%E0%A7%81%E0%A6%B0" TargetMode="External"/><Relationship Id="rId5" Type="http://schemas.openxmlformats.org/officeDocument/2006/relationships/hyperlink" Target="https://bn.wikipedia.org/wiki/%E0%A6%AE%E0%A6%AF%E0%A6%BC%E0%A6%AE%E0%A6%A8%E0%A6%B8%E0%A6%BF%E0%A6%82%E0%A6%B9_%E0%A6%9C%E0%A7%87%E0%A6%B2%E0%A6%BE" TargetMode="External"/><Relationship Id="rId10" Type="http://schemas.openxmlformats.org/officeDocument/2006/relationships/hyperlink" Target="https://bn.wikipedia.org/wiki/%E0%A6%A2%E0%A6%BE%E0%A6%95%E0%A6%BE" TargetMode="External"/><Relationship Id="rId4" Type="http://schemas.openxmlformats.org/officeDocument/2006/relationships/hyperlink" Target="https://bn.wikipedia.org/wiki/%E0%A6%AC%E0%A6%BE%E0%A6%82%E0%A6%B2%E0%A6%BE%E0%A6%A6%E0%A7%87%E0%A6%B6" TargetMode="External"/><Relationship Id="rId9" Type="http://schemas.openxmlformats.org/officeDocument/2006/relationships/hyperlink" Target="https://bn.wikipedia.org/wiki/%E0%A6%B6%E0%A7%87%E0%A6%B0%E0%A6%AA%E0%A7%81%E0%A6%B0_%E0%A6%9C%E0%A7%87%E0%A6%B2%E0%A6%B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4SEAS007.JPG"/>
          <p:cNvPicPr>
            <a:picLocks noGrp="1" noChangeAspect="1"/>
          </p:cNvPicPr>
          <p:nvPr>
            <p:ph idx="1"/>
          </p:nvPr>
        </p:nvPicPr>
        <p:blipFill>
          <a:blip r:embed="rId2"/>
          <a:stretch>
            <a:fillRect/>
          </a:stretch>
        </p:blipFill>
        <p:spPr>
          <a:xfrm>
            <a:off x="209550" y="304800"/>
            <a:ext cx="8629650" cy="6019800"/>
          </a:xfrm>
        </p:spPr>
      </p:pic>
      <p:sp>
        <p:nvSpPr>
          <p:cNvPr id="5" name="TextBox 4"/>
          <p:cNvSpPr txBox="1"/>
          <p:nvPr/>
        </p:nvSpPr>
        <p:spPr>
          <a:xfrm>
            <a:off x="5410200" y="4191000"/>
            <a:ext cx="3013967" cy="1569660"/>
          </a:xfrm>
          <a:prstGeom prst="rect">
            <a:avLst/>
          </a:prstGeom>
          <a:noFill/>
        </p:spPr>
        <p:txBody>
          <a:bodyPr wrap="none" rtlCol="0">
            <a:spAutoFit/>
          </a:bodyPr>
          <a:lstStyle/>
          <a:p>
            <a:r>
              <a:rPr lang="en-US" sz="9600" dirty="0" err="1" smtClean="0">
                <a:solidFill>
                  <a:srgbClr val="FFFF00"/>
                </a:solidFill>
              </a:rPr>
              <a:t>স্বাগতম</a:t>
            </a:r>
            <a:endParaRPr lang="en-US"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পোশাক</a:t>
            </a:r>
            <a:r>
              <a:rPr lang="en-US" dirty="0" smtClean="0"/>
              <a:t> </a:t>
            </a:r>
            <a:r>
              <a:rPr lang="en-US" dirty="0" err="1" smtClean="0"/>
              <a:t>পরিচ্ছেদ</a:t>
            </a:r>
            <a:endParaRPr lang="en-US" dirty="0"/>
          </a:p>
        </p:txBody>
      </p:sp>
      <p:sp>
        <p:nvSpPr>
          <p:cNvPr id="3" name="Content Placeholder 2"/>
          <p:cNvSpPr>
            <a:spLocks noGrp="1"/>
          </p:cNvSpPr>
          <p:nvPr>
            <p:ph idx="1"/>
          </p:nvPr>
        </p:nvSpPr>
        <p:spPr>
          <a:xfrm>
            <a:off x="457200" y="1600200"/>
            <a:ext cx="5334000" cy="4525963"/>
          </a:xfrm>
        </p:spPr>
        <p:txBody>
          <a:bodyPr>
            <a:normAutofit fontScale="92500" lnSpcReduction="20000"/>
          </a:bodyPr>
          <a:lstStyle/>
          <a:p>
            <a:pPr>
              <a:buNone/>
            </a:pPr>
            <a:r>
              <a:rPr lang="as-IN" sz="3600" dirty="0" smtClean="0"/>
              <a:t>গারোদের পোশাকপরিচ্ছদ বাঙালিদের মতো। পুরুষেরা লুঙ্গি, গেঞ্জি, পাজামা, ট্রাউজার, শার্ট এবং মেয়েরা শাড়ি, ব্লাউজ, পেটিকোট, সালোয়ার কামিজ ও ওড়না ব্যবহার করে। গারো মহিলাদের নিজস্ব ঐতিহ্যবাহী পোশাকপরিচ্ছদ রয়েছে এবং সেগুলো তারা অনেক সময় ঘরোয়া পরিবেশে ব্যবহার করে। গারোরা এই পোশাককে দক্বান্দা বলে। দক্বান্দায় বিভিন্ন শিল্পকর্ম চিত্রিত থাকে।</a:t>
            </a:r>
            <a:endParaRPr lang="en-US" sz="3600" dirty="0"/>
          </a:p>
        </p:txBody>
      </p:sp>
      <p:pic>
        <p:nvPicPr>
          <p:cNvPr id="4" name="Picture 3" descr="GaroWoman.jpg"/>
          <p:cNvPicPr>
            <a:picLocks noChangeAspect="1"/>
          </p:cNvPicPr>
          <p:nvPr/>
        </p:nvPicPr>
        <p:blipFill>
          <a:blip r:embed="rId2"/>
          <a:stretch>
            <a:fillRect/>
          </a:stretch>
        </p:blipFill>
        <p:spPr>
          <a:xfrm>
            <a:off x="5943600" y="1752600"/>
            <a:ext cx="2895600" cy="3886200"/>
          </a:xfrm>
          <a:prstGeom prst="rect">
            <a:avLst/>
          </a:prstGeom>
        </p:spPr>
      </p:pic>
      <p:sp>
        <p:nvSpPr>
          <p:cNvPr id="5" name="TextBox 4"/>
          <p:cNvSpPr txBox="1"/>
          <p:nvPr/>
        </p:nvSpPr>
        <p:spPr>
          <a:xfrm>
            <a:off x="5943600" y="5867400"/>
            <a:ext cx="2667000" cy="369332"/>
          </a:xfrm>
          <a:prstGeom prst="rect">
            <a:avLst/>
          </a:prstGeom>
          <a:noFill/>
        </p:spPr>
        <p:txBody>
          <a:bodyPr wrap="square" rtlCol="0">
            <a:spAutoFit/>
          </a:bodyPr>
          <a:lstStyle/>
          <a:p>
            <a:r>
              <a:rPr lang="en-US" dirty="0" err="1" smtClean="0"/>
              <a:t>ঐতিহ্যবাহী</a:t>
            </a:r>
            <a:r>
              <a:rPr lang="en-US" dirty="0" smtClean="0"/>
              <a:t> </a:t>
            </a:r>
            <a:r>
              <a:rPr lang="en-US" dirty="0" err="1" smtClean="0"/>
              <a:t>পোশাকে</a:t>
            </a:r>
            <a:r>
              <a:rPr lang="en-US" dirty="0" smtClean="0"/>
              <a:t> </a:t>
            </a:r>
            <a:r>
              <a:rPr lang="en-US" dirty="0" err="1" smtClean="0"/>
              <a:t>গারো</a:t>
            </a:r>
            <a:r>
              <a:rPr lang="en-US" dirty="0" smtClean="0"/>
              <a:t> </a:t>
            </a:r>
            <a:r>
              <a:rPr lang="en-US" dirty="0" err="1" smtClean="0"/>
              <a:t>নারী</a:t>
            </a:r>
            <a:endParaRPr lang="en-US" dirty="0"/>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1"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770" decel="100000"/>
                                        <p:tgtEl>
                                          <p:spTgt spid="4"/>
                                        </p:tgtEl>
                                      </p:cBhvr>
                                    </p:animEffect>
                                    <p:animScale>
                                      <p:cBhvr>
                                        <p:cTn id="25" dur="770" decel="100000"/>
                                        <p:tgtEl>
                                          <p:spTgt spid="4"/>
                                        </p:tgtEl>
                                      </p:cBhvr>
                                      <p:from x="10000" y="10000"/>
                                      <p:to x="200000" y="450000"/>
                                    </p:animScale>
                                    <p:animScale>
                                      <p:cBhvr>
                                        <p:cTn id="26" dur="1230" accel="100000" fill="hold">
                                          <p:stCondLst>
                                            <p:cond delay="770"/>
                                          </p:stCondLst>
                                        </p:cTn>
                                        <p:tgtEl>
                                          <p:spTgt spid="4"/>
                                        </p:tgtEl>
                                      </p:cBhvr>
                                      <p:from x="200000" y="450000"/>
                                      <p:to x="100000" y="100000"/>
                                    </p:animScale>
                                    <p:set>
                                      <p:cBhvr>
                                        <p:cTn id="27" dur="770" fill="hold"/>
                                        <p:tgtEl>
                                          <p:spTgt spid="4"/>
                                        </p:tgtEl>
                                        <p:attrNameLst>
                                          <p:attrName>ppt_x</p:attrName>
                                        </p:attrNameLst>
                                      </p:cBhvr>
                                      <p:to>
                                        <p:strVal val="(0.5)"/>
                                      </p:to>
                                    </p:set>
                                    <p:anim from="(0.5)" to="(#ppt_x)" calcmode="lin" valueType="num">
                                      <p:cBhvr>
                                        <p:cTn id="28" dur="1230" accel="100000" fill="hold">
                                          <p:stCondLst>
                                            <p:cond delay="770"/>
                                          </p:stCondLst>
                                        </p:cTn>
                                        <p:tgtEl>
                                          <p:spTgt spid="4"/>
                                        </p:tgtEl>
                                        <p:attrNameLst>
                                          <p:attrName>ppt_x</p:attrName>
                                        </p:attrNameLst>
                                      </p:cBhvr>
                                    </p:anim>
                                    <p:set>
                                      <p:cBhvr>
                                        <p:cTn id="29" dur="770" fill="hold"/>
                                        <p:tgtEl>
                                          <p:spTgt spid="4"/>
                                        </p:tgtEl>
                                        <p:attrNameLst>
                                          <p:attrName>ppt_y</p:attrName>
                                        </p:attrNameLst>
                                      </p:cBhvr>
                                      <p:to>
                                        <p:strVal val="(#ppt_y+0.4)"/>
                                      </p:to>
                                    </p:set>
                                    <p:anim from="(#ppt_y+0.4)" to="(#ppt_y)" calcmode="lin" valueType="num">
                                      <p:cBhvr>
                                        <p:cTn id="30" dur="1230" accel="100000" fill="hold">
                                          <p:stCondLst>
                                            <p:cond delay="770"/>
                                          </p:stCondLst>
                                        </p:cTn>
                                        <p:tgtEl>
                                          <p:spTgt spid="4"/>
                                        </p:tgtEl>
                                        <p:attrNameLst>
                                          <p:attrName>ppt_y</p:attrName>
                                        </p:attrNameLst>
                                      </p:cBhvr>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গারোদের</a:t>
            </a:r>
            <a:r>
              <a:rPr lang="en-US" dirty="0" smtClean="0"/>
              <a:t> </a:t>
            </a:r>
            <a:r>
              <a:rPr lang="en-US" dirty="0" err="1" smtClean="0"/>
              <a:t>প্রধান</a:t>
            </a:r>
            <a:r>
              <a:rPr lang="en-US" dirty="0" smtClean="0"/>
              <a:t> </a:t>
            </a:r>
            <a:r>
              <a:rPr lang="en-US" dirty="0" err="1" smtClean="0"/>
              <a:t>উৎসব</a:t>
            </a:r>
            <a:endParaRPr lang="en-US" dirty="0"/>
          </a:p>
        </p:txBody>
      </p:sp>
      <p:sp>
        <p:nvSpPr>
          <p:cNvPr id="3" name="Content Placeholder 2"/>
          <p:cNvSpPr>
            <a:spLocks noGrp="1"/>
          </p:cNvSpPr>
          <p:nvPr>
            <p:ph idx="1"/>
          </p:nvPr>
        </p:nvSpPr>
        <p:spPr>
          <a:xfrm>
            <a:off x="228600" y="1295400"/>
            <a:ext cx="3962400" cy="4830763"/>
          </a:xfrm>
        </p:spPr>
        <p:txBody>
          <a:bodyPr>
            <a:normAutofit fontScale="77500" lnSpcReduction="20000"/>
          </a:bodyPr>
          <a:lstStyle/>
          <a:p>
            <a:pPr algn="just">
              <a:buNone/>
            </a:pPr>
            <a:r>
              <a:rPr lang="as-IN" sz="5400" dirty="0" smtClean="0"/>
              <a:t>তাদের প্রধান ধর্মীয় ও সামাজিক উৎসবের নাম 'ওয়ানগালা'; যাতে দেবতা মিসি আর সালজং এর উদ্দেশ্যে উৎপাদিত ফসল উৎসর্গ করা হয়।</a:t>
            </a:r>
            <a:endParaRPr lang="en-US" sz="5400" dirty="0"/>
          </a:p>
        </p:txBody>
      </p:sp>
      <p:pic>
        <p:nvPicPr>
          <p:cNvPr id="5" name="Picture 4" descr="Untitled-13-5be5d6f5e3625.jpg"/>
          <p:cNvPicPr>
            <a:picLocks noChangeAspect="1"/>
          </p:cNvPicPr>
          <p:nvPr/>
        </p:nvPicPr>
        <p:blipFill>
          <a:blip r:embed="rId2"/>
          <a:stretch>
            <a:fillRect/>
          </a:stretch>
        </p:blipFill>
        <p:spPr>
          <a:xfrm>
            <a:off x="4408932" y="1447800"/>
            <a:ext cx="4430268" cy="3886200"/>
          </a:xfrm>
          <a:prstGeom prst="rect">
            <a:avLst/>
          </a:prstGeom>
        </p:spPr>
      </p:pic>
      <p:pic>
        <p:nvPicPr>
          <p:cNvPr id="6" name="Picture 5" descr="index.jpg"/>
          <p:cNvPicPr>
            <a:picLocks noChangeAspect="1"/>
          </p:cNvPicPr>
          <p:nvPr/>
        </p:nvPicPr>
        <p:blipFill>
          <a:blip r:embed="rId3"/>
          <a:stretch>
            <a:fillRect/>
          </a:stretch>
        </p:blipFill>
        <p:spPr>
          <a:xfrm>
            <a:off x="4495800" y="1447800"/>
            <a:ext cx="4343400" cy="3793393"/>
          </a:xfrm>
          <a:prstGeom prst="rect">
            <a:avLst/>
          </a:prstGeom>
        </p:spPr>
      </p:pic>
      <p:pic>
        <p:nvPicPr>
          <p:cNvPr id="7" name="Picture 6" descr="bd-pratidin-12-2018-10-20-04.jpg"/>
          <p:cNvPicPr>
            <a:picLocks noChangeAspect="1"/>
          </p:cNvPicPr>
          <p:nvPr/>
        </p:nvPicPr>
        <p:blipFill>
          <a:blip r:embed="rId4"/>
          <a:stretch>
            <a:fillRect/>
          </a:stretch>
        </p:blipFill>
        <p:spPr>
          <a:xfrm>
            <a:off x="4419600" y="1447800"/>
            <a:ext cx="4343400" cy="3886200"/>
          </a:xfrm>
          <a:prstGeom prst="rect">
            <a:avLst/>
          </a:prstGeom>
        </p:spPr>
      </p:pic>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1"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770" decel="100000"/>
                                        <p:tgtEl>
                                          <p:spTgt spid="5"/>
                                        </p:tgtEl>
                                      </p:cBhvr>
                                    </p:animEffect>
                                    <p:animScale>
                                      <p:cBhvr>
                                        <p:cTn id="25" dur="770" decel="100000"/>
                                        <p:tgtEl>
                                          <p:spTgt spid="5"/>
                                        </p:tgtEl>
                                      </p:cBhvr>
                                      <p:from x="10000" y="10000"/>
                                      <p:to x="200000" y="450000"/>
                                    </p:animScale>
                                    <p:animScale>
                                      <p:cBhvr>
                                        <p:cTn id="26" dur="1230" accel="100000" fill="hold">
                                          <p:stCondLst>
                                            <p:cond delay="770"/>
                                          </p:stCondLst>
                                        </p:cTn>
                                        <p:tgtEl>
                                          <p:spTgt spid="5"/>
                                        </p:tgtEl>
                                      </p:cBhvr>
                                      <p:from x="200000" y="450000"/>
                                      <p:to x="100000" y="100000"/>
                                    </p:animScale>
                                    <p:set>
                                      <p:cBhvr>
                                        <p:cTn id="27" dur="770" fill="hold"/>
                                        <p:tgtEl>
                                          <p:spTgt spid="5"/>
                                        </p:tgtEl>
                                        <p:attrNameLst>
                                          <p:attrName>ppt_x</p:attrName>
                                        </p:attrNameLst>
                                      </p:cBhvr>
                                      <p:to>
                                        <p:strVal val="(0.5)"/>
                                      </p:to>
                                    </p:set>
                                    <p:anim from="(0.5)" to="(#ppt_x)" calcmode="lin" valueType="num">
                                      <p:cBhvr>
                                        <p:cTn id="28" dur="1230" accel="100000" fill="hold">
                                          <p:stCondLst>
                                            <p:cond delay="770"/>
                                          </p:stCondLst>
                                        </p:cTn>
                                        <p:tgtEl>
                                          <p:spTgt spid="5"/>
                                        </p:tgtEl>
                                        <p:attrNameLst>
                                          <p:attrName>ppt_x</p:attrName>
                                        </p:attrNameLst>
                                      </p:cBhvr>
                                    </p:anim>
                                    <p:set>
                                      <p:cBhvr>
                                        <p:cTn id="29" dur="770" fill="hold"/>
                                        <p:tgtEl>
                                          <p:spTgt spid="5"/>
                                        </p:tgtEl>
                                        <p:attrNameLst>
                                          <p:attrName>ppt_y</p:attrName>
                                        </p:attrNameLst>
                                      </p:cBhvr>
                                      <p:to>
                                        <p:strVal val="(#ppt_y+0.4)"/>
                                      </p:to>
                                    </p:set>
                                    <p:anim from="(#ppt_y+0.4)" to="(#ppt_y)" calcmode="lin" valueType="num">
                                      <p:cBhvr>
                                        <p:cTn id="30" dur="1230" accel="100000" fill="hold">
                                          <p:stCondLst>
                                            <p:cond delay="770"/>
                                          </p:stCondLst>
                                        </p:cTn>
                                        <p:tgtEl>
                                          <p:spTgt spid="5"/>
                                        </p:tgtEl>
                                        <p:attrNameLst>
                                          <p:attrName>ppt_y</p:attrName>
                                        </p:attrNameLst>
                                      </p:cBhvr>
                                    </p:anim>
                                  </p:childTnLst>
                                </p:cTn>
                              </p:par>
                            </p:childTnLst>
                          </p:cTn>
                        </p:par>
                      </p:childTnLst>
                    </p:cTn>
                  </p:par>
                  <p:par>
                    <p:cTn id="31" fill="hold">
                      <p:stCondLst>
                        <p:cond delay="indefinite"/>
                      </p:stCondLst>
                      <p:childTnLst>
                        <p:par>
                          <p:cTn id="32" fill="hold">
                            <p:stCondLst>
                              <p:cond delay="0"/>
                            </p:stCondLst>
                            <p:childTnLst>
                              <p:par>
                                <p:cTn id="33" presetID="5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770" decel="100000"/>
                                        <p:tgtEl>
                                          <p:spTgt spid="6"/>
                                        </p:tgtEl>
                                      </p:cBhvr>
                                    </p:animEffect>
                                    <p:animScale>
                                      <p:cBhvr>
                                        <p:cTn id="36" dur="770" decel="100000"/>
                                        <p:tgtEl>
                                          <p:spTgt spid="6"/>
                                        </p:tgtEl>
                                      </p:cBhvr>
                                      <p:from x="10000" y="10000"/>
                                      <p:to x="200000" y="450000"/>
                                    </p:animScale>
                                    <p:animScale>
                                      <p:cBhvr>
                                        <p:cTn id="37" dur="1230" accel="100000" fill="hold">
                                          <p:stCondLst>
                                            <p:cond delay="770"/>
                                          </p:stCondLst>
                                        </p:cTn>
                                        <p:tgtEl>
                                          <p:spTgt spid="6"/>
                                        </p:tgtEl>
                                      </p:cBhvr>
                                      <p:from x="200000" y="450000"/>
                                      <p:to x="100000" y="100000"/>
                                    </p:animScale>
                                    <p:set>
                                      <p:cBhvr>
                                        <p:cTn id="38" dur="770" fill="hold"/>
                                        <p:tgtEl>
                                          <p:spTgt spid="6"/>
                                        </p:tgtEl>
                                        <p:attrNameLst>
                                          <p:attrName>ppt_x</p:attrName>
                                        </p:attrNameLst>
                                      </p:cBhvr>
                                      <p:to>
                                        <p:strVal val="(0.5)"/>
                                      </p:to>
                                    </p:set>
                                    <p:anim from="(0.5)" to="(#ppt_x)" calcmode="lin" valueType="num">
                                      <p:cBhvr>
                                        <p:cTn id="39" dur="1230" accel="100000" fill="hold">
                                          <p:stCondLst>
                                            <p:cond delay="770"/>
                                          </p:stCondLst>
                                        </p:cTn>
                                        <p:tgtEl>
                                          <p:spTgt spid="6"/>
                                        </p:tgtEl>
                                        <p:attrNameLst>
                                          <p:attrName>ppt_x</p:attrName>
                                        </p:attrNameLst>
                                      </p:cBhvr>
                                    </p:anim>
                                    <p:set>
                                      <p:cBhvr>
                                        <p:cTn id="40" dur="770" fill="hold"/>
                                        <p:tgtEl>
                                          <p:spTgt spid="6"/>
                                        </p:tgtEl>
                                        <p:attrNameLst>
                                          <p:attrName>ppt_y</p:attrName>
                                        </p:attrNameLst>
                                      </p:cBhvr>
                                      <p:to>
                                        <p:strVal val="(#ppt_y+0.4)"/>
                                      </p:to>
                                    </p:set>
                                    <p:anim from="(#ppt_y+0.4)" to="(#ppt_y)" calcmode="lin" valueType="num">
                                      <p:cBhvr>
                                        <p:cTn id="41" dur="1230" accel="100000" fill="hold">
                                          <p:stCondLst>
                                            <p:cond delay="770"/>
                                          </p:stCondLst>
                                        </p:cTn>
                                        <p:tgtEl>
                                          <p:spTgt spid="6"/>
                                        </p:tgtEl>
                                        <p:attrNameLst>
                                          <p:attrName>ppt_y</p:attrName>
                                        </p:attrNameLst>
                                      </p:cBhvr>
                                    </p:anim>
                                  </p:childTnLst>
                                </p:cTn>
                              </p:par>
                            </p:childTnLst>
                          </p:cTn>
                        </p:par>
                      </p:childTnLst>
                    </p:cTn>
                  </p:par>
                  <p:par>
                    <p:cTn id="42" fill="hold">
                      <p:stCondLst>
                        <p:cond delay="indefinite"/>
                      </p:stCondLst>
                      <p:childTnLst>
                        <p:par>
                          <p:cTn id="43" fill="hold">
                            <p:stCondLst>
                              <p:cond delay="0"/>
                            </p:stCondLst>
                            <p:childTnLst>
                              <p:par>
                                <p:cTn id="44" presetID="51" presetClass="entr" presetSubtype="0"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770" decel="100000"/>
                                        <p:tgtEl>
                                          <p:spTgt spid="7"/>
                                        </p:tgtEl>
                                      </p:cBhvr>
                                    </p:animEffect>
                                    <p:animScale>
                                      <p:cBhvr>
                                        <p:cTn id="47" dur="770" decel="100000"/>
                                        <p:tgtEl>
                                          <p:spTgt spid="7"/>
                                        </p:tgtEl>
                                      </p:cBhvr>
                                      <p:from x="10000" y="10000"/>
                                      <p:to x="200000" y="450000"/>
                                    </p:animScale>
                                    <p:animScale>
                                      <p:cBhvr>
                                        <p:cTn id="48" dur="1230" accel="100000" fill="hold">
                                          <p:stCondLst>
                                            <p:cond delay="770"/>
                                          </p:stCondLst>
                                        </p:cTn>
                                        <p:tgtEl>
                                          <p:spTgt spid="7"/>
                                        </p:tgtEl>
                                      </p:cBhvr>
                                      <p:from x="200000" y="450000"/>
                                      <p:to x="100000" y="100000"/>
                                    </p:animScale>
                                    <p:set>
                                      <p:cBhvr>
                                        <p:cTn id="49" dur="770" fill="hold"/>
                                        <p:tgtEl>
                                          <p:spTgt spid="7"/>
                                        </p:tgtEl>
                                        <p:attrNameLst>
                                          <p:attrName>ppt_x</p:attrName>
                                        </p:attrNameLst>
                                      </p:cBhvr>
                                      <p:to>
                                        <p:strVal val="(0.5)"/>
                                      </p:to>
                                    </p:set>
                                    <p:anim from="(0.5)" to="(#ppt_x)" calcmode="lin" valueType="num">
                                      <p:cBhvr>
                                        <p:cTn id="50" dur="1230" accel="100000" fill="hold">
                                          <p:stCondLst>
                                            <p:cond delay="770"/>
                                          </p:stCondLst>
                                        </p:cTn>
                                        <p:tgtEl>
                                          <p:spTgt spid="7"/>
                                        </p:tgtEl>
                                        <p:attrNameLst>
                                          <p:attrName>ppt_x</p:attrName>
                                        </p:attrNameLst>
                                      </p:cBhvr>
                                    </p:anim>
                                    <p:set>
                                      <p:cBhvr>
                                        <p:cTn id="51" dur="770" fill="hold"/>
                                        <p:tgtEl>
                                          <p:spTgt spid="7"/>
                                        </p:tgtEl>
                                        <p:attrNameLst>
                                          <p:attrName>ppt_y</p:attrName>
                                        </p:attrNameLst>
                                      </p:cBhvr>
                                      <p:to>
                                        <p:strVal val="(#ppt_y+0.4)"/>
                                      </p:to>
                                    </p:set>
                                    <p:anim from="(#ppt_y+0.4)" to="(#ppt_y)" calcmode="lin" valueType="num">
                                      <p:cBhvr>
                                        <p:cTn id="52" dur="1230" accel="100000" fill="hold">
                                          <p:stCondLst>
                                            <p:cond delay="770"/>
                                          </p:stCondLst>
                                        </p:cTn>
                                        <p:tgtEl>
                                          <p:spTgt spid="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বাসস্থান</a:t>
            </a:r>
            <a:endParaRPr lang="en-US" dirty="0"/>
          </a:p>
        </p:txBody>
      </p:sp>
      <p:pic>
        <p:nvPicPr>
          <p:cNvPr id="4" name="Content Placeholder 3" descr="2.jpg"/>
          <p:cNvPicPr>
            <a:picLocks noGrp="1" noChangeAspect="1"/>
          </p:cNvPicPr>
          <p:nvPr>
            <p:ph idx="1"/>
          </p:nvPr>
        </p:nvPicPr>
        <p:blipFill>
          <a:blip r:embed="rId2"/>
          <a:stretch>
            <a:fillRect/>
          </a:stretch>
        </p:blipFill>
        <p:spPr>
          <a:xfrm>
            <a:off x="304800" y="1295400"/>
            <a:ext cx="4724400" cy="4876800"/>
          </a:xfrm>
        </p:spPr>
      </p:pic>
      <p:pic>
        <p:nvPicPr>
          <p:cNvPr id="5" name="Picture 4" descr="3.jpg"/>
          <p:cNvPicPr>
            <a:picLocks noChangeAspect="1"/>
          </p:cNvPicPr>
          <p:nvPr/>
        </p:nvPicPr>
        <p:blipFill>
          <a:blip r:embed="rId3"/>
          <a:stretch>
            <a:fillRect/>
          </a:stretch>
        </p:blipFill>
        <p:spPr>
          <a:xfrm>
            <a:off x="5105400" y="1371600"/>
            <a:ext cx="3733800" cy="4800600"/>
          </a:xfrm>
          <a:prstGeom prst="rect">
            <a:avLst/>
          </a:prstGeom>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5"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2000"/>
                                        <p:tgtEl>
                                          <p:spTgt spid="4"/>
                                        </p:tgtEl>
                                      </p:cBhvr>
                                    </p:animEffect>
                                    <p:anim calcmode="lin" valueType="num">
                                      <p:cBhvr>
                                        <p:cTn id="19" dur="2000" fill="hold"/>
                                        <p:tgtEl>
                                          <p:spTgt spid="4"/>
                                        </p:tgtEl>
                                        <p:attrNameLst>
                                          <p:attrName>style.rotation</p:attrName>
                                        </p:attrNameLst>
                                      </p:cBhvr>
                                      <p:tavLst>
                                        <p:tav tm="0">
                                          <p:val>
                                            <p:fltVal val="720"/>
                                          </p:val>
                                        </p:tav>
                                        <p:tav tm="100000">
                                          <p:val>
                                            <p:fltVal val="0"/>
                                          </p:val>
                                        </p:tav>
                                      </p:tavLst>
                                    </p:anim>
                                    <p:anim calcmode="lin" valueType="num">
                                      <p:cBhvr>
                                        <p:cTn id="20" dur="2000" fill="hold"/>
                                        <p:tgtEl>
                                          <p:spTgt spid="4"/>
                                        </p:tgtEl>
                                        <p:attrNameLst>
                                          <p:attrName>ppt_h</p:attrName>
                                        </p:attrNameLst>
                                      </p:cBhvr>
                                      <p:tavLst>
                                        <p:tav tm="0">
                                          <p:val>
                                            <p:fltVal val="0"/>
                                          </p:val>
                                        </p:tav>
                                        <p:tav tm="100000">
                                          <p:val>
                                            <p:strVal val="#ppt_h"/>
                                          </p:val>
                                        </p:tav>
                                      </p:tavLst>
                                    </p:anim>
                                    <p:anim calcmode="lin" valueType="num">
                                      <p:cBhvr>
                                        <p:cTn id="21"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heel(4)">
                                      <p:cBhvr>
                                        <p:cTn id="2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খাদ্যাভাস</a:t>
            </a:r>
            <a:endParaRPr lang="en-US" dirty="0"/>
          </a:p>
        </p:txBody>
      </p:sp>
      <p:sp>
        <p:nvSpPr>
          <p:cNvPr id="3" name="Content Placeholder 2"/>
          <p:cNvSpPr>
            <a:spLocks noGrp="1"/>
          </p:cNvSpPr>
          <p:nvPr>
            <p:ph idx="1"/>
          </p:nvPr>
        </p:nvSpPr>
        <p:spPr/>
        <p:txBody>
          <a:bodyPr/>
          <a:lstStyle/>
          <a:p>
            <a:pPr>
              <a:buNone/>
            </a:pPr>
            <a:r>
              <a:rPr lang="as-IN" dirty="0" smtClean="0">
                <a:cs typeface="+mj-cs"/>
              </a:rPr>
              <a:t>বাংলাদেশি গারোরা হাঁস-মুরগি, গরু-ছাগল,শূকর প্রভৃতি খায়। মদ তাদের অন্যতম পানীয়। বর্তমানে গারোরা লেখাপড়া ও চাকুরিতে বেশ এগিয়ে আসছে। নিজস্ব সংস্কৃতির পাশাপাশি তারা বাঙালী খাবার খেতেও ভালোবাসে। গারোদের সবচেয়ে প্রিয় খাবার হচ্ছে-নাখাম কারি। যা পুটি মাছের শুটকি দিয়ে তৈরি হয়। এছাড়াও বিভিন্ন অনুষ্ঠানে শুকুরের মাংস গারোদের অতি প্রিয়। গারোদের বিশেষ খাদ্য হচ্ছে কচি বাঁশের গুঁড়ি । এর জনপ্রিয় নাম মেওয়া।</a:t>
            </a:r>
            <a:endParaRPr lang="en-US" dirty="0">
              <a:cs typeface="+mj-cs"/>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ধর্ম</a:t>
            </a:r>
            <a:endParaRPr lang="en-US" dirty="0"/>
          </a:p>
        </p:txBody>
      </p:sp>
      <p:sp>
        <p:nvSpPr>
          <p:cNvPr id="3" name="Content Placeholder 2"/>
          <p:cNvSpPr>
            <a:spLocks noGrp="1"/>
          </p:cNvSpPr>
          <p:nvPr>
            <p:ph idx="1"/>
          </p:nvPr>
        </p:nvSpPr>
        <p:spPr/>
        <p:txBody>
          <a:bodyPr>
            <a:normAutofit/>
          </a:bodyPr>
          <a:lstStyle/>
          <a:p>
            <a:pPr>
              <a:buNone/>
            </a:pPr>
            <a:r>
              <a:rPr lang="as-IN" sz="4800" dirty="0" smtClean="0"/>
              <a:t>বাংলাদেশে বসবাসকৃত বর্তমান গারোদের ৯০% ধর্মান্তরিত খ্রিষ্টান। প্রায় ২% মুসলিম ও হিন্দু এবং বাকি ঐতিহ্যবাহী ধর্ম পালন করে(২০০৮ সালের তথ্যমতে)। গারোদের ঐতিহ্যবাহী ধর্মের নাম সংসারেক।</a:t>
            </a:r>
            <a:endParaRPr lang="en-US" sz="4800"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নৃগোষ্ঠী</a:t>
            </a:r>
            <a:endParaRPr lang="en-US" dirty="0"/>
          </a:p>
        </p:txBody>
      </p:sp>
      <p:sp>
        <p:nvSpPr>
          <p:cNvPr id="3" name="Content Placeholder 2"/>
          <p:cNvSpPr>
            <a:spLocks noGrp="1"/>
          </p:cNvSpPr>
          <p:nvPr>
            <p:ph idx="1"/>
          </p:nvPr>
        </p:nvSpPr>
        <p:spPr/>
        <p:txBody>
          <a:bodyPr/>
          <a:lstStyle/>
          <a:p>
            <a:r>
              <a:rPr lang="as-IN" dirty="0" smtClean="0"/>
              <a:t>গারোরা ভাষা অনুযায়ী বোডো </a:t>
            </a:r>
            <a:r>
              <a:rPr lang="as-IN" dirty="0" smtClean="0">
                <a:hlinkClick r:id="rId2" tooltip="মঙ্গোলীয় (পাতার অস্তিত্ব নেই)"/>
              </a:rPr>
              <a:t>মঙ্গোলীয়</a:t>
            </a:r>
            <a:r>
              <a:rPr lang="as-IN" dirty="0" smtClean="0"/>
              <a:t> ভাষাগোষ্ঠীর অন্তর্ভুক্ত। জাতিগত পরিচয়ের ক্ষেত্রে অনেক গারোই নিজেদেরকে মান্দি বলে পরিচয় দেন।</a:t>
            </a:r>
            <a:endParaRPr lang="en-US" dirty="0" smtClean="0"/>
          </a:p>
          <a:p>
            <a:r>
              <a:rPr lang="as-IN" dirty="0" smtClean="0"/>
              <a:t>গারোদের দৈহিক আকৃতি মাঝারি ধরনের, চ্যাপ্টা নাক, চোখ ছোট, ফর্সা থেকে শ্যামলা রং। দৈহিক গঠনে বেশ শক্তিশালী। তাদের চুল সাধারণত কালো, সোজা এবং বেশ ঘন হয়ে থাকে। আবার অনেক কোকড়া চুলের অধিকারীও লক্ষ্য করা যায়।</a:t>
            </a:r>
            <a:endParaRPr lang="en-US"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5"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মূল্যায়ন</a:t>
            </a:r>
            <a:endParaRPr lang="en-US" dirty="0"/>
          </a:p>
        </p:txBody>
      </p:sp>
      <p:sp>
        <p:nvSpPr>
          <p:cNvPr id="3" name="Content Placeholder 2"/>
          <p:cNvSpPr>
            <a:spLocks noGrp="1"/>
          </p:cNvSpPr>
          <p:nvPr>
            <p:ph idx="1"/>
          </p:nvPr>
        </p:nvSpPr>
        <p:spPr/>
        <p:txBody>
          <a:bodyPr/>
          <a:lstStyle/>
          <a:p>
            <a:r>
              <a:rPr lang="en-US" dirty="0" smtClean="0"/>
              <a:t>১। </a:t>
            </a:r>
            <a:r>
              <a:rPr lang="en-US" dirty="0" err="1" smtClean="0"/>
              <a:t>গারোদের</a:t>
            </a:r>
            <a:r>
              <a:rPr lang="en-US" dirty="0" smtClean="0"/>
              <a:t> </a:t>
            </a:r>
            <a:r>
              <a:rPr lang="en-US" dirty="0" err="1" smtClean="0"/>
              <a:t>প্রধান</a:t>
            </a:r>
            <a:r>
              <a:rPr lang="en-US" dirty="0" smtClean="0"/>
              <a:t> </a:t>
            </a:r>
            <a:r>
              <a:rPr lang="en-US" dirty="0" err="1" smtClean="0"/>
              <a:t>উৎসবের</a:t>
            </a:r>
            <a:r>
              <a:rPr lang="en-US" dirty="0" smtClean="0"/>
              <a:t> </a:t>
            </a:r>
            <a:r>
              <a:rPr lang="en-US" dirty="0" err="1" smtClean="0"/>
              <a:t>নাম</a:t>
            </a:r>
            <a:r>
              <a:rPr lang="en-US" dirty="0" smtClean="0"/>
              <a:t> </a:t>
            </a:r>
            <a:r>
              <a:rPr lang="en-US" dirty="0" err="1" smtClean="0"/>
              <a:t>কি</a:t>
            </a:r>
            <a:r>
              <a:rPr lang="en-US" dirty="0" smtClean="0"/>
              <a:t>?</a:t>
            </a:r>
          </a:p>
          <a:p>
            <a:r>
              <a:rPr lang="en-US" dirty="0" smtClean="0"/>
              <a:t> ২। </a:t>
            </a:r>
            <a:r>
              <a:rPr lang="en-US" dirty="0" err="1" smtClean="0"/>
              <a:t>গারোদের</a:t>
            </a:r>
            <a:r>
              <a:rPr lang="en-US" dirty="0" smtClean="0"/>
              <a:t> </a:t>
            </a:r>
            <a:r>
              <a:rPr lang="en-US" dirty="0" err="1" smtClean="0"/>
              <a:t>ভাষার</a:t>
            </a:r>
            <a:r>
              <a:rPr lang="en-US" dirty="0" smtClean="0"/>
              <a:t> </a:t>
            </a:r>
            <a:r>
              <a:rPr lang="en-US" dirty="0" err="1" smtClean="0"/>
              <a:t>নাম</a:t>
            </a:r>
            <a:r>
              <a:rPr lang="en-US" dirty="0" smtClean="0"/>
              <a:t> </a:t>
            </a:r>
            <a:r>
              <a:rPr lang="en-US" dirty="0" err="1" smtClean="0"/>
              <a:t>কী</a:t>
            </a:r>
            <a:r>
              <a:rPr lang="en-US" dirty="0" smtClean="0"/>
              <a:t>?</a:t>
            </a:r>
          </a:p>
          <a:p>
            <a:r>
              <a:rPr lang="en-US" dirty="0" smtClean="0"/>
              <a:t>৩। </a:t>
            </a:r>
            <a:r>
              <a:rPr lang="en-US" dirty="0" err="1" smtClean="0"/>
              <a:t>গারোদের</a:t>
            </a:r>
            <a:r>
              <a:rPr lang="en-US" dirty="0" smtClean="0"/>
              <a:t> </a:t>
            </a:r>
            <a:r>
              <a:rPr lang="en-US" dirty="0" err="1" smtClean="0"/>
              <a:t>আদি</a:t>
            </a:r>
            <a:r>
              <a:rPr lang="en-US" dirty="0" smtClean="0"/>
              <a:t> </a:t>
            </a:r>
            <a:r>
              <a:rPr lang="en-US" dirty="0" err="1" smtClean="0"/>
              <a:t>ধর্মের</a:t>
            </a:r>
            <a:r>
              <a:rPr lang="en-US" dirty="0" smtClean="0"/>
              <a:t> </a:t>
            </a:r>
            <a:r>
              <a:rPr lang="en-US" dirty="0" err="1" smtClean="0"/>
              <a:t>নাম</a:t>
            </a:r>
            <a:r>
              <a:rPr lang="en-US" dirty="0" smtClean="0"/>
              <a:t> </a:t>
            </a:r>
            <a:r>
              <a:rPr lang="en-US" dirty="0" err="1" smtClean="0"/>
              <a:t>কি</a:t>
            </a:r>
            <a:r>
              <a:rPr lang="en-US" dirty="0" smtClean="0"/>
              <a:t>?</a:t>
            </a:r>
          </a:p>
          <a:p>
            <a:r>
              <a:rPr lang="en-US" dirty="0" smtClean="0"/>
              <a:t>৪। </a:t>
            </a:r>
            <a:r>
              <a:rPr lang="en-US" dirty="0" err="1" smtClean="0"/>
              <a:t>গারোদের</a:t>
            </a:r>
            <a:r>
              <a:rPr lang="en-US" dirty="0" smtClean="0"/>
              <a:t> </a:t>
            </a:r>
            <a:r>
              <a:rPr lang="en-US" dirty="0" err="1" smtClean="0"/>
              <a:t>পরিবার</a:t>
            </a:r>
            <a:r>
              <a:rPr lang="en-US" dirty="0" smtClean="0"/>
              <a:t> </a:t>
            </a:r>
            <a:r>
              <a:rPr lang="en-US" dirty="0" err="1" smtClean="0"/>
              <a:t>কোন</a:t>
            </a:r>
            <a:r>
              <a:rPr lang="en-US" dirty="0" smtClean="0"/>
              <a:t> </a:t>
            </a:r>
            <a:r>
              <a:rPr lang="en-US" dirty="0" err="1" smtClean="0"/>
              <a:t>ধরনের</a:t>
            </a:r>
            <a:r>
              <a:rPr lang="en-US" dirty="0" smtClean="0"/>
              <a:t>?</a:t>
            </a:r>
            <a:endParaRPr lang="en-US" dirty="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4"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বাড়ির</a:t>
            </a:r>
            <a:r>
              <a:rPr lang="en-US" dirty="0" smtClean="0"/>
              <a:t> </a:t>
            </a:r>
            <a:r>
              <a:rPr lang="en-US" dirty="0" err="1" smtClean="0"/>
              <a:t>কাজ</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a:t>
            </a:r>
            <a:r>
              <a:rPr lang="en-US" dirty="0" err="1" smtClean="0"/>
              <a:t>গারোদের</a:t>
            </a:r>
            <a:r>
              <a:rPr lang="en-US" dirty="0" smtClean="0"/>
              <a:t> </a:t>
            </a:r>
            <a:r>
              <a:rPr lang="en-US" dirty="0" err="1" smtClean="0"/>
              <a:t>আর্থ-সামাজিক</a:t>
            </a:r>
            <a:r>
              <a:rPr lang="en-US" dirty="0" smtClean="0"/>
              <a:t> </a:t>
            </a:r>
            <a:r>
              <a:rPr lang="en-US" dirty="0" err="1" smtClean="0"/>
              <a:t>অবস্থা</a:t>
            </a:r>
            <a:r>
              <a:rPr lang="en-US" dirty="0" smtClean="0"/>
              <a:t> </a:t>
            </a:r>
            <a:r>
              <a:rPr lang="en-US" dirty="0" err="1" smtClean="0"/>
              <a:t>তোমার</a:t>
            </a:r>
            <a:r>
              <a:rPr lang="en-US" dirty="0" smtClean="0"/>
              <a:t> </a:t>
            </a:r>
            <a:r>
              <a:rPr lang="en-US" dirty="0" err="1" smtClean="0"/>
              <a:t>পাঠ্য</a:t>
            </a:r>
            <a:r>
              <a:rPr lang="en-US" dirty="0" smtClean="0"/>
              <a:t> </a:t>
            </a:r>
            <a:r>
              <a:rPr lang="en-US" dirty="0" err="1" smtClean="0"/>
              <a:t>বইয়ের</a:t>
            </a:r>
            <a:r>
              <a:rPr lang="en-US" dirty="0" smtClean="0"/>
              <a:t> </a:t>
            </a:r>
            <a:r>
              <a:rPr lang="en-US" dirty="0" err="1" smtClean="0"/>
              <a:t>আলোকে</a:t>
            </a:r>
            <a:r>
              <a:rPr lang="en-US" dirty="0" smtClean="0"/>
              <a:t> </a:t>
            </a:r>
            <a:r>
              <a:rPr lang="en-US" dirty="0" err="1" smtClean="0"/>
              <a:t>তুলে</a:t>
            </a:r>
            <a:r>
              <a:rPr lang="en-US" dirty="0" smtClean="0"/>
              <a:t> </a:t>
            </a:r>
            <a:r>
              <a:rPr lang="en-US" dirty="0" err="1" smtClean="0"/>
              <a:t>ধর</a:t>
            </a:r>
            <a:r>
              <a:rPr lang="en-US" dirty="0" smtClean="0"/>
              <a:t>”।</a:t>
            </a:r>
            <a:endParaRPr lang="en-US"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9"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p:cTn id="18" dur="5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19" dur="5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pPr>
              <a:buNone/>
            </a:pPr>
            <a:endParaRPr lang="en-US" dirty="0" smtClean="0"/>
          </a:p>
          <a:p>
            <a:pPr algn="ctr">
              <a:buNone/>
            </a:pPr>
            <a:r>
              <a:rPr lang="en-US" sz="13800" b="1" dirty="0" err="1" smtClean="0"/>
              <a:t>ধন্যবাদ</a:t>
            </a:r>
            <a:endParaRPr lang="en-US" sz="13800" b="1" dirty="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পরিচিতি</a:t>
            </a:r>
            <a:endParaRPr lang="en-US" dirty="0"/>
          </a:p>
        </p:txBody>
      </p:sp>
      <p:pic>
        <p:nvPicPr>
          <p:cNvPr id="4" name="Content Placeholder 3" descr="IMG_20190510_113930.jpg"/>
          <p:cNvPicPr>
            <a:picLocks noGrp="1" noChangeAspect="1"/>
          </p:cNvPicPr>
          <p:nvPr>
            <p:ph idx="1"/>
          </p:nvPr>
        </p:nvPicPr>
        <p:blipFill>
          <a:blip r:embed="rId2" cstate="print"/>
          <a:stretch>
            <a:fillRect/>
          </a:stretch>
        </p:blipFill>
        <p:spPr>
          <a:xfrm>
            <a:off x="457200" y="1600200"/>
            <a:ext cx="2895600" cy="307816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TextBox 4"/>
          <p:cNvSpPr txBox="1"/>
          <p:nvPr/>
        </p:nvSpPr>
        <p:spPr>
          <a:xfrm>
            <a:off x="3505200" y="2438400"/>
            <a:ext cx="5334000" cy="2062103"/>
          </a:xfrm>
          <a:prstGeom prst="rect">
            <a:avLst/>
          </a:prstGeom>
          <a:noFill/>
        </p:spPr>
        <p:txBody>
          <a:bodyPr wrap="square" rtlCol="0">
            <a:spAutoFit/>
          </a:bodyPr>
          <a:lstStyle/>
          <a:p>
            <a:pPr algn="ctr"/>
            <a:r>
              <a:rPr lang="en-US" sz="3200" dirty="0" err="1" smtClean="0"/>
              <a:t>ফারুক</a:t>
            </a:r>
            <a:r>
              <a:rPr lang="en-US" sz="3200" dirty="0" smtClean="0"/>
              <a:t> </a:t>
            </a:r>
            <a:r>
              <a:rPr lang="en-US" sz="3200" dirty="0" err="1" smtClean="0"/>
              <a:t>হোসেন</a:t>
            </a:r>
            <a:endParaRPr lang="en-US" sz="3200" dirty="0" smtClean="0"/>
          </a:p>
          <a:p>
            <a:pPr algn="ctr"/>
            <a:r>
              <a:rPr lang="en-US" sz="3200" dirty="0" err="1" smtClean="0"/>
              <a:t>প্রভাষক</a:t>
            </a:r>
            <a:r>
              <a:rPr lang="en-US" sz="3200" dirty="0" smtClean="0"/>
              <a:t> </a:t>
            </a:r>
            <a:r>
              <a:rPr lang="en-US" sz="3200" dirty="0" err="1" smtClean="0"/>
              <a:t>সমাজবিজ্ঞান</a:t>
            </a:r>
            <a:endParaRPr lang="en-US" sz="3200" dirty="0" smtClean="0"/>
          </a:p>
          <a:p>
            <a:pPr algn="ctr"/>
            <a:r>
              <a:rPr lang="en-US" sz="3200" dirty="0" err="1" smtClean="0"/>
              <a:t>আশেক</a:t>
            </a:r>
            <a:r>
              <a:rPr lang="en-US" sz="3200" dirty="0" smtClean="0"/>
              <a:t> </a:t>
            </a:r>
            <a:r>
              <a:rPr lang="en-US" sz="3200" dirty="0" err="1" smtClean="0"/>
              <a:t>আলী</a:t>
            </a:r>
            <a:r>
              <a:rPr lang="en-US" sz="3200" dirty="0" smtClean="0"/>
              <a:t> </a:t>
            </a:r>
            <a:r>
              <a:rPr lang="en-US" sz="3200" dirty="0" err="1" smtClean="0"/>
              <a:t>খান</a:t>
            </a:r>
            <a:r>
              <a:rPr lang="en-US" sz="3200" dirty="0" smtClean="0"/>
              <a:t> </a:t>
            </a:r>
            <a:r>
              <a:rPr lang="en-US" sz="3200" dirty="0" err="1" smtClean="0"/>
              <a:t>উচ্চ</a:t>
            </a:r>
            <a:r>
              <a:rPr lang="en-US" sz="3200" dirty="0" smtClean="0"/>
              <a:t> </a:t>
            </a:r>
            <a:r>
              <a:rPr lang="en-US" sz="3200" dirty="0" err="1" smtClean="0"/>
              <a:t>বিদ্যালয়</a:t>
            </a:r>
            <a:r>
              <a:rPr lang="en-US" sz="3200" dirty="0" smtClean="0"/>
              <a:t> ও </a:t>
            </a:r>
            <a:r>
              <a:rPr lang="en-US" sz="3200" dirty="0" err="1" smtClean="0"/>
              <a:t>কলেজ</a:t>
            </a:r>
            <a:endParaRPr lang="en-US" sz="3200" dirty="0" smtClean="0"/>
          </a:p>
          <a:p>
            <a:pPr algn="ctr"/>
            <a:r>
              <a:rPr lang="en-US" sz="3200" dirty="0" err="1" smtClean="0"/>
              <a:t>গুলবাহার</a:t>
            </a:r>
            <a:r>
              <a:rPr lang="en-US" sz="3200" dirty="0" smtClean="0"/>
              <a:t> ,</a:t>
            </a:r>
            <a:r>
              <a:rPr lang="en-US" sz="3200" dirty="0" err="1" smtClean="0"/>
              <a:t>কচুয়া,চাঁদপুর</a:t>
            </a:r>
            <a:r>
              <a:rPr lang="en-US" sz="3200" dirty="0" smtClean="0"/>
              <a:t>।</a:t>
            </a:r>
            <a:endParaRPr lang="en-US" sz="3200" dirty="0"/>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9"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0" fill="hold"/>
                                        <p:tgtEl>
                                          <p:spTgt spid="5"/>
                                        </p:tgtEl>
                                        <p:attrNameLst>
                                          <p:attrName>ppt_w</p:attrName>
                                        </p:attrNameLst>
                                      </p:cBhvr>
                                      <p:tavLst>
                                        <p:tav tm="0" fmla="#ppt_w*sin(2.5*pi*$)">
                                          <p:val>
                                            <p:fltVal val="0"/>
                                          </p:val>
                                        </p:tav>
                                        <p:tav tm="100000">
                                          <p:val>
                                            <p:fltVal val="1"/>
                                          </p:val>
                                        </p:tav>
                                      </p:tavLst>
                                    </p:anim>
                                    <p:anim calcmode="lin" valueType="num">
                                      <p:cBhvr>
                                        <p:cTn id="19"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পাঠ</a:t>
            </a:r>
            <a:r>
              <a:rPr lang="en-US" dirty="0" smtClean="0"/>
              <a:t> </a:t>
            </a:r>
            <a:r>
              <a:rPr lang="en-US" dirty="0" err="1" smtClean="0"/>
              <a:t>পরিচিতি</a:t>
            </a:r>
            <a:endParaRPr lang="en-US" dirty="0"/>
          </a:p>
        </p:txBody>
      </p:sp>
      <p:sp>
        <p:nvSpPr>
          <p:cNvPr id="3" name="Content Placeholder 2"/>
          <p:cNvSpPr>
            <a:spLocks noGrp="1"/>
          </p:cNvSpPr>
          <p:nvPr>
            <p:ph idx="1"/>
          </p:nvPr>
        </p:nvSpPr>
        <p:spPr/>
        <p:txBody>
          <a:bodyPr>
            <a:normAutofit/>
          </a:bodyPr>
          <a:lstStyle/>
          <a:p>
            <a:pPr algn="ctr">
              <a:buNone/>
            </a:pPr>
            <a:r>
              <a:rPr lang="en-US" sz="6000" dirty="0" err="1" smtClean="0"/>
              <a:t>সমাজবিজ্ঞান</a:t>
            </a:r>
            <a:r>
              <a:rPr lang="en-US" sz="6000" dirty="0" smtClean="0"/>
              <a:t> ২য় </a:t>
            </a:r>
            <a:r>
              <a:rPr lang="en-US" sz="6000" dirty="0" err="1" smtClean="0"/>
              <a:t>পত্র</a:t>
            </a:r>
            <a:endParaRPr lang="en-US" sz="6000" dirty="0" smtClean="0"/>
          </a:p>
          <a:p>
            <a:pPr algn="ctr">
              <a:buNone/>
            </a:pPr>
            <a:r>
              <a:rPr lang="en-US" sz="6000" dirty="0" err="1" smtClean="0"/>
              <a:t>চতুর্থ</a:t>
            </a:r>
            <a:r>
              <a:rPr lang="en-US" sz="6000" dirty="0" smtClean="0"/>
              <a:t> -</a:t>
            </a:r>
            <a:r>
              <a:rPr lang="en-US" sz="6000" dirty="0" err="1" smtClean="0"/>
              <a:t>অধ্যায়</a:t>
            </a:r>
            <a:endParaRPr lang="en-US" sz="6000" dirty="0" smtClean="0"/>
          </a:p>
          <a:p>
            <a:pPr algn="ctr">
              <a:buNone/>
            </a:pPr>
            <a:r>
              <a:rPr lang="en-US" sz="6000" dirty="0" err="1" smtClean="0"/>
              <a:t>বাংলাদেশের</a:t>
            </a:r>
            <a:r>
              <a:rPr lang="en-US" sz="6000" dirty="0" smtClean="0"/>
              <a:t> </a:t>
            </a:r>
            <a:r>
              <a:rPr lang="en-US" sz="6000" dirty="0" err="1" smtClean="0"/>
              <a:t>নৃগোষ্ঠীর</a:t>
            </a:r>
            <a:r>
              <a:rPr lang="en-US" sz="6000" dirty="0" smtClean="0"/>
              <a:t> </a:t>
            </a:r>
            <a:r>
              <a:rPr lang="en-US" sz="6000" dirty="0" err="1" smtClean="0"/>
              <a:t>জীবনধারা</a:t>
            </a:r>
            <a:endParaRPr lang="en-US" sz="6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dibasi-71563-1545725446.jpg"/>
          <p:cNvPicPr>
            <a:picLocks noChangeAspect="1"/>
          </p:cNvPicPr>
          <p:nvPr/>
        </p:nvPicPr>
        <p:blipFill>
          <a:blip r:embed="rId2"/>
          <a:stretch>
            <a:fillRect/>
          </a:stretch>
        </p:blipFill>
        <p:spPr>
          <a:xfrm>
            <a:off x="0" y="0"/>
            <a:ext cx="9144000" cy="6858000"/>
          </a:xfrm>
          <a:prstGeom prst="rect">
            <a:avLst/>
          </a:prstGeom>
        </p:spPr>
      </p:pic>
      <p:sp>
        <p:nvSpPr>
          <p:cNvPr id="8" name="TextBox 7"/>
          <p:cNvSpPr txBox="1"/>
          <p:nvPr/>
        </p:nvSpPr>
        <p:spPr>
          <a:xfrm>
            <a:off x="3200400" y="381000"/>
            <a:ext cx="2514600" cy="1015663"/>
          </a:xfrm>
          <a:prstGeom prst="rect">
            <a:avLst/>
          </a:prstGeom>
          <a:solidFill>
            <a:srgbClr val="FFFF00"/>
          </a:solidFill>
        </p:spPr>
        <p:txBody>
          <a:bodyPr wrap="square" rtlCol="0">
            <a:spAutoFit/>
          </a:bodyPr>
          <a:lstStyle/>
          <a:p>
            <a:r>
              <a:rPr lang="en-US" sz="6000" dirty="0" err="1" smtClean="0"/>
              <a:t>গারো</a:t>
            </a:r>
            <a:endParaRPr lang="en-US" sz="6000"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আজকের</a:t>
            </a:r>
            <a:r>
              <a:rPr lang="en-US" dirty="0" smtClean="0"/>
              <a:t> </a:t>
            </a:r>
            <a:r>
              <a:rPr lang="en-US" dirty="0" err="1" smtClean="0"/>
              <a:t>পাঠ</a:t>
            </a:r>
            <a:endParaRPr lang="en-US" dirty="0"/>
          </a:p>
        </p:txBody>
      </p:sp>
      <p:sp>
        <p:nvSpPr>
          <p:cNvPr id="3" name="Content Placeholder 2"/>
          <p:cNvSpPr>
            <a:spLocks noGrp="1"/>
          </p:cNvSpPr>
          <p:nvPr>
            <p:ph idx="1"/>
          </p:nvPr>
        </p:nvSpPr>
        <p:spPr/>
        <p:txBody>
          <a:bodyPr/>
          <a:lstStyle/>
          <a:p>
            <a:pPr algn="ctr">
              <a:buNone/>
            </a:pPr>
            <a:r>
              <a:rPr lang="en-US" sz="23900" dirty="0" err="1" smtClean="0"/>
              <a:t>গারো</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heel(4)">
                                      <p:cBhvr>
                                        <p:cTn id="18"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গারোদের</a:t>
            </a:r>
            <a:r>
              <a:rPr lang="en-US" dirty="0" smtClean="0"/>
              <a:t> </a:t>
            </a:r>
            <a:r>
              <a:rPr lang="en-US" dirty="0" err="1" smtClean="0"/>
              <a:t>পরিচয়</a:t>
            </a:r>
            <a:endParaRPr lang="en-US" dirty="0"/>
          </a:p>
        </p:txBody>
      </p:sp>
      <p:sp>
        <p:nvSpPr>
          <p:cNvPr id="3" name="Content Placeholder 2"/>
          <p:cNvSpPr>
            <a:spLocks noGrp="1"/>
          </p:cNvSpPr>
          <p:nvPr>
            <p:ph idx="1"/>
          </p:nvPr>
        </p:nvSpPr>
        <p:spPr/>
        <p:txBody>
          <a:bodyPr>
            <a:normAutofit/>
          </a:bodyPr>
          <a:lstStyle/>
          <a:p>
            <a:pPr>
              <a:buNone/>
            </a:pPr>
            <a:r>
              <a:rPr lang="as-IN" sz="3600" b="1" dirty="0" smtClean="0"/>
              <a:t>গারো</a:t>
            </a:r>
            <a:r>
              <a:rPr lang="as-IN" sz="3600" dirty="0" smtClean="0"/>
              <a:t> </a:t>
            </a:r>
            <a:r>
              <a:rPr lang="as-IN" sz="3600" dirty="0" smtClean="0">
                <a:hlinkClick r:id="rId2" tooltip="ভারত"/>
              </a:rPr>
              <a:t>ভারতের</a:t>
            </a:r>
            <a:r>
              <a:rPr lang="as-IN" sz="3600" dirty="0" smtClean="0"/>
              <a:t> </a:t>
            </a:r>
            <a:r>
              <a:rPr lang="as-IN" sz="3600" dirty="0" smtClean="0">
                <a:hlinkClick r:id="rId3" tooltip="মেঘালয়"/>
              </a:rPr>
              <a:t>মেঘালয়</a:t>
            </a:r>
            <a:r>
              <a:rPr lang="as-IN" sz="3600" dirty="0" smtClean="0"/>
              <a:t> রাজ্যের গারো পাহাড় ও </a:t>
            </a:r>
            <a:r>
              <a:rPr lang="as-IN" sz="3600" dirty="0" smtClean="0">
                <a:hlinkClick r:id="rId4" tooltip="বাংলাদেশ"/>
              </a:rPr>
              <a:t>বাংলাদেশের</a:t>
            </a:r>
            <a:r>
              <a:rPr lang="as-IN" sz="3600" dirty="0" smtClean="0"/>
              <a:t> </a:t>
            </a:r>
            <a:r>
              <a:rPr lang="as-IN" sz="3600" dirty="0" smtClean="0">
                <a:hlinkClick r:id="rId5" tooltip="ময়মনসিংহ জেলা"/>
              </a:rPr>
              <a:t>বৃহত্তর ময়মনসিংহ জেলায়</a:t>
            </a:r>
            <a:r>
              <a:rPr lang="as-IN" sz="3600" dirty="0" smtClean="0"/>
              <a:t> বসবাসকারী </a:t>
            </a:r>
            <a:r>
              <a:rPr lang="as-IN" sz="3600" dirty="0" smtClean="0">
                <a:hlinkClick r:id="rId6" tooltip="আদিবাসী"/>
              </a:rPr>
              <a:t>আদিবাসী</a:t>
            </a:r>
            <a:r>
              <a:rPr lang="as-IN" sz="3600" dirty="0" smtClean="0"/>
              <a:t> সম্প্রদায়। ভারতে মেঘালয় ছাড়াও আসামের কামরূপ, গোয়ালপাড়া ও কারবি আংলং জেলায় এবং </a:t>
            </a:r>
            <a:r>
              <a:rPr lang="as-IN" sz="3600" dirty="0" smtClean="0">
                <a:hlinkClick r:id="rId4" tooltip="বাংলাদেশ"/>
              </a:rPr>
              <a:t>বাংলাদেশের</a:t>
            </a:r>
            <a:r>
              <a:rPr lang="as-IN" sz="3600" dirty="0" smtClean="0"/>
              <a:t> ময়মনসিংহ ছাড়াও </a:t>
            </a:r>
            <a:r>
              <a:rPr lang="as-IN" sz="3600" dirty="0" smtClean="0">
                <a:hlinkClick r:id="rId7" tooltip="টাঙ্গাইল জেলা"/>
              </a:rPr>
              <a:t>টাঙ্গাইল</a:t>
            </a:r>
            <a:r>
              <a:rPr lang="as-IN" sz="3600" dirty="0" smtClean="0"/>
              <a:t>, </a:t>
            </a:r>
            <a:r>
              <a:rPr lang="as-IN" sz="3600" dirty="0" smtClean="0">
                <a:hlinkClick r:id="rId8" tooltip="সিলেট জেলা"/>
              </a:rPr>
              <a:t>সিলেট</a:t>
            </a:r>
            <a:r>
              <a:rPr lang="as-IN" sz="3600" dirty="0" smtClean="0"/>
              <a:t>, </a:t>
            </a:r>
            <a:r>
              <a:rPr lang="as-IN" sz="3600" dirty="0" smtClean="0">
                <a:hlinkClick r:id="rId9" tooltip="শেরপুর জেলা"/>
              </a:rPr>
              <a:t>শেরপুর</a:t>
            </a:r>
            <a:r>
              <a:rPr lang="as-IN" sz="3600" dirty="0" smtClean="0"/>
              <a:t>, জামালপুর, নেত্রকোনা, সুনামগঞ্জ, মৌলভীবাজার, </a:t>
            </a:r>
            <a:r>
              <a:rPr lang="as-IN" sz="3600" dirty="0" smtClean="0">
                <a:hlinkClick r:id="rId10" tooltip="ঢাকা"/>
              </a:rPr>
              <a:t>ঢাকা</a:t>
            </a:r>
            <a:r>
              <a:rPr lang="as-IN" sz="3600" dirty="0" smtClean="0"/>
              <a:t> ও </a:t>
            </a:r>
            <a:r>
              <a:rPr lang="as-IN" sz="3600" dirty="0" smtClean="0">
                <a:hlinkClick r:id="rId11" tooltip="গাজীপুর"/>
              </a:rPr>
              <a:t>গাজীপুর</a:t>
            </a:r>
            <a:r>
              <a:rPr lang="as-IN" sz="3600" dirty="0" smtClean="0"/>
              <a:t> জেলায় গারোরা বাস করে।</a:t>
            </a:r>
            <a:endParaRPr lang="en-US" sz="36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slide(fromBottom)">
                                      <p:cBhvr>
                                        <p:cTn id="18"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গারোদের</a:t>
            </a:r>
            <a:r>
              <a:rPr lang="en-US" dirty="0" smtClean="0"/>
              <a:t> </a:t>
            </a:r>
            <a:r>
              <a:rPr lang="en-US" dirty="0" err="1" smtClean="0"/>
              <a:t>ভাষা</a:t>
            </a:r>
            <a:endParaRPr lang="en-US" dirty="0"/>
          </a:p>
        </p:txBody>
      </p:sp>
      <p:sp>
        <p:nvSpPr>
          <p:cNvPr id="3" name="Content Placeholder 2"/>
          <p:cNvSpPr>
            <a:spLocks noGrp="1"/>
          </p:cNvSpPr>
          <p:nvPr>
            <p:ph idx="1"/>
          </p:nvPr>
        </p:nvSpPr>
        <p:spPr/>
        <p:txBody>
          <a:bodyPr>
            <a:noAutofit/>
          </a:bodyPr>
          <a:lstStyle/>
          <a:p>
            <a:pPr>
              <a:buNone/>
            </a:pPr>
            <a:r>
              <a:rPr lang="as-IN" sz="3600" dirty="0" smtClean="0"/>
              <a:t>গারোদের ভাষার স্থানীয় নাম </a:t>
            </a:r>
            <a:r>
              <a:rPr lang="as-IN" sz="3600" dirty="0" smtClean="0">
                <a:solidFill>
                  <a:srgbClr val="FF0000"/>
                </a:solidFill>
              </a:rPr>
              <a:t>মান্দি ভাষা</a:t>
            </a:r>
            <a:r>
              <a:rPr lang="as-IN" sz="3600" dirty="0" smtClean="0"/>
              <a:t>। তবে ভাষাতাত্ত্বিকদের মতে, গারোরা যে ভাষায় কথা বলে তা মূলত সিনো-টিবেটান (</a:t>
            </a:r>
            <a:r>
              <a:rPr lang="en-US" sz="3600" dirty="0" smtClean="0"/>
              <a:t>Sino Tibetan) </a:t>
            </a:r>
            <a:r>
              <a:rPr lang="as-IN" sz="3600" dirty="0" smtClean="0"/>
              <a:t>ভাষার অন্তর্গত টিবেটো বার্মান (</a:t>
            </a:r>
            <a:r>
              <a:rPr lang="en-US" sz="3600" dirty="0" err="1" smtClean="0"/>
              <a:t>Tibeto</a:t>
            </a:r>
            <a:r>
              <a:rPr lang="en-US" sz="3600" dirty="0" smtClean="0"/>
              <a:t> </a:t>
            </a:r>
            <a:r>
              <a:rPr lang="en-US" sz="3600" dirty="0" err="1" smtClean="0"/>
              <a:t>Burman</a:t>
            </a:r>
            <a:r>
              <a:rPr lang="en-US" sz="3600" dirty="0" smtClean="0"/>
              <a:t>) </a:t>
            </a:r>
            <a:r>
              <a:rPr lang="as-IN" sz="3600" dirty="0" smtClean="0"/>
              <a:t>উপ-পরিবারের আসাম-বার্মা শাখার অন্তর্গত বোডো বা বরা (</a:t>
            </a:r>
            <a:r>
              <a:rPr lang="en-US" sz="3600" dirty="0" err="1" smtClean="0"/>
              <a:t>Bodo</a:t>
            </a:r>
            <a:r>
              <a:rPr lang="en-US" sz="3600" dirty="0" smtClean="0"/>
              <a:t>/Bora) </a:t>
            </a:r>
            <a:r>
              <a:rPr lang="as-IN" sz="3600" dirty="0" smtClean="0"/>
              <a:t>ভাষা উপ-গোষ্ঠীর অন্তর্ভুক্ত। গারোদের কোনো লিপি বা অক্ষর নেই</a:t>
            </a:r>
            <a:endParaRPr lang="en-US" sz="36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diamond(in)">
                                      <p:cBhvr>
                                        <p:cTn id="2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পরিবার</a:t>
            </a:r>
            <a:r>
              <a:rPr lang="en-US" dirty="0" smtClean="0"/>
              <a:t> </a:t>
            </a:r>
            <a:r>
              <a:rPr lang="en-US" dirty="0" err="1" smtClean="0"/>
              <a:t>ব্যবস্থা</a:t>
            </a:r>
            <a:endParaRPr lang="en-US" dirty="0"/>
          </a:p>
        </p:txBody>
      </p:sp>
      <p:sp>
        <p:nvSpPr>
          <p:cNvPr id="3" name="Content Placeholder 2"/>
          <p:cNvSpPr>
            <a:spLocks noGrp="1"/>
          </p:cNvSpPr>
          <p:nvPr>
            <p:ph idx="1"/>
          </p:nvPr>
        </p:nvSpPr>
        <p:spPr/>
        <p:txBody>
          <a:bodyPr/>
          <a:lstStyle/>
          <a:p>
            <a:r>
              <a:rPr lang="as-IN" dirty="0" smtClean="0"/>
              <a:t>গারোদের সমাজ ব্যবস্থা মাতৃতান্ত্রিক। মা-ই পরিবারের কর্তা ও সম্পত্তির অধিকারী এবং এক্ষেত্রে পিতা পরিবারের ব্যবস্থাপকের দায়িত্ব পালন করে। পরিবারের সন্তানসন্ততিরা মায়ের পদবি ধারণ করে। গারোদের প্রথাগত আইন অনুযায়ী পারিবারিক সম্পত্তির উত্তরাধিকারী  মেয়েরা। তবে শুধুমাত্র নির্বাচিত মেয়েই সম্পত্তির মালিকানা অর্জন করে।</a:t>
            </a:r>
            <a:endParaRPr lang="en-US"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5"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অর্থনীতি</a:t>
            </a:r>
            <a:endParaRPr lang="en-US" dirty="0"/>
          </a:p>
        </p:txBody>
      </p:sp>
      <p:pic>
        <p:nvPicPr>
          <p:cNvPr id="4" name="Content Placeholder 3" descr="4d14738af4ee30e937b89ccb227be0e7-5d4c673d7ad57.jpg"/>
          <p:cNvPicPr>
            <a:picLocks noGrp="1" noChangeAspect="1"/>
          </p:cNvPicPr>
          <p:nvPr>
            <p:ph idx="1"/>
          </p:nvPr>
        </p:nvPicPr>
        <p:blipFill>
          <a:blip r:embed="rId2"/>
          <a:stretch>
            <a:fillRect/>
          </a:stretch>
        </p:blipFill>
        <p:spPr>
          <a:xfrm>
            <a:off x="762000" y="1219200"/>
            <a:ext cx="7772400" cy="4787106"/>
          </a:xfrm>
        </p:spPr>
      </p:pic>
      <p:sp>
        <p:nvSpPr>
          <p:cNvPr id="5" name="TextBox 4"/>
          <p:cNvSpPr txBox="1"/>
          <p:nvPr/>
        </p:nvSpPr>
        <p:spPr>
          <a:xfrm>
            <a:off x="5791200" y="4724400"/>
            <a:ext cx="1524000" cy="584775"/>
          </a:xfrm>
          <a:prstGeom prst="rect">
            <a:avLst/>
          </a:prstGeom>
          <a:noFill/>
        </p:spPr>
        <p:txBody>
          <a:bodyPr wrap="square" rtlCol="0">
            <a:spAutoFit/>
          </a:bodyPr>
          <a:lstStyle/>
          <a:p>
            <a:r>
              <a:rPr lang="en-US" sz="3200" dirty="0" err="1" smtClean="0"/>
              <a:t>কৃষি</a:t>
            </a:r>
            <a:r>
              <a:rPr lang="en-US" sz="3200" dirty="0" smtClean="0"/>
              <a:t> </a:t>
            </a:r>
            <a:r>
              <a:rPr lang="en-US" sz="3200" dirty="0" err="1" smtClean="0"/>
              <a:t>কাজ</a:t>
            </a:r>
            <a:endParaRPr lang="en-US" sz="3200"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9" presetClass="entr" presetSubtype="1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0" fill="hold"/>
                                        <p:tgtEl>
                                          <p:spTgt spid="4"/>
                                        </p:tgtEl>
                                        <p:attrNameLst>
                                          <p:attrName>ppt_w</p:attrName>
                                        </p:attrNameLst>
                                      </p:cBhvr>
                                      <p:tavLst>
                                        <p:tav tm="0" fmla="#ppt_w*sin(2.5*pi*$)">
                                          <p:val>
                                            <p:fltVal val="0"/>
                                          </p:val>
                                        </p:tav>
                                        <p:tav tm="100000">
                                          <p:val>
                                            <p:fltVal val="1"/>
                                          </p:val>
                                        </p:tav>
                                      </p:tavLst>
                                    </p:anim>
                                    <p:anim calcmode="lin" valueType="num">
                                      <p:cBhvr>
                                        <p:cTn id="19"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NikoshBAN"/>
        <a:ea typeface=""/>
        <a:cs typeface="NikoshBAN"/>
      </a:majorFont>
      <a:minorFont>
        <a:latin typeface="NikoshBAN"/>
        <a:ea typeface=""/>
        <a:cs typeface="NikoshB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477</Words>
  <Application>Microsoft Office PowerPoint</Application>
  <PresentationFormat>On-screen Show (4:3)</PresentationFormat>
  <Paragraphs>46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পরিচিতি</vt:lpstr>
      <vt:lpstr>পাঠ পরিচিতি</vt:lpstr>
      <vt:lpstr>Slide 4</vt:lpstr>
      <vt:lpstr>আজকের পাঠ</vt:lpstr>
      <vt:lpstr>গারোদের পরিচয়</vt:lpstr>
      <vt:lpstr>গারোদের ভাষা</vt:lpstr>
      <vt:lpstr>পরিবার ব্যবস্থা</vt:lpstr>
      <vt:lpstr>অর্থনীতি</vt:lpstr>
      <vt:lpstr>পোশাক পরিচ্ছেদ</vt:lpstr>
      <vt:lpstr>গারোদের প্রধান উৎসব</vt:lpstr>
      <vt:lpstr>বাসস্থান</vt:lpstr>
      <vt:lpstr>খাদ্যাভাস</vt:lpstr>
      <vt:lpstr>ধর্ম</vt:lpstr>
      <vt:lpstr>নৃগোষ্ঠী</vt:lpstr>
      <vt:lpstr>মূল্যায়ন</vt:lpstr>
      <vt:lpstr>বাড়ির কাজ</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17</cp:revision>
  <dcterms:created xsi:type="dcterms:W3CDTF">2006-08-16T00:00:00Z</dcterms:created>
  <dcterms:modified xsi:type="dcterms:W3CDTF">2019-10-11T06:19:08Z</dcterms:modified>
</cp:coreProperties>
</file>