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3" r:id="rId4"/>
    <p:sldId id="262" r:id="rId5"/>
    <p:sldId id="264" r:id="rId6"/>
    <p:sldId id="265" r:id="rId7"/>
    <p:sldId id="268" r:id="rId8"/>
    <p:sldId id="274" r:id="rId9"/>
    <p:sldId id="277" r:id="rId10"/>
    <p:sldId id="278" r:id="rId11"/>
    <p:sldId id="279" r:id="rId12"/>
    <p:sldId id="280" r:id="rId13"/>
    <p:sldId id="282" r:id="rId14"/>
    <p:sldId id="284" r:id="rId15"/>
    <p:sldId id="288" r:id="rId16"/>
    <p:sldId id="286" r:id="rId17"/>
    <p:sldId id="287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8" autoAdjust="0"/>
    <p:restoredTop sz="92366" autoAdjust="0"/>
  </p:normalViewPr>
  <p:slideViewPr>
    <p:cSldViewPr snapToGrid="0">
      <p:cViewPr varScale="1">
        <p:scale>
          <a:sx n="52" d="100"/>
          <a:sy n="52" d="100"/>
        </p:scale>
        <p:origin x="12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83EF-0A20-4061-A5F4-30E4D1A409C4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35211-BCDD-4DB9-8F6F-5BBDD0E4C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3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7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8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9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1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31B4-A4F0-4A66-858D-2DA2A596E07D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6642-A33E-4C89-A1AA-71FC0A5B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43562"/>
            <a:ext cx="12191998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3222"/>
            <a:ext cx="12191998" cy="514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149433" y="344385"/>
            <a:ext cx="9225608" cy="2816575"/>
          </a:xfrm>
          <a:prstGeom prst="flowChartPunchedTap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/>
              <a:t>বেতন দিয়াছ ? –চুপ রও যত মিথ্যাবাদীর দল !</a:t>
            </a:r>
          </a:p>
          <a:p>
            <a:pPr algn="ctr"/>
            <a:r>
              <a:rPr lang="bn-IN" sz="3200" b="1" i="1" dirty="0" smtClean="0"/>
              <a:t>কত পাই দিয়ে কুলিদের তুই কত ক্রোর পেলি বল ? 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72" y="3160960"/>
            <a:ext cx="9101469" cy="353078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5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/>
          <p:cNvSpPr/>
          <p:nvPr/>
        </p:nvSpPr>
        <p:spPr>
          <a:xfrm>
            <a:off x="1567543" y="558140"/>
            <a:ext cx="9524010" cy="1942685"/>
          </a:xfrm>
          <a:prstGeom prst="flowChartOnlineStorag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রাজপথে তব চলিছে মোটর, সাগরে জাহাজ চলে ,রেলপথে চলে বাষ্প-শকট,দেশ ছেয়ে গেল কলে </a:t>
            </a:r>
            <a:endParaRPr lang="en-US" sz="2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2500825"/>
            <a:ext cx="10624458" cy="392628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90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43791" y="83127"/>
            <a:ext cx="9547761" cy="3348841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বল তো এসব কাহাদের দান ! তোমার অট্টালিকা</a:t>
            </a:r>
          </a:p>
          <a:p>
            <a:pPr algn="ctr"/>
            <a:r>
              <a:rPr lang="bn-IN" sz="2400" b="1" i="1" dirty="0" smtClean="0"/>
              <a:t>কার খুনে রাঙা?-ঠুলি খুলে দেখ ,প্রতি ইটে আছে লিখা । 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91" y="3301341"/>
            <a:ext cx="9642765" cy="3040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4355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44" y="785446"/>
            <a:ext cx="3788589" cy="60725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-79987" y="984739"/>
            <a:ext cx="3012831" cy="148109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শিক্ষকের আদর্শ পাঠ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06" y="512313"/>
            <a:ext cx="5553694" cy="6087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Right Arrow 5"/>
          <p:cNvSpPr/>
          <p:nvPr/>
        </p:nvSpPr>
        <p:spPr>
          <a:xfrm>
            <a:off x="1" y="3555938"/>
            <a:ext cx="2624446" cy="77855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সরব পাঠ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401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62445" y="1477925"/>
            <a:ext cx="6166883" cy="91440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এসো নতুন কিছু শব্দের অর্থ লিখি </a:t>
            </a:r>
            <a:endParaRPr lang="en-US" sz="2800" dirty="0"/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1509822" y="3242930"/>
            <a:ext cx="1796903" cy="612648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দধীচি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Flowchart: Merge 6"/>
          <p:cNvSpPr/>
          <p:nvPr/>
        </p:nvSpPr>
        <p:spPr>
          <a:xfrm>
            <a:off x="1839434" y="3922138"/>
            <a:ext cx="1552352" cy="1197439"/>
          </a:xfrm>
          <a:prstGeom prst="flowChartMer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শকট</a:t>
            </a:r>
            <a:endParaRPr lang="en-US" sz="2400" dirty="0"/>
          </a:p>
        </p:txBody>
      </p:sp>
      <p:sp>
        <p:nvSpPr>
          <p:cNvPr id="8" name="Flowchart: Display 7"/>
          <p:cNvSpPr/>
          <p:nvPr/>
        </p:nvSpPr>
        <p:spPr>
          <a:xfrm>
            <a:off x="1690578" y="5385391"/>
            <a:ext cx="1850064" cy="984787"/>
          </a:xfrm>
          <a:prstGeom prst="flowChartDispla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অট্টালিকা </a:t>
            </a:r>
            <a:endParaRPr lang="en-US" sz="2400" dirty="0"/>
          </a:p>
        </p:txBody>
      </p:sp>
      <p:sp>
        <p:nvSpPr>
          <p:cNvPr id="9" name="Explosion 1 8"/>
          <p:cNvSpPr/>
          <p:nvPr/>
        </p:nvSpPr>
        <p:spPr>
          <a:xfrm>
            <a:off x="9064362" y="4716815"/>
            <a:ext cx="1860697" cy="15629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পৌরাণিক চরিত্র</a:t>
            </a:r>
            <a:endParaRPr lang="en-US" dirty="0"/>
          </a:p>
        </p:txBody>
      </p:sp>
      <p:sp>
        <p:nvSpPr>
          <p:cNvPr id="11" name="Pentagon 10"/>
          <p:cNvSpPr/>
          <p:nvPr/>
        </p:nvSpPr>
        <p:spPr>
          <a:xfrm>
            <a:off x="9058940" y="4199860"/>
            <a:ext cx="1339914" cy="63348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প্রাসাদ</a:t>
            </a:r>
            <a:endParaRPr lang="en-US" sz="2800" dirty="0"/>
          </a:p>
        </p:txBody>
      </p:sp>
      <p:sp>
        <p:nvSpPr>
          <p:cNvPr id="12" name="Cloud Callout 11"/>
          <p:cNvSpPr/>
          <p:nvPr/>
        </p:nvSpPr>
        <p:spPr>
          <a:xfrm>
            <a:off x="8910083" y="2996361"/>
            <a:ext cx="1275907" cy="804034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গাড়ি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09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57E-6 4.44444E-6 L -0.49271 0.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9 0.06134 L -0.51523 -0.2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8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5548E-7 -3.7037E-7 L -0.42736 0.13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5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87" y="1559168"/>
            <a:ext cx="7953153" cy="5298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978195" y="3179135"/>
            <a:ext cx="1637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i="1" dirty="0" smtClean="0"/>
              <a:t>সমাজে শ্রমিকদের জীবনমান উন্নয়নে কী কী করা যায় তার উপর পাঁচটি করে পয়েন্ট লেখ ।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47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338085" y="1786270"/>
            <a:ext cx="5316278" cy="1441987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মূল্যায়ন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796363" y="4157330"/>
            <a:ext cx="46889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IN" sz="2000" b="1" i="1" dirty="0" smtClean="0"/>
              <a:t>আমাদের রণ-সংগীত কোনটি </a:t>
            </a:r>
          </a:p>
          <a:p>
            <a:pPr marL="342900" indent="-342900">
              <a:buAutoNum type="arabicParenR"/>
            </a:pPr>
            <a:r>
              <a:rPr lang="bn-IN" sz="2000" b="1" i="1" dirty="0" smtClean="0"/>
              <a:t>কুলি-মজুর কবিতায় কবি কাদের জয়গান করেছেন ।</a:t>
            </a:r>
          </a:p>
          <a:p>
            <a:pPr marL="342900" indent="-342900">
              <a:buAutoNum type="arabicParenR"/>
            </a:pPr>
            <a:r>
              <a:rPr lang="bn-IN" sz="2000" b="1" i="1" dirty="0" smtClean="0"/>
              <a:t>শকট শব্দের অর্থ কী ? </a:t>
            </a:r>
          </a:p>
          <a:p>
            <a:pPr marL="342900" indent="-342900">
              <a:buAutoNum type="arabicParenR"/>
            </a:pPr>
            <a:r>
              <a:rPr lang="bn-IN" sz="2000" b="1" i="1" dirty="0" smtClean="0"/>
              <a:t>দধীচি কে ছিলেন ? </a:t>
            </a:r>
          </a:p>
          <a:p>
            <a:pPr marL="342900" indent="-342900">
              <a:buAutoNum type="arabicParenR"/>
            </a:pPr>
            <a:r>
              <a:rPr lang="bn-IN" sz="2000" b="1" i="1" dirty="0" smtClean="0"/>
              <a:t>কবি কাদের বিরুদ্ধে ক্ষোভ প্রকাশ করেছেন । </a:t>
            </a:r>
          </a:p>
          <a:p>
            <a:pPr marL="342900" indent="-342900">
              <a:buAutoNum type="arabicParenR"/>
            </a:pPr>
            <a:endParaRPr lang="bn-IN" sz="2000" b="1" i="1" dirty="0"/>
          </a:p>
          <a:p>
            <a:pPr marL="342900" indent="-342900">
              <a:buAutoNum type="arabicParenR"/>
            </a:pPr>
            <a:endParaRPr lang="bn-IN" sz="2000" b="1" i="1" dirty="0" smtClean="0"/>
          </a:p>
          <a:p>
            <a:pPr marL="342900" indent="-342900">
              <a:buAutoNum type="arabicParenR"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4958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263655" y="2413591"/>
            <a:ext cx="3423683" cy="804672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বাড়ির কাজ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4061637" y="3444949"/>
            <a:ext cx="4561368" cy="17437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তোমার এলাকায় বিভিন্ন শ্রমজীবী মানুষের জীবনযাপনের উপর একটি প্রতিবেদন তৈরি করো </a:t>
            </a:r>
          </a:p>
          <a:p>
            <a:pPr algn="ctr"/>
            <a:endParaRPr lang="bn-IN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3179134"/>
            <a:ext cx="10100930" cy="3678865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2020186" y="1690577"/>
            <a:ext cx="6677246" cy="1169582"/>
          </a:xfrm>
          <a:prstGeom prst="irregularSeal2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ধন্যবাদ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9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teachers.gov.bd/sites/default/files/styles/profile/public/pictures/picture-198128-1497596946.jpg?itok=Frrx0v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132" y="1103720"/>
            <a:ext cx="3365354" cy="31383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0896" y="4568725"/>
            <a:ext cx="513675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b="1" dirty="0" smtClean="0"/>
              <a:t>শাহানারা বেগম </a:t>
            </a:r>
          </a:p>
          <a:p>
            <a:r>
              <a:rPr lang="bn-BD" b="1" dirty="0" smtClean="0"/>
              <a:t>প্রভাষক বাংলা </a:t>
            </a:r>
          </a:p>
          <a:p>
            <a:r>
              <a:rPr lang="bn-BD" b="1" dirty="0" smtClean="0"/>
              <a:t>অষ্টধার বালিয়াপাড়া আলিম মাদ্‌রাসা </a:t>
            </a:r>
          </a:p>
          <a:p>
            <a:r>
              <a:rPr lang="bn-BD" b="1" dirty="0" smtClean="0"/>
              <a:t>ময়মনসিংহ </a:t>
            </a:r>
            <a:endParaRPr lang="en-US" b="1" dirty="0"/>
          </a:p>
        </p:txBody>
      </p:sp>
      <p:sp>
        <p:nvSpPr>
          <p:cNvPr id="7" name="Division 6"/>
          <p:cNvSpPr/>
          <p:nvPr/>
        </p:nvSpPr>
        <p:spPr>
          <a:xfrm>
            <a:off x="6061577" y="268112"/>
            <a:ext cx="158043" cy="914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vision 7"/>
          <p:cNvSpPr/>
          <p:nvPr/>
        </p:nvSpPr>
        <p:spPr>
          <a:xfrm>
            <a:off x="6030536" y="1031525"/>
            <a:ext cx="237066" cy="406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6052543" y="1382893"/>
            <a:ext cx="197554" cy="620889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vision 9"/>
          <p:cNvSpPr/>
          <p:nvPr/>
        </p:nvSpPr>
        <p:spPr>
          <a:xfrm>
            <a:off x="6037308" y="1924752"/>
            <a:ext cx="206583" cy="383822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>
            <a:off x="6041814" y="2163940"/>
            <a:ext cx="237066" cy="914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>
            <a:off x="6064391" y="2862430"/>
            <a:ext cx="191911" cy="914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vision 12"/>
          <p:cNvSpPr/>
          <p:nvPr/>
        </p:nvSpPr>
        <p:spPr>
          <a:xfrm>
            <a:off x="6062133" y="3556000"/>
            <a:ext cx="227476" cy="914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vision 13"/>
          <p:cNvSpPr/>
          <p:nvPr/>
        </p:nvSpPr>
        <p:spPr>
          <a:xfrm>
            <a:off x="6061577" y="4254490"/>
            <a:ext cx="237066" cy="914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>
            <a:off x="6102775" y="4801484"/>
            <a:ext cx="136601" cy="914400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>
            <a:off x="6030536" y="5499974"/>
            <a:ext cx="347686" cy="599732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6035612" y="207679"/>
            <a:ext cx="222394" cy="416291"/>
          </a:xfrm>
          <a:prstGeom prst="mathDivide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03064" y="4980695"/>
            <a:ext cx="4232874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dirty="0" smtClean="0"/>
              <a:t>বিষয়ঃ বাংলা</a:t>
            </a:r>
            <a:r>
              <a:rPr lang="bn-IN" dirty="0" smtClean="0"/>
              <a:t> </a:t>
            </a:r>
            <a:r>
              <a:rPr lang="bn-BD" dirty="0" smtClean="0"/>
              <a:t>প্রথম</a:t>
            </a:r>
            <a:r>
              <a:rPr lang="bn-IN" dirty="0" smtClean="0"/>
              <a:t> পত্র </a:t>
            </a:r>
            <a:r>
              <a:rPr lang="bn-BD" dirty="0" smtClean="0"/>
              <a:t>       শ্রেণিঃ </a:t>
            </a:r>
            <a:r>
              <a:rPr lang="bn-IN" dirty="0" smtClean="0"/>
              <a:t>৭ম </a:t>
            </a:r>
            <a:r>
              <a:rPr lang="bn-BD" dirty="0" smtClean="0"/>
              <a:t>                        </a:t>
            </a:r>
          </a:p>
          <a:p>
            <a:r>
              <a:rPr lang="bn-BD" dirty="0" smtClean="0"/>
              <a:t>সময়ঃ ৫০ মিনিট</a:t>
            </a:r>
          </a:p>
          <a:p>
            <a:r>
              <a:rPr lang="bn-BD" dirty="0" smtClean="0"/>
              <a:t>তারিখঃ </a:t>
            </a:r>
            <a:r>
              <a:rPr lang="bn-IN" dirty="0" smtClean="0"/>
              <a:t>২৭/৩/২০১৯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64" y="623970"/>
            <a:ext cx="4232874" cy="4356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41262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414" y="554941"/>
            <a:ext cx="3429806" cy="3321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20" y="554942"/>
            <a:ext cx="6113319" cy="332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967" y="3939518"/>
            <a:ext cx="5718704" cy="2682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2" y="4067107"/>
            <a:ext cx="3429805" cy="2682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2138" y="3386468"/>
            <a:ext cx="1869155" cy="275383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এখানে সমাজের কোন কোন পেশাজীবীর মানুষ আছে 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7" y="2562445"/>
            <a:ext cx="10176989" cy="4146698"/>
          </a:xfrm>
          <a:prstGeom prst="ellipse">
            <a:avLst/>
          </a:prstGeom>
          <a:ln w="63500" cap="rnd" cmpd="sng">
            <a:solidFill>
              <a:schemeClr val="accent1"/>
            </a:solidFill>
            <a:beve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43490" y="1627640"/>
            <a:ext cx="8349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কুলি-মজুর</a:t>
            </a:r>
            <a:r>
              <a:rPr lang="bn-IN" sz="2000" dirty="0" smtClean="0"/>
              <a:t> – </a:t>
            </a:r>
            <a:r>
              <a:rPr lang="bn-IN" sz="3200" dirty="0" smtClean="0"/>
              <a:t>কাজী নজরুল ইসলাম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941303" y="2644236"/>
            <a:ext cx="8421629" cy="848175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/>
              <a:t>১)সংক্ষেপে কবি সম্পর্কে বলতে </a:t>
            </a:r>
            <a:r>
              <a:rPr lang="bn-IN" sz="2800" dirty="0" smtClean="0"/>
              <a:t>পারবে </a:t>
            </a:r>
            <a:endParaRPr lang="bn-IN" sz="2800" dirty="0"/>
          </a:p>
        </p:txBody>
      </p:sp>
      <p:sp>
        <p:nvSpPr>
          <p:cNvPr id="5" name="Oval Callout 4"/>
          <p:cNvSpPr/>
          <p:nvPr/>
        </p:nvSpPr>
        <p:spPr>
          <a:xfrm>
            <a:off x="660508" y="3492411"/>
            <a:ext cx="8601739" cy="61264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কবিতাটি </a:t>
            </a:r>
            <a:r>
              <a:rPr lang="bn-IN" sz="2800" dirty="0"/>
              <a:t>শুদ্ধ উচ্চারণে </a:t>
            </a:r>
            <a:r>
              <a:rPr lang="bn-IN" sz="2800" dirty="0" smtClean="0"/>
              <a:t>পড়তে পারবে  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6833" y="4317605"/>
            <a:ext cx="9047018" cy="841248"/>
          </a:xfrm>
          <a:prstGeom prst="wedgeRoundRectCallout">
            <a:avLst/>
          </a:prstGeom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জটিল </a:t>
            </a:r>
            <a:r>
              <a:rPr lang="bn-IN" sz="3200" dirty="0"/>
              <a:t>শব্দের অর্থ বলতে পারবে </a:t>
            </a:r>
            <a:endParaRPr lang="en-US" sz="3200" dirty="0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294971" y="5485756"/>
            <a:ext cx="9504219" cy="931302"/>
          </a:xfrm>
          <a:prstGeom prst="flowChartMagneticTap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শ্রমজীবী মানুষের অবদান সম্পর্কে বলতে পারবে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66377" y="1637414"/>
            <a:ext cx="566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এঈ পাঠ শেষে শিক্ষার্থীরা যা শিখবে ......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1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09888" y="3019919"/>
            <a:ext cx="1119303" cy="1466214"/>
            <a:chOff x="2488348" y="1472348"/>
            <a:chExt cx="1119303" cy="1119303"/>
          </a:xfrm>
        </p:grpSpPr>
        <p:sp>
          <p:nvSpPr>
            <p:cNvPr id="39" name="Oval 38"/>
            <p:cNvSpPr/>
            <p:nvPr/>
          </p:nvSpPr>
          <p:spPr>
            <a:xfrm>
              <a:off x="2488348" y="1472348"/>
              <a:ext cx="1119303" cy="1119303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al 4"/>
            <p:cNvSpPr/>
            <p:nvPr/>
          </p:nvSpPr>
          <p:spPr>
            <a:xfrm>
              <a:off x="2652266" y="1636266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96305" y="2586635"/>
            <a:ext cx="33050" cy="226975"/>
            <a:chOff x="3006502" y="1245835"/>
            <a:chExt cx="33050" cy="226975"/>
          </a:xfrm>
        </p:grpSpPr>
        <p:sp>
          <p:nvSpPr>
            <p:cNvPr id="37" name="Straight Connector 5"/>
            <p:cNvSpPr/>
            <p:nvPr/>
          </p:nvSpPr>
          <p:spPr>
            <a:xfrm rot="16072434">
              <a:off x="2909539" y="1342798"/>
              <a:ext cx="226975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226975" y="16525"/>
                  </a:lnTo>
                </a:path>
              </a:pathLst>
            </a:custGeom>
            <a:noFill/>
          </p:spPr>
          <p:style>
            <a:lnRef idx="1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Straight Connector 6"/>
            <p:cNvSpPr/>
            <p:nvPr/>
          </p:nvSpPr>
          <p:spPr>
            <a:xfrm rot="26872434">
              <a:off x="3017352" y="1353649"/>
              <a:ext cx="11348" cy="11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2092" y="1524199"/>
            <a:ext cx="2438115" cy="1385238"/>
            <a:chOff x="2438402" y="126995"/>
            <a:chExt cx="1119303" cy="1119303"/>
          </a:xfrm>
        </p:grpSpPr>
        <p:sp>
          <p:nvSpPr>
            <p:cNvPr id="35" name="Oval 34"/>
            <p:cNvSpPr/>
            <p:nvPr/>
          </p:nvSpPr>
          <p:spPr>
            <a:xfrm>
              <a:off x="2438402" y="126995"/>
              <a:ext cx="1119303" cy="1119303"/>
            </a:xfrm>
            <a:prstGeom prst="ellipse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8"/>
            <p:cNvSpPr/>
            <p:nvPr/>
          </p:nvSpPr>
          <p:spPr>
            <a:xfrm rot="21350317">
              <a:off x="2602320" y="290913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kern="1200" dirty="0" smtClean="0"/>
                <a:t>রণ সংগীত – চল চল চল </a:t>
              </a:r>
              <a:endParaRPr lang="en-US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99803" y="2991836"/>
            <a:ext cx="338449" cy="33050"/>
            <a:chOff x="3510000" y="1651036"/>
            <a:chExt cx="338449" cy="33050"/>
          </a:xfrm>
        </p:grpSpPr>
        <p:sp>
          <p:nvSpPr>
            <p:cNvPr id="33" name="Straight Connector 9"/>
            <p:cNvSpPr/>
            <p:nvPr/>
          </p:nvSpPr>
          <p:spPr>
            <a:xfrm rot="19800000">
              <a:off x="3510000" y="1651036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1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Straight Connector 10"/>
            <p:cNvSpPr/>
            <p:nvPr/>
          </p:nvSpPr>
          <p:spPr>
            <a:xfrm rot="19800000">
              <a:off x="3670764" y="1659100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42341" y="3671481"/>
            <a:ext cx="769769" cy="38488"/>
            <a:chOff x="3552538" y="2330681"/>
            <a:chExt cx="769769" cy="38488"/>
          </a:xfrm>
        </p:grpSpPr>
        <p:sp>
          <p:nvSpPr>
            <p:cNvPr id="29" name="Straight Connector 13"/>
            <p:cNvSpPr/>
            <p:nvPr/>
          </p:nvSpPr>
          <p:spPr>
            <a:xfrm rot="1180170">
              <a:off x="3552538" y="2333400"/>
              <a:ext cx="76976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769769" y="16525"/>
                  </a:lnTo>
                </a:path>
              </a:pathLst>
            </a:custGeom>
            <a:noFill/>
          </p:spPr>
          <p:style>
            <a:lnRef idx="1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14"/>
            <p:cNvSpPr/>
            <p:nvPr/>
          </p:nvSpPr>
          <p:spPr>
            <a:xfrm rot="1180170">
              <a:off x="3918178" y="2330681"/>
              <a:ext cx="38488" cy="384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02625" y="2857004"/>
            <a:ext cx="2417623" cy="1629129"/>
            <a:chOff x="4267194" y="2108199"/>
            <a:chExt cx="1119303" cy="1119303"/>
          </a:xfrm>
        </p:grpSpPr>
        <p:sp>
          <p:nvSpPr>
            <p:cNvPr id="27" name="Oval 26"/>
            <p:cNvSpPr/>
            <p:nvPr/>
          </p:nvSpPr>
          <p:spPr>
            <a:xfrm>
              <a:off x="4267194" y="2108199"/>
              <a:ext cx="1119303" cy="1119303"/>
            </a:xfrm>
            <a:prstGeom prst="ellipse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16"/>
            <p:cNvSpPr/>
            <p:nvPr/>
          </p:nvSpPr>
          <p:spPr>
            <a:xfrm>
              <a:off x="4431112" y="2272117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গ্রন্থ- অগ্নিবীণা ,</a:t>
              </a:r>
              <a:r>
                <a:rPr lang="bn-IN" sz="1600" dirty="0" smtClean="0"/>
                <a:t>সঞ্চিতা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দোলনচাঁপা , মৃত্যুক্ষুধা </a:t>
              </a:r>
              <a:endParaRPr lang="en-US" sz="16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21278" y="3932451"/>
            <a:ext cx="33050" cy="338449"/>
            <a:chOff x="3031475" y="2591651"/>
            <a:chExt cx="33050" cy="338449"/>
          </a:xfrm>
        </p:grpSpPr>
        <p:sp>
          <p:nvSpPr>
            <p:cNvPr id="25" name="Straight Connector 17"/>
            <p:cNvSpPr/>
            <p:nvPr/>
          </p:nvSpPr>
          <p:spPr>
            <a:xfrm rot="5400000">
              <a:off x="2878775" y="2744351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1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18"/>
            <p:cNvSpPr/>
            <p:nvPr/>
          </p:nvSpPr>
          <p:spPr>
            <a:xfrm rot="5400000">
              <a:off x="3039538" y="2752415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sp>
        <p:nvSpPr>
          <p:cNvPr id="23" name="Oval 22"/>
          <p:cNvSpPr/>
          <p:nvPr/>
        </p:nvSpPr>
        <p:spPr>
          <a:xfrm>
            <a:off x="4799029" y="4486133"/>
            <a:ext cx="2477392" cy="1382007"/>
          </a:xfrm>
          <a:prstGeom prst="ellipse">
            <a:avLst/>
          </a:prstGeom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1"/>
            <a:r>
              <a:rPr lang="bn-IN" dirty="0" smtClean="0"/>
              <a:t> মৃত্যু-১৯৭৬  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037352" y="3720713"/>
            <a:ext cx="338449" cy="33050"/>
            <a:chOff x="2247549" y="2379913"/>
            <a:chExt cx="338449" cy="33050"/>
          </a:xfrm>
        </p:grpSpPr>
        <p:sp>
          <p:nvSpPr>
            <p:cNvPr id="21" name="Straight Connector 21"/>
            <p:cNvSpPr/>
            <p:nvPr/>
          </p:nvSpPr>
          <p:spPr>
            <a:xfrm rot="9000000">
              <a:off x="2247549" y="2379913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1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22"/>
            <p:cNvSpPr/>
            <p:nvPr/>
          </p:nvSpPr>
          <p:spPr>
            <a:xfrm rot="19800000">
              <a:off x="2408312" y="2387977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0073" y="3402543"/>
            <a:ext cx="2218762" cy="1415187"/>
            <a:chOff x="1225896" y="2201224"/>
            <a:chExt cx="1119303" cy="1119303"/>
          </a:xfrm>
        </p:grpSpPr>
        <p:sp>
          <p:nvSpPr>
            <p:cNvPr id="19" name="Oval 18"/>
            <p:cNvSpPr/>
            <p:nvPr/>
          </p:nvSpPr>
          <p:spPr>
            <a:xfrm>
              <a:off x="1225896" y="2201224"/>
              <a:ext cx="1119303" cy="1119303"/>
            </a:xfrm>
            <a:prstGeom prst="ellipse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389814" y="2365142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উপাধি- বিদ্রোহী কবি </a:t>
              </a:r>
              <a:endParaRPr lang="en-US" sz="1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7352" y="2991836"/>
            <a:ext cx="338449" cy="33050"/>
            <a:chOff x="2247549" y="1651036"/>
            <a:chExt cx="338449" cy="33050"/>
          </a:xfrm>
        </p:grpSpPr>
        <p:sp>
          <p:nvSpPr>
            <p:cNvPr id="17" name="Straight Connector 25"/>
            <p:cNvSpPr/>
            <p:nvPr/>
          </p:nvSpPr>
          <p:spPr>
            <a:xfrm rot="12600000">
              <a:off x="2247549" y="1651036"/>
              <a:ext cx="338449" cy="330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  <a:noFill/>
          </p:spPr>
          <p:style>
            <a:lnRef idx="1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26"/>
            <p:cNvSpPr/>
            <p:nvPr/>
          </p:nvSpPr>
          <p:spPr>
            <a:xfrm rot="23400000">
              <a:off x="2408312" y="1659100"/>
              <a:ext cx="16922" cy="16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2566" y="1688708"/>
            <a:ext cx="2376463" cy="1389931"/>
            <a:chOff x="804810" y="743471"/>
            <a:chExt cx="1540389" cy="1119303"/>
          </a:xfrm>
        </p:grpSpPr>
        <p:sp>
          <p:nvSpPr>
            <p:cNvPr id="15" name="Oval 14"/>
            <p:cNvSpPr/>
            <p:nvPr/>
          </p:nvSpPr>
          <p:spPr>
            <a:xfrm>
              <a:off x="804810" y="743471"/>
              <a:ext cx="1540389" cy="1119303"/>
            </a:xfrm>
            <a:prstGeom prst="ellipse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28"/>
            <p:cNvSpPr/>
            <p:nvPr/>
          </p:nvSpPr>
          <p:spPr>
            <a:xfrm rot="21276979">
              <a:off x="1389814" y="907389"/>
              <a:ext cx="791467" cy="79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kern="1200" dirty="0" smtClean="0"/>
                <a:t>জন্ম-১৮৯৯</a:t>
              </a:r>
              <a:r>
                <a:rPr lang="bn-IN" sz="1200" kern="1200" dirty="0" smtClean="0"/>
                <a:t> </a:t>
              </a:r>
              <a:r>
                <a:rPr lang="bn-IN" sz="1100" kern="1200" dirty="0" smtClean="0"/>
                <a:t>  </a:t>
              </a:r>
              <a:endParaRPr lang="en-U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9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34" y="2731324"/>
            <a:ext cx="2471900" cy="3915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92" y="2731324"/>
            <a:ext cx="2576946" cy="40727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92" y="506866"/>
            <a:ext cx="2576946" cy="19316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4" y="96450"/>
            <a:ext cx="5800481" cy="6761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t="-10463" r="16862" b="24852"/>
          <a:stretch/>
        </p:blipFill>
        <p:spPr>
          <a:xfrm>
            <a:off x="2493083" y="689409"/>
            <a:ext cx="1632351" cy="1851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9409"/>
            <a:ext cx="2407736" cy="21891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Oval Callout 3"/>
          <p:cNvSpPr/>
          <p:nvPr/>
        </p:nvSpPr>
        <p:spPr>
          <a:xfrm>
            <a:off x="1" y="4313831"/>
            <a:ext cx="1653533" cy="1793421"/>
          </a:xfrm>
          <a:prstGeom prst="wedgeEllipseCallout">
            <a:avLst>
              <a:gd name="adj1" fmla="val 33497"/>
              <a:gd name="adj2" fmla="val -120562"/>
            </a:avLst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/>
              <a:t>গ্রন্থসমূহ 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6140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9553" y="138223"/>
            <a:ext cx="10182447" cy="26475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i="1" dirty="0" smtClean="0"/>
              <a:t>দেখিনু সেদিন রেলে,</a:t>
            </a:r>
          </a:p>
          <a:p>
            <a:pPr algn="ctr"/>
            <a:r>
              <a:rPr lang="bn-IN" sz="2400" b="1" i="1" dirty="0" smtClean="0"/>
              <a:t>কুলি বলে এক বাবু  সা’ব তারে ঠেলে দিল নিচে ফেলে –</a:t>
            </a:r>
          </a:p>
          <a:p>
            <a:pPr algn="ctr"/>
            <a:r>
              <a:rPr lang="bn-IN" sz="2400" b="1" i="1" dirty="0" smtClean="0"/>
              <a:t>চোখ ফেটে এলো জল, </a:t>
            </a:r>
          </a:p>
          <a:p>
            <a:pPr algn="ctr"/>
            <a:r>
              <a:rPr lang="bn-IN" sz="2400" b="1" i="1" dirty="0" smtClean="0"/>
              <a:t>এমনি করে কি জগত জুড়িয়া  মার খাবে দুর্বল? </a:t>
            </a:r>
          </a:p>
          <a:p>
            <a:pPr algn="ctr"/>
            <a:r>
              <a:rPr lang="bn-IN" sz="2400" b="1" i="1" dirty="0" smtClean="0"/>
              <a:t> </a:t>
            </a:r>
            <a:endParaRPr lang="en-US" sz="24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95" y="2902688"/>
            <a:ext cx="9959439" cy="3349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loud Callout 3"/>
          <p:cNvSpPr/>
          <p:nvPr/>
        </p:nvSpPr>
        <p:spPr>
          <a:xfrm>
            <a:off x="209060" y="935665"/>
            <a:ext cx="1800493" cy="3466214"/>
          </a:xfrm>
          <a:prstGeom prst="cloudCallout">
            <a:avLst>
              <a:gd name="adj1" fmla="val -31003"/>
              <a:gd name="adj2" fmla="val 124079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পাঠ সংযোগ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20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28923" y="959139"/>
            <a:ext cx="9915895" cy="44532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/>
              <a:t>যে দধীচিদের হাড় দিয়ে ঐ বাষ্প –শকট চলে ,							বাবু সাব এসে চড়িল তাহাতে,কুলিরা পড়িল তলে  </a:t>
            </a:r>
          </a:p>
          <a:p>
            <a:pPr algn="ctr"/>
            <a:endParaRPr lang="bn-IN" sz="2800" b="1" i="1" dirty="0"/>
          </a:p>
          <a:p>
            <a:pPr algn="ctr"/>
            <a:endParaRPr lang="bn-IN" sz="2800" b="1" i="1" dirty="0" smtClean="0"/>
          </a:p>
          <a:p>
            <a:pPr algn="ctr"/>
            <a:endParaRPr lang="bn-IN" sz="2800" b="1" i="1" dirty="0"/>
          </a:p>
          <a:p>
            <a:pPr algn="ctr"/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57" y="3387578"/>
            <a:ext cx="4954772" cy="167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257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Shahanara Begum Poly</cp:lastModifiedBy>
  <cp:revision>100</cp:revision>
  <dcterms:created xsi:type="dcterms:W3CDTF">2018-10-05T15:47:14Z</dcterms:created>
  <dcterms:modified xsi:type="dcterms:W3CDTF">2019-10-11T08:03:37Z</dcterms:modified>
</cp:coreProperties>
</file>