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0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0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2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28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4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2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9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2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8F5036A-CA43-4DE9-A258-936A401931F3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3D60ECA4-EE72-4416-A0BF-0E5A213E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1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C67CAAA3-823A-4D26-B8A9-F86D89546065}"/>
              </a:ext>
            </a:extLst>
          </p:cNvPr>
          <p:cNvSpPr/>
          <p:nvPr userDrawn="1"/>
        </p:nvSpPr>
        <p:spPr>
          <a:xfrm>
            <a:off x="-8020" y="-802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CD2CFCC5-049F-4E49-8AA9-E60C94B4DEE3}"/>
              </a:ext>
            </a:extLst>
          </p:cNvPr>
          <p:cNvSpPr/>
          <p:nvPr userDrawn="1"/>
        </p:nvSpPr>
        <p:spPr>
          <a:xfrm>
            <a:off x="48128" y="80212"/>
            <a:ext cx="12070080" cy="6675120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174989DD-A3C4-44CE-8974-6BFA9AEDBCFD}"/>
              </a:ext>
            </a:extLst>
          </p:cNvPr>
          <p:cNvSpPr/>
          <p:nvPr userDrawn="1"/>
        </p:nvSpPr>
        <p:spPr>
          <a:xfrm>
            <a:off x="136359" y="178461"/>
            <a:ext cx="11887200" cy="6517122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72CEAC-6F6D-4E29-A7E2-268E81D02A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870" y="1393210"/>
            <a:ext cx="1125682" cy="1238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DD155-890D-4588-A51A-DAD837532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6359" y="721477"/>
            <a:ext cx="1125682" cy="1238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4C76E-0635-4AD0-8BFD-8DE806CBC8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" y="4375489"/>
            <a:ext cx="1125682" cy="162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7E7C9-F32F-4FBC-AE82-7F33962D82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7" y="5934311"/>
            <a:ext cx="10090282" cy="329408"/>
          </a:xfrm>
          <a:prstGeom prst="rect">
            <a:avLst/>
          </a:prstGeom>
        </p:spPr>
      </p:pic>
      <p:sp>
        <p:nvSpPr>
          <p:cNvPr id="15" name="Action Button: Home 2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53EF61C-76B0-45D4-A5DD-827E734C7E9D}"/>
              </a:ext>
            </a:extLst>
          </p:cNvPr>
          <p:cNvSpPr/>
          <p:nvPr userDrawn="1"/>
        </p:nvSpPr>
        <p:spPr>
          <a:xfrm>
            <a:off x="232463" y="268195"/>
            <a:ext cx="571500" cy="584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FDE550-163F-431F-8664-1C5DAFA226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79" y="5790854"/>
            <a:ext cx="825500" cy="645659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F310CF-70FE-4F2D-AE35-B0D4F99A0A1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24" y="5813312"/>
            <a:ext cx="751840" cy="6456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676ADC-2FDF-40E0-AE1C-F0716C3F30A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96" y="232603"/>
            <a:ext cx="1390650" cy="1453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9DCB65-B9E3-4EC5-A5C2-C4D6A1E4807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6" y="5911253"/>
            <a:ext cx="10090282" cy="3294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D2C8C2-61A7-4FB5-B6A6-29610D53B8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9959" y="4290947"/>
            <a:ext cx="1125682" cy="1625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80B4EF-9B02-44B6-8623-981B404127C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9" y="331264"/>
            <a:ext cx="776327" cy="62809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1B520B8-E0BC-415F-820F-7C8EC7C0F984}"/>
              </a:ext>
            </a:extLst>
          </p:cNvPr>
          <p:cNvGrpSpPr/>
          <p:nvPr userDrawn="1"/>
        </p:nvGrpSpPr>
        <p:grpSpPr>
          <a:xfrm>
            <a:off x="12015141" y="5754082"/>
            <a:ext cx="16330863" cy="1155647"/>
            <a:chOff x="1581880" y="3523233"/>
            <a:chExt cx="12351749" cy="802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A85209-63A3-4E79-8882-DA3210ED0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777" y="3523233"/>
              <a:ext cx="957033" cy="778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5FFE4A-73C1-4841-94F5-2F3F0EEC256A}"/>
                </a:ext>
              </a:extLst>
            </p:cNvPr>
            <p:cNvSpPr txBox="1"/>
            <p:nvPr userDrawn="1"/>
          </p:nvSpPr>
          <p:spPr>
            <a:xfrm>
              <a:off x="1581880" y="3898500"/>
              <a:ext cx="12351749" cy="42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Dewan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Rezaul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Hassan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Assistant teacher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GPS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Tangail * e-mail:</a:t>
              </a:r>
              <a:r>
                <a:rPr lang="bn-IN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drezaulhassan@gmail.com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830F438-2114-4E43-8B57-94E7E6ECD7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94248"/>
            <a:ext cx="11887200" cy="3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2.32761 -0.02037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8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3.jpg"/><Relationship Id="rId3" Type="http://schemas.openxmlformats.org/officeDocument/2006/relationships/image" Target="../media/image22.jpeg"/><Relationship Id="rId7" Type="http://schemas.openxmlformats.org/officeDocument/2006/relationships/image" Target="../media/image18.jpg"/><Relationship Id="rId12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21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A6F2B00-9949-49E5-8DF5-CAA61ACCE3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F9D07D9-DD6B-48BE-9355-38B6A4DB4050}"/>
              </a:ext>
            </a:extLst>
          </p:cNvPr>
          <p:cNvSpPr/>
          <p:nvPr/>
        </p:nvSpPr>
        <p:spPr>
          <a:xfrm>
            <a:off x="56148" y="72190"/>
            <a:ext cx="12079704" cy="6713620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B6ED35A-A7A4-43B8-A327-905045331ABD}"/>
              </a:ext>
            </a:extLst>
          </p:cNvPr>
          <p:cNvSpPr/>
          <p:nvPr/>
        </p:nvSpPr>
        <p:spPr>
          <a:xfrm>
            <a:off x="160421" y="170439"/>
            <a:ext cx="11887200" cy="6517122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1A285-8F5E-413F-843F-B012CFA10FF4}"/>
              </a:ext>
            </a:extLst>
          </p:cNvPr>
          <p:cNvSpPr txBox="1"/>
          <p:nvPr/>
        </p:nvSpPr>
        <p:spPr>
          <a:xfrm>
            <a:off x="839449" y="782122"/>
            <a:ext cx="1051310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i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Palace Script MT" panose="030303020206070C0B05" pitchFamily="66" charset="0"/>
              </a:rPr>
              <a:t>Welcome to my class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0618A-DB31-4C71-8D41-2C3E59F85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22" y="2763889"/>
            <a:ext cx="4467981" cy="27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0EE49-080C-4CCC-9A7E-47B5F35EC316}"/>
              </a:ext>
            </a:extLst>
          </p:cNvPr>
          <p:cNvSpPr/>
          <p:nvPr/>
        </p:nvSpPr>
        <p:spPr>
          <a:xfrm>
            <a:off x="946878" y="865604"/>
            <a:ext cx="102982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i="1" dirty="0">
                <a:solidFill>
                  <a:prstClr val="black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Now, dear students, </a:t>
            </a:r>
          </a:p>
          <a:p>
            <a:pPr lvl="0"/>
            <a:r>
              <a:rPr lang="en-US" sz="7200" b="1" i="1" dirty="0">
                <a:solidFill>
                  <a:prstClr val="black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take your EFT book and </a:t>
            </a:r>
          </a:p>
          <a:p>
            <a:pPr lvl="0"/>
            <a:r>
              <a:rPr lang="en-US" sz="7200" b="1" i="1" dirty="0">
                <a:solidFill>
                  <a:prstClr val="black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open at page 22.</a:t>
            </a:r>
          </a:p>
          <a:p>
            <a:pPr lvl="0" algn="ctr"/>
            <a:r>
              <a:rPr lang="en-US" sz="7200" b="1" i="1" dirty="0">
                <a:solidFill>
                  <a:prstClr val="black"/>
                </a:solidFill>
                <a:latin typeface="Freestyle Script" panose="030804020302050B0404" pitchFamily="66" charset="0"/>
                <a:cs typeface="Times New Roman" panose="02020603050405020304" pitchFamily="18" charset="0"/>
              </a:rPr>
              <a:t>I’ll read &amp; all off you will follow 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CBF9-5894-4B2A-B47D-CC42A1C90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43" y="2227928"/>
            <a:ext cx="2352391" cy="24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3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73286-F022-402B-B7BC-0104D4E8A385}"/>
              </a:ext>
            </a:extLst>
          </p:cNvPr>
          <p:cNvSpPr/>
          <p:nvPr/>
        </p:nvSpPr>
        <p:spPr>
          <a:xfrm>
            <a:off x="1334125" y="508948"/>
            <a:ext cx="93838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age Italic" panose="03070502040507070304" pitchFamily="66" charset="0"/>
                <a:cs typeface="Times New Roman" panose="02020603050405020304" pitchFamily="18" charset="0"/>
              </a:rPr>
              <a:t>Mime game:</a:t>
            </a:r>
          </a:p>
          <a:p>
            <a:pPr algn="ctr"/>
            <a:r>
              <a:rPr lang="en-US" sz="8000" b="1" i="1" dirty="0">
                <a:latin typeface="Rage Italic" panose="03070502040507070304" pitchFamily="66" charset="0"/>
                <a:cs typeface="Times New Roman" panose="02020603050405020304" pitchFamily="18" charset="0"/>
              </a:rPr>
              <a:t>One student  come to here for mime action.</a:t>
            </a:r>
          </a:p>
          <a:p>
            <a:pPr algn="ctr"/>
            <a:r>
              <a:rPr lang="en-US" sz="8000" b="1" i="1" dirty="0">
                <a:latin typeface="Rage Italic" panose="03070502040507070304" pitchFamily="66" charset="0"/>
                <a:cs typeface="Times New Roman" panose="02020603050405020304" pitchFamily="18" charset="0"/>
              </a:rPr>
              <a:t>(One after another)</a:t>
            </a:r>
          </a:p>
        </p:txBody>
      </p:sp>
    </p:spTree>
    <p:extLst>
      <p:ext uri="{BB962C8B-B14F-4D97-AF65-F5344CB8AC3E}">
        <p14:creationId xmlns:p14="http://schemas.microsoft.com/office/powerpoint/2010/main" val="188316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928F8-D6F0-4AC6-9B1D-6A762B7226EE}"/>
              </a:ext>
            </a:extLst>
          </p:cNvPr>
          <p:cNvSpPr txBox="1"/>
          <p:nvPr/>
        </p:nvSpPr>
        <p:spPr>
          <a:xfrm>
            <a:off x="861595" y="1443681"/>
            <a:ext cx="1008122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Ask in groups:</a:t>
            </a:r>
          </a:p>
          <a:p>
            <a:r>
              <a:rPr lang="en-US" sz="4000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1.Which food are good for health?  </a:t>
            </a:r>
          </a:p>
          <a:p>
            <a:r>
              <a:rPr lang="en-US" sz="4000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    </a:t>
            </a:r>
            <a:r>
              <a:rPr lang="en-US" sz="4000" b="1" u="sng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Underline</a:t>
            </a:r>
            <a:r>
              <a:rPr lang="en-US" sz="4000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 the word.</a:t>
            </a:r>
          </a:p>
          <a:p>
            <a:r>
              <a:rPr lang="en-US" sz="4000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2. Which food are not good for</a:t>
            </a:r>
          </a:p>
          <a:p>
            <a:r>
              <a:rPr lang="en-US" sz="4000" dirty="0">
                <a:solidFill>
                  <a:prstClr val="black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    health?  Circle,  them.</a:t>
            </a:r>
          </a:p>
          <a:p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586363-3637-4D42-8F79-BFCED407E9CD}"/>
              </a:ext>
            </a:extLst>
          </p:cNvPr>
          <p:cNvSpPr/>
          <p:nvPr/>
        </p:nvSpPr>
        <p:spPr>
          <a:xfrm>
            <a:off x="4017367" y="3855738"/>
            <a:ext cx="2078633" cy="1708481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7971C-5BCD-45E9-802E-AF50150CACFF}"/>
              </a:ext>
            </a:extLst>
          </p:cNvPr>
          <p:cNvSpPr/>
          <p:nvPr/>
        </p:nvSpPr>
        <p:spPr>
          <a:xfrm>
            <a:off x="449705" y="520830"/>
            <a:ext cx="108228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Palace Script MT" panose="030303020206070C0B05" pitchFamily="66" charset="0"/>
                <a:cs typeface="Times New Roman" panose="02020603050405020304" pitchFamily="18" charset="0"/>
              </a:rPr>
              <a:t>One student come here.</a:t>
            </a:r>
          </a:p>
          <a:p>
            <a:pPr lvl="0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ladimir Script" panose="03050402040407070305" pitchFamily="66" charset="0"/>
                <a:cs typeface="Times New Roman" panose="02020603050405020304" pitchFamily="18" charset="0"/>
              </a:rPr>
              <a:t>Then I ask to follow me &amp; practice in pairs &amp; in groups:</a:t>
            </a:r>
          </a:p>
          <a:p>
            <a:pPr lvl="0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ladimir Script" panose="03050402040407070305" pitchFamily="66" charset="0"/>
                <a:cs typeface="Times New Roman" panose="02020603050405020304" pitchFamily="18" charset="0"/>
              </a:rPr>
              <a:t>“</a:t>
            </a:r>
            <a:r>
              <a:rPr lang="en-US" sz="6600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ladimir Script" panose="03050402040407070305" pitchFamily="66" charset="0"/>
                <a:cs typeface="Times New Roman" panose="02020603050405020304" pitchFamily="18" charset="0"/>
              </a:rPr>
              <a:t>I like orange. What do you like?” </a:t>
            </a:r>
          </a:p>
          <a:p>
            <a:pPr lvl="0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ladimir Script" panose="03050402040407070305" pitchFamily="66" charset="0"/>
                <a:cs typeface="Times New Roman" panose="02020603050405020304" pitchFamily="18" charset="0"/>
              </a:rPr>
              <a:t>After, you’ll do it in pairs. then in group.</a:t>
            </a:r>
          </a:p>
        </p:txBody>
      </p:sp>
    </p:spTree>
    <p:extLst>
      <p:ext uri="{BB962C8B-B14F-4D97-AF65-F5344CB8AC3E}">
        <p14:creationId xmlns:p14="http://schemas.microsoft.com/office/powerpoint/2010/main" val="351257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E0404B-E3B0-424D-945D-07C67392CDC0}"/>
              </a:ext>
            </a:extLst>
          </p:cNvPr>
          <p:cNvSpPr/>
          <p:nvPr/>
        </p:nvSpPr>
        <p:spPr>
          <a:xfrm>
            <a:off x="944379" y="646333"/>
            <a:ext cx="10613037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sng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Pristina" panose="03060402040406080204" pitchFamily="66" charset="0"/>
                <a:cs typeface="Times New Roman" panose="02020603050405020304" pitchFamily="18" charset="0"/>
              </a:rPr>
              <a:t>Task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Mistral" panose="03090702030407020403" pitchFamily="66" charset="0"/>
                <a:cs typeface="Times New Roman" panose="02020603050405020304" pitchFamily="18" charset="0"/>
              </a:rPr>
              <a:t>1.Write down five foods which are good for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  </a:t>
            </a:r>
            <a:r>
              <a:rPr kumimoji="0" lang="en-US" sz="5400" b="1" i="1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Mistral" panose="03090702030407020403" pitchFamily="66" charset="0"/>
                <a:cs typeface="Times New Roman" panose="02020603050405020304" pitchFamily="18" charset="0"/>
              </a:rPr>
              <a:t> health.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Mistral" panose="03090702030407020403" pitchFamily="66" charset="0"/>
                <a:cs typeface="Times New Roman" panose="02020603050405020304" pitchFamily="18" charset="0"/>
              </a:rPr>
              <a:t>2.Write down five foods which are not good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  </a:t>
            </a:r>
            <a:r>
              <a:rPr kumimoji="0" lang="en-US" sz="5400" b="1" i="1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Mistral" panose="03090702030407020403" pitchFamily="66" charset="0"/>
                <a:cs typeface="Times New Roman" panose="02020603050405020304" pitchFamily="18" charset="0"/>
              </a:rPr>
              <a:t> for health.</a:t>
            </a:r>
            <a:endParaRPr kumimoji="0" lang="en-US" sz="3200" b="1" i="1" u="none" strike="noStrike" kern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0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1E09A-EB6F-41BC-B49A-012D5A38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2039" y="4057650"/>
            <a:ext cx="2564256" cy="2276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7EC6F-FB01-4135-A9DB-FEA9F655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94294" y="3258487"/>
            <a:ext cx="2182255" cy="1937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E4940-4ED1-4959-B389-99488D935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79363" y="2940012"/>
            <a:ext cx="1856184" cy="1647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470938-242B-43C3-94B0-3CA608B3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71645" y="2879986"/>
            <a:ext cx="1192282" cy="1058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B97DC-A03F-418D-AB37-368A85AC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1271" y="5159983"/>
            <a:ext cx="1192282" cy="1058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2CE49-1745-4F8C-93EA-FA83B1A54865}"/>
              </a:ext>
            </a:extLst>
          </p:cNvPr>
          <p:cNvSpPr txBox="1"/>
          <p:nvPr/>
        </p:nvSpPr>
        <p:spPr>
          <a:xfrm>
            <a:off x="1108273" y="1004341"/>
            <a:ext cx="10673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Rage Italic" panose="03070502040507070304" pitchFamily="66" charset="0"/>
              </a:rPr>
              <a:t>Thanks for watching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7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19323 0.0421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61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1.51028 0.02245 " pathEditMode="relative" rAng="0" ptsTypes="AA">
                                      <p:cBhvr>
                                        <p:cTn id="8" dur="99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08" y="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702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 0.0132 L 1.63503 0.05185 " pathEditMode="relative" rAng="0" ptsTypes="AA">
                                      <p:cBhvr>
                                        <p:cTn id="10" dur="1002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661" y="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 0.0132 L 1.59154 0.0379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87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79 0.01319 L 1.59153 0.0379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87" y="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E5B01-62A2-4C3D-9D42-F70CCEFA9CAF}"/>
              </a:ext>
            </a:extLst>
          </p:cNvPr>
          <p:cNvSpPr txBox="1"/>
          <p:nvPr/>
        </p:nvSpPr>
        <p:spPr>
          <a:xfrm>
            <a:off x="1101969" y="756963"/>
            <a:ext cx="8468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Introduction of the teacher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ladimir Script" panose="03050402040407070305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Dewan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Rezaul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 Hassan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Assistant Teacher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Baropakhia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Rothindrapara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 Government Primary School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Delduar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, Tangail.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Times New Roman" panose="02020603050405020304" pitchFamily="18" charset="0"/>
              </a:rPr>
              <a:t>E-mail:drezaulhassan@gmail.com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ladimir Script" panose="03050402040407070305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ladimir Script" panose="03050402040407070305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744" y="756963"/>
            <a:ext cx="2067951" cy="2067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82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3C82E-DA9C-4E16-90BB-8EBBB953C210}"/>
              </a:ext>
            </a:extLst>
          </p:cNvPr>
          <p:cNvSpPr txBox="1"/>
          <p:nvPr/>
        </p:nvSpPr>
        <p:spPr>
          <a:xfrm>
            <a:off x="1562792" y="982176"/>
            <a:ext cx="8866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Introduction of the lesson: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Unit:06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        Lesson: 01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Lesson title: Eat healthy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Today’s lesson: “A, B, &amp; C”.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Page # 22</a:t>
            </a:r>
          </a:p>
        </p:txBody>
      </p:sp>
    </p:spTree>
    <p:extLst>
      <p:ext uri="{BB962C8B-B14F-4D97-AF65-F5344CB8AC3E}">
        <p14:creationId xmlns:p14="http://schemas.microsoft.com/office/powerpoint/2010/main" val="279173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4F1E4-45C1-4EC2-B71D-D535FA56D8CF}"/>
              </a:ext>
            </a:extLst>
          </p:cNvPr>
          <p:cNvSpPr txBox="1"/>
          <p:nvPr/>
        </p:nvSpPr>
        <p:spPr>
          <a:xfrm>
            <a:off x="657727" y="0"/>
            <a:ext cx="1153427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Learning outcomes:</a:t>
            </a:r>
            <a:endParaRPr lang="en-US" sz="4000" b="1" u="sng" dirty="0">
              <a:solidFill>
                <a:prstClr val="black"/>
              </a:solidFill>
              <a:latin typeface="Vladimir Script" panose="03050402040407070305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prstClr val="black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Student will be able to----</a:t>
            </a:r>
          </a:p>
          <a:p>
            <a:r>
              <a:rPr lang="en-US" sz="3600" i="1" u="sng" dirty="0">
                <a:solidFill>
                  <a:prstClr val="black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200" i="1" dirty="0">
                <a:solidFill>
                  <a:prstClr val="black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3.3.1. Understand question about objects around them.</a:t>
            </a:r>
          </a:p>
          <a:p>
            <a:r>
              <a:rPr lang="en-US" sz="3200" i="1" dirty="0">
                <a:solidFill>
                  <a:prstClr val="black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3.4.1. Understands statements made by the teacher and students.</a:t>
            </a:r>
          </a:p>
          <a:p>
            <a:r>
              <a:rPr lang="en-US" sz="3600" i="1" u="sng" dirty="0">
                <a:latin typeface="Vladimir Script" panose="03050402040407070305" pitchFamily="66" charset="0"/>
                <a:cs typeface="Times New Roman" panose="02020603050405020304" pitchFamily="18" charset="0"/>
              </a:rPr>
              <a:t>Speaking: </a:t>
            </a:r>
          </a:p>
          <a:p>
            <a:r>
              <a:rPr lang="en-US" sz="3200" i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1.1.1. Say words phrases and sentence with proper sounds and stress.</a:t>
            </a:r>
          </a:p>
          <a:p>
            <a:r>
              <a:rPr lang="en-US" sz="3200" i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6.2.1. Talk about people, objects, events etc.</a:t>
            </a:r>
          </a:p>
          <a:p>
            <a:r>
              <a:rPr lang="en-US" sz="3200" i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8.1.1. take part in conversation on appropriate topics.</a:t>
            </a:r>
          </a:p>
          <a:p>
            <a:r>
              <a:rPr lang="en-US" sz="3200" i="1" u="sng" dirty="0">
                <a:latin typeface="Vladimir Script" panose="03050402040407070305" pitchFamily="66" charset="0"/>
                <a:cs typeface="Times New Roman" panose="02020603050405020304" pitchFamily="18" charset="0"/>
              </a:rPr>
              <a:t>Reading- </a:t>
            </a:r>
          </a:p>
          <a:p>
            <a:r>
              <a:rPr lang="en-US" sz="3200" i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1.5.1. Read words and sentence in the text with proper  pronunciation, stress</a:t>
            </a:r>
          </a:p>
          <a:p>
            <a:r>
              <a:rPr lang="en-US" sz="3200" i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         intonation.</a:t>
            </a: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EEAB78-2C7C-4FD9-978D-A7B12B189365}"/>
              </a:ext>
            </a:extLst>
          </p:cNvPr>
          <p:cNvSpPr/>
          <p:nvPr/>
        </p:nvSpPr>
        <p:spPr>
          <a:xfrm>
            <a:off x="2025315" y="680687"/>
            <a:ext cx="8141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Matura MT Script Capitals" panose="03020802060602070202" pitchFamily="66" charset="0"/>
              </a:rPr>
              <a:t>Let’s sing </a:t>
            </a:r>
          </a:p>
          <a:p>
            <a:pPr algn="ctr"/>
            <a:r>
              <a:rPr lang="en-US" sz="6600" dirty="0">
                <a:latin typeface="Matura MT Script Capitals" panose="03020802060602070202" pitchFamily="66" charset="0"/>
              </a:rPr>
              <a:t>‘Good morning song`</a:t>
            </a:r>
            <a:r>
              <a:rPr lang="en-US" sz="3200" dirty="0"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2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1C0A7D33-361F-40E1-860F-6B14310F9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64177" y="3010539"/>
            <a:ext cx="2063646" cy="20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1F176-2DED-453E-A26D-5F2EF14967BB}"/>
              </a:ext>
            </a:extLst>
          </p:cNvPr>
          <p:cNvSpPr/>
          <p:nvPr/>
        </p:nvSpPr>
        <p:spPr>
          <a:xfrm>
            <a:off x="882316" y="874455"/>
            <a:ext cx="1097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i="1" u="sng" dirty="0">
                <a:solidFill>
                  <a:prstClr val="black"/>
                </a:solidFill>
                <a:latin typeface="Matura MT Script Capitals" panose="03020802060602070202" pitchFamily="66" charset="0"/>
              </a:rPr>
              <a:t>Dear students,</a:t>
            </a:r>
          </a:p>
          <a:p>
            <a:pPr lvl="0" algn="ctr"/>
            <a:r>
              <a:rPr lang="en-US" sz="4400" b="1" i="1" u="sng" dirty="0">
                <a:solidFill>
                  <a:prstClr val="black"/>
                </a:solidFill>
                <a:latin typeface="Brush Script MT" panose="03060802040406070304" pitchFamily="66" charset="0"/>
              </a:rPr>
              <a:t>answer the following questions:</a:t>
            </a:r>
          </a:p>
          <a:p>
            <a:pPr lvl="0"/>
            <a:endParaRPr lang="en-US" i="1" dirty="0">
              <a:solidFill>
                <a:prstClr val="black"/>
              </a:solidFill>
              <a:latin typeface="Brush Script MT" panose="03060802040406070304" pitchFamily="66" charset="0"/>
            </a:endParaRPr>
          </a:p>
          <a:p>
            <a:pPr lvl="0"/>
            <a:r>
              <a:rPr lang="en-US" sz="4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1. What do you usually have for breakfast/ lunch? </a:t>
            </a:r>
          </a:p>
          <a:p>
            <a:pPr lvl="0"/>
            <a:r>
              <a:rPr lang="en-US" sz="4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2. What food you like most? </a:t>
            </a:r>
          </a:p>
          <a:p>
            <a:r>
              <a:rPr lang="en-US" sz="4400" i="1" dirty="0">
                <a:solidFill>
                  <a:prstClr val="black"/>
                </a:solidFill>
                <a:latin typeface="Brush Script MT" panose="03060802040406070304" pitchFamily="66" charset="0"/>
              </a:rPr>
              <a:t>3. Do you like fruits? Vegetables?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>
                <a:latin typeface="Vladimir Script" panose="03050402040407070305" pitchFamily="66" charset="0"/>
                <a:cs typeface="Times New Roman" panose="02020603050405020304" pitchFamily="18" charset="0"/>
              </a:rPr>
              <a:t>4. Do you like ice-cream? Or milk? And why?</a:t>
            </a:r>
          </a:p>
          <a:p>
            <a:pPr lvl="0"/>
            <a:endParaRPr lang="en-US" sz="4400" i="1" dirty="0">
              <a:solidFill>
                <a:prstClr val="black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2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03159-D197-45A6-866A-3BEDCE903113}"/>
              </a:ext>
            </a:extLst>
          </p:cNvPr>
          <p:cNvSpPr/>
          <p:nvPr/>
        </p:nvSpPr>
        <p:spPr>
          <a:xfrm>
            <a:off x="2093495" y="232629"/>
            <a:ext cx="8005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Vladimir Script" panose="03050402040407070305" pitchFamily="66" charset="0"/>
                <a:cs typeface="Times New Roman" panose="02020603050405020304" pitchFamily="18" charset="0"/>
              </a:rPr>
              <a:t>Today’s lesson 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Vladimir Script" panose="03050402040407070305" pitchFamily="66" charset="0"/>
                <a:cs typeface="Times New Roman" panose="02020603050405020304" pitchFamily="18" charset="0"/>
              </a:rPr>
              <a:t>“</a:t>
            </a:r>
            <a:r>
              <a:rPr kumimoji="0" lang="en-US" sz="8800" b="1" i="0" u="none" strike="noStrike" kern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Vladimir Script" panose="03050402040407070305" pitchFamily="66" charset="0"/>
                <a:cs typeface="Times New Roman" panose="02020603050405020304" pitchFamily="18" charset="0"/>
              </a:rPr>
              <a:t>Eat healthy</a:t>
            </a:r>
            <a:r>
              <a:rPr kumimoji="0" lang="en-US" sz="7200" b="1" i="0" u="none" strike="noStrike" kern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Vladimir Script" panose="03050402040407070305" pitchFamily="66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Unit:06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        Lesson: 01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Lesson title: Eat healthy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Today’s lesson: “A, B, &amp; C”.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Page # 22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700603-7FD3-42F4-81BF-75F7AF0EF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861" y="3482670"/>
            <a:ext cx="1589099" cy="1625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E60C3C-2AF7-419D-9D7D-D2D60EF8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004" y="3491702"/>
            <a:ext cx="1578180" cy="1665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CC8844-40F1-4CC7-BF84-FDD9A757FB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420" y="3522658"/>
            <a:ext cx="1574922" cy="16144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47672D-4989-4A44-A897-1D020D8F2C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562" y="3517330"/>
            <a:ext cx="1574922" cy="16251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6E0493-DB5F-408C-BF68-A99ECC2C0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82" y="3526049"/>
            <a:ext cx="1570519" cy="16028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C2E5E1-5A45-4360-974E-0FC91D5B58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446" y="1892179"/>
            <a:ext cx="1584488" cy="16251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387E6F-C3B8-419E-8B9A-D2140B3EBE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266" y="1885895"/>
            <a:ext cx="1574923" cy="1596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7AFCAB-7B12-4C5E-B190-49950DEC40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748" y="1894927"/>
            <a:ext cx="1574922" cy="1593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2F19D5-D42B-4834-9325-FC8E70C75F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824" y="1885895"/>
            <a:ext cx="1574923" cy="16401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804B3D-FEF7-4F99-95E3-C706E3FE95C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901" y="1888741"/>
            <a:ext cx="1574923" cy="16198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49372D-99FE-4EEF-BBA4-7057AFA0D3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63" y="1885895"/>
            <a:ext cx="1566114" cy="16028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6B5BA3-7510-4919-986E-024E88AC858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82" y="1905743"/>
            <a:ext cx="1574923" cy="1602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53B63-9E12-41DB-9FB0-54B31C0F0AF6}"/>
              </a:ext>
            </a:extLst>
          </p:cNvPr>
          <p:cNvSpPr/>
          <p:nvPr/>
        </p:nvSpPr>
        <p:spPr>
          <a:xfrm>
            <a:off x="1211179" y="381688"/>
            <a:ext cx="976964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4800" b="1" dirty="0">
                <a:ln/>
                <a:solidFill>
                  <a:schemeClr val="accent3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Let’s see the pictures &amp;</a:t>
            </a:r>
          </a:p>
          <a:p>
            <a:pPr lvl="0"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Think alone &amp; discuss in pair.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8C441E-184B-413F-8CD5-AF7611CB72EB}"/>
              </a:ext>
            </a:extLst>
          </p:cNvPr>
          <p:cNvSpPr/>
          <p:nvPr/>
        </p:nvSpPr>
        <p:spPr>
          <a:xfrm>
            <a:off x="1067920" y="5282782"/>
            <a:ext cx="9769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  <a:cs typeface="Times New Roman" panose="02020603050405020304" pitchFamily="18" charset="0"/>
              </a:rPr>
              <a:t>What are these?</a:t>
            </a:r>
          </a:p>
        </p:txBody>
      </p:sp>
    </p:spTree>
    <p:extLst>
      <p:ext uri="{BB962C8B-B14F-4D97-AF65-F5344CB8AC3E}">
        <p14:creationId xmlns:p14="http://schemas.microsoft.com/office/powerpoint/2010/main" val="416246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AD30F1-A672-40CF-87FE-E9961D25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127" y="715902"/>
            <a:ext cx="1503825" cy="146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253CC-831F-4294-998B-A7D2B9D87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833" y="737790"/>
            <a:ext cx="1497956" cy="1441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38C019-3035-4FC4-B7CE-E292CE4E9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376" y="737790"/>
            <a:ext cx="1274911" cy="1441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FF1A2-4058-46ED-860B-6B6846C7C4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670" y="737790"/>
            <a:ext cx="1512391" cy="1463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7707F-F914-4BE3-BD03-C5A19AB1C1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179" y="3649055"/>
            <a:ext cx="1402148" cy="1441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464EC-41A8-443A-A8D0-247D60B08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51" y="3649055"/>
            <a:ext cx="1497955" cy="1463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B86F4D-26D3-4DC3-B7D1-1A332841D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943" y="729844"/>
            <a:ext cx="1468586" cy="1471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12632-A624-4889-8604-44CCF37D4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11" y="737791"/>
            <a:ext cx="1267965" cy="144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D743BB-3A74-4BAE-8D37-DE23C494B3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127" y="3649056"/>
            <a:ext cx="1503825" cy="1463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A6695-5168-4800-9E8A-0F3B9717A1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3532"/>
            <a:ext cx="1464519" cy="1463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83E2D-157E-415B-9DE4-BA716EB3C3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327" y="3649053"/>
            <a:ext cx="1402148" cy="1441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1143D-5277-4C7C-B450-D43316D25E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906" y="3649056"/>
            <a:ext cx="1512391" cy="146387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759976-A9F0-484C-A397-415CF3BDA7F2}"/>
              </a:ext>
            </a:extLst>
          </p:cNvPr>
          <p:cNvSpPr/>
          <p:nvPr/>
        </p:nvSpPr>
        <p:spPr>
          <a:xfrm>
            <a:off x="1491829" y="491050"/>
            <a:ext cx="9024044" cy="2267141"/>
          </a:xfrm>
          <a:prstGeom prst="roundRect">
            <a:avLst>
              <a:gd name="adj" fmla="val 939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5438C-6DC3-4856-BF0B-248386252523}"/>
              </a:ext>
            </a:extLst>
          </p:cNvPr>
          <p:cNvSpPr txBox="1"/>
          <p:nvPr/>
        </p:nvSpPr>
        <p:spPr>
          <a:xfrm>
            <a:off x="1676127" y="2201671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milk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B5BDB-36D8-4F69-BEA2-F273D0A03734}"/>
              </a:ext>
            </a:extLst>
          </p:cNvPr>
          <p:cNvSpPr txBox="1"/>
          <p:nvPr/>
        </p:nvSpPr>
        <p:spPr>
          <a:xfrm>
            <a:off x="3144713" y="2218321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5F056-B5F1-4692-9A62-8504F6F8DC4A}"/>
              </a:ext>
            </a:extLst>
          </p:cNvPr>
          <p:cNvSpPr txBox="1"/>
          <p:nvPr/>
        </p:nvSpPr>
        <p:spPr>
          <a:xfrm>
            <a:off x="4559885" y="2201671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egg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591BC-A775-400F-B6F1-7775D3DCAD63}"/>
              </a:ext>
            </a:extLst>
          </p:cNvPr>
          <p:cNvSpPr txBox="1"/>
          <p:nvPr/>
        </p:nvSpPr>
        <p:spPr>
          <a:xfrm>
            <a:off x="6120106" y="2178855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fish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C68864-BEBF-4D99-8A56-A5E94B20FAE5}"/>
              </a:ext>
            </a:extLst>
          </p:cNvPr>
          <p:cNvSpPr txBox="1"/>
          <p:nvPr/>
        </p:nvSpPr>
        <p:spPr>
          <a:xfrm>
            <a:off x="7554905" y="2173918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lettuce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2F5BA8-3E48-48CD-81D4-C93C9950BC44}"/>
              </a:ext>
            </a:extLst>
          </p:cNvPr>
          <p:cNvSpPr txBox="1"/>
          <p:nvPr/>
        </p:nvSpPr>
        <p:spPr>
          <a:xfrm>
            <a:off x="8881489" y="2173918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chips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AECCFB-45D8-4A88-81DB-A578BE2EF122}"/>
              </a:ext>
            </a:extLst>
          </p:cNvPr>
          <p:cNvSpPr/>
          <p:nvPr/>
        </p:nvSpPr>
        <p:spPr>
          <a:xfrm>
            <a:off x="1491829" y="3425374"/>
            <a:ext cx="9024044" cy="2267141"/>
          </a:xfrm>
          <a:prstGeom prst="roundRect">
            <a:avLst>
              <a:gd name="adj" fmla="val 939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3F644-414F-4F88-9CCA-C49129DAB3A9}"/>
              </a:ext>
            </a:extLst>
          </p:cNvPr>
          <p:cNvSpPr txBox="1"/>
          <p:nvPr/>
        </p:nvSpPr>
        <p:spPr>
          <a:xfrm>
            <a:off x="1598376" y="5112933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papaya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7D2F2E-4AAC-454A-A529-DD5F37085558}"/>
              </a:ext>
            </a:extLst>
          </p:cNvPr>
          <p:cNvSpPr txBox="1"/>
          <p:nvPr/>
        </p:nvSpPr>
        <p:spPr>
          <a:xfrm>
            <a:off x="3138141" y="5127410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carrots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FEA8A-285D-4E90-8EE4-4A68D3E2EA88}"/>
              </a:ext>
            </a:extLst>
          </p:cNvPr>
          <p:cNvSpPr txBox="1"/>
          <p:nvPr/>
        </p:nvSpPr>
        <p:spPr>
          <a:xfrm>
            <a:off x="4748357" y="5091044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fries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802677-E8C3-40BF-9BEF-0159A9635A9F}"/>
              </a:ext>
            </a:extLst>
          </p:cNvPr>
          <p:cNvSpPr txBox="1"/>
          <p:nvPr/>
        </p:nvSpPr>
        <p:spPr>
          <a:xfrm>
            <a:off x="7367383" y="5075004"/>
            <a:ext cx="200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chocolate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EB40A0-ED93-406C-BAF0-EE95F74B49E6}"/>
              </a:ext>
            </a:extLst>
          </p:cNvPr>
          <p:cNvSpPr txBox="1"/>
          <p:nvPr/>
        </p:nvSpPr>
        <p:spPr>
          <a:xfrm>
            <a:off x="6086319" y="5091044"/>
            <a:ext cx="14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453F67-7018-4804-956C-C0530B250C83}"/>
              </a:ext>
            </a:extLst>
          </p:cNvPr>
          <p:cNvSpPr txBox="1"/>
          <p:nvPr/>
        </p:nvSpPr>
        <p:spPr>
          <a:xfrm>
            <a:off x="8865538" y="5091044"/>
            <a:ext cx="249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Ice-creme</a:t>
            </a:r>
          </a:p>
        </p:txBody>
      </p:sp>
    </p:spTree>
    <p:extLst>
      <p:ext uri="{BB962C8B-B14F-4D97-AF65-F5344CB8AC3E}">
        <p14:creationId xmlns:p14="http://schemas.microsoft.com/office/powerpoint/2010/main" val="108900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414</Words>
  <Application>Microsoft Office PowerPoint</Application>
  <PresentationFormat>Widescreen</PresentationFormat>
  <Paragraphs>78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Brush Script MT</vt:lpstr>
      <vt:lpstr>Freestyle Script</vt:lpstr>
      <vt:lpstr>Gill Sans MT</vt:lpstr>
      <vt:lpstr>Lucida Handwriting</vt:lpstr>
      <vt:lpstr>Matura MT Script Capitals</vt:lpstr>
      <vt:lpstr>Mistral</vt:lpstr>
      <vt:lpstr>NikoshBAN</vt:lpstr>
      <vt:lpstr>Palace Script MT</vt:lpstr>
      <vt:lpstr>Pristina</vt:lpstr>
      <vt:lpstr>Rage Italic</vt:lpstr>
      <vt:lpstr>Times New Roman</vt:lpstr>
      <vt:lpstr>Vladimir Script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 Sazzad Rabbi</dc:creator>
  <cp:lastModifiedBy>Dewan Sazzad Rabbi</cp:lastModifiedBy>
  <cp:revision>55</cp:revision>
  <dcterms:created xsi:type="dcterms:W3CDTF">2019-07-19T04:23:45Z</dcterms:created>
  <dcterms:modified xsi:type="dcterms:W3CDTF">2019-07-19T12:02:07Z</dcterms:modified>
</cp:coreProperties>
</file>