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4"/>
  </p:notesMasterIdLst>
  <p:sldIdLst>
    <p:sldId id="257" r:id="rId2"/>
    <p:sldId id="258" r:id="rId3"/>
    <p:sldId id="259" r:id="rId4"/>
    <p:sldId id="260" r:id="rId5"/>
    <p:sldId id="261" r:id="rId6"/>
    <p:sldId id="264" r:id="rId7"/>
    <p:sldId id="262" r:id="rId8"/>
    <p:sldId id="265" r:id="rId9"/>
    <p:sldId id="266" r:id="rId10"/>
    <p:sldId id="281" r:id="rId11"/>
    <p:sldId id="267" r:id="rId12"/>
    <p:sldId id="268" r:id="rId13"/>
    <p:sldId id="269" r:id="rId14"/>
    <p:sldId id="270" r:id="rId15"/>
    <p:sldId id="272" r:id="rId16"/>
    <p:sldId id="273" r:id="rId17"/>
    <p:sldId id="274" r:id="rId18"/>
    <p:sldId id="277" r:id="rId19"/>
    <p:sldId id="283" r:id="rId20"/>
    <p:sldId id="276" r:id="rId21"/>
    <p:sldId id="279"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A4B8B-3735-479F-A2E9-161BF10445F5}" type="datetimeFigureOut">
              <a:rPr lang="en-US" smtClean="0"/>
              <a:t>8/10/2019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048CF-73B3-41BA-ADC7-A3C1FB9E2FE9}" type="slidenum">
              <a:rPr lang="en-US" smtClean="0"/>
              <a:t>‹#›</a:t>
            </a:fld>
            <a:endParaRPr lang="en-US"/>
          </a:p>
        </p:txBody>
      </p:sp>
    </p:spTree>
    <p:extLst>
      <p:ext uri="{BB962C8B-B14F-4D97-AF65-F5344CB8AC3E}">
        <p14:creationId xmlns:p14="http://schemas.microsoft.com/office/powerpoint/2010/main" val="2743586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2157EC-0478-424C-B1DF-ACBDDCDE0AB7}" type="slidenum">
              <a:rPr lang="en-US" smtClean="0"/>
              <a:pPr/>
              <a:t>16</a:t>
            </a:fld>
            <a:endParaRPr lang="en-US"/>
          </a:p>
        </p:txBody>
      </p:sp>
    </p:spTree>
    <p:extLst>
      <p:ext uri="{BB962C8B-B14F-4D97-AF65-F5344CB8AC3E}">
        <p14:creationId xmlns:p14="http://schemas.microsoft.com/office/powerpoint/2010/main" val="1221438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83C5A1-C894-407A-9016-89C7EB7D4CE2}"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4033280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3C5A1-C894-407A-9016-89C7EB7D4CE2}"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29889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83C5A1-C894-407A-9016-89C7EB7D4CE2}"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1070356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83C5A1-C894-407A-9016-89C7EB7D4CE2}"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3253469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83C5A1-C894-407A-9016-89C7EB7D4CE2}" type="datetimeFigureOut">
              <a:rPr lang="en-US" smtClean="0"/>
              <a:t>8/10/2019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484037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83C5A1-C894-407A-9016-89C7EB7D4CE2}" type="datetimeFigureOut">
              <a:rPr lang="en-US" smtClean="0"/>
              <a:t>8/10/2019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260813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83C5A1-C894-407A-9016-89C7EB7D4CE2}" type="datetimeFigureOut">
              <a:rPr lang="en-US" smtClean="0"/>
              <a:t>8/10/2019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4138433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83C5A1-C894-407A-9016-89C7EB7D4CE2}"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4285344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83C5A1-C894-407A-9016-89C7EB7D4CE2}" type="datetimeFigureOut">
              <a:rPr lang="en-US" smtClean="0"/>
              <a:t>8/10/2019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3695360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3C5A1-C894-407A-9016-89C7EB7D4CE2}"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1845661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3C5A1-C894-407A-9016-89C7EB7D4CE2}" type="datetimeFigureOut">
              <a:rPr lang="en-US" smtClean="0"/>
              <a:t>8/10/2019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9DA7A3-4E2B-4C80-84D8-DDF4F76EF483}" type="slidenum">
              <a:rPr lang="en-US" smtClean="0"/>
              <a:t>‹#›</a:t>
            </a:fld>
            <a:endParaRPr lang="en-US"/>
          </a:p>
        </p:txBody>
      </p:sp>
    </p:spTree>
    <p:extLst>
      <p:ext uri="{BB962C8B-B14F-4D97-AF65-F5344CB8AC3E}">
        <p14:creationId xmlns:p14="http://schemas.microsoft.com/office/powerpoint/2010/main" val="2403583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83C5A1-C894-407A-9016-89C7EB7D4CE2}" type="datetimeFigureOut">
              <a:rPr lang="en-US" smtClean="0"/>
              <a:t>8/10/2019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9DA7A3-4E2B-4C80-84D8-DDF4F76EF483}" type="slidenum">
              <a:rPr lang="en-US" smtClean="0"/>
              <a:t>‹#›</a:t>
            </a:fld>
            <a:endParaRPr lang="en-US"/>
          </a:p>
        </p:txBody>
      </p:sp>
    </p:spTree>
    <p:extLst>
      <p:ext uri="{BB962C8B-B14F-4D97-AF65-F5344CB8AC3E}">
        <p14:creationId xmlns:p14="http://schemas.microsoft.com/office/powerpoint/2010/main" val="41309259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84711" y="627960"/>
            <a:ext cx="3272011" cy="1569660"/>
          </a:xfrm>
          <a:prstGeom prst="rect">
            <a:avLst/>
          </a:prstGeom>
          <a:noFill/>
          <a:ln w="76200">
            <a:solidFill>
              <a:schemeClr val="tx1"/>
            </a:solidFill>
          </a:ln>
        </p:spPr>
        <p:txBody>
          <a:bodyPr wrap="square" rtlCol="0">
            <a:spAutoFit/>
          </a:bodyPr>
          <a:lstStyle/>
          <a:p>
            <a:r>
              <a:rPr lang="bn-BD" sz="9600" dirty="0">
                <a:solidFill>
                  <a:srgbClr val="FF0000"/>
                </a:solidFill>
                <a:latin typeface="NikoshBAN" panose="02000000000000000000" pitchFamily="2" charset="0"/>
                <a:cs typeface="NikoshBAN" panose="02000000000000000000" pitchFamily="2" charset="0"/>
              </a:rPr>
              <a:t>স্বাগতম</a:t>
            </a:r>
            <a:endParaRPr lang="en-US" dirty="0">
              <a:solidFill>
                <a:srgbClr val="FF0000"/>
              </a:solidFill>
              <a:latin typeface="NikoshBAN" panose="02000000000000000000" pitchFamily="2" charset="0"/>
              <a:cs typeface="NikoshBAN" panose="02000000000000000000" pitchFamily="2" charset="0"/>
            </a:endParaRPr>
          </a:p>
        </p:txBody>
      </p:sp>
      <p:sp>
        <p:nvSpPr>
          <p:cNvPr id="5" name="TextBox 4"/>
          <p:cNvSpPr txBox="1"/>
          <p:nvPr/>
        </p:nvSpPr>
        <p:spPr>
          <a:xfrm>
            <a:off x="6443031" y="506775"/>
            <a:ext cx="5574535" cy="2809301"/>
          </a:xfrm>
          <a:prstGeom prst="rect">
            <a:avLst/>
          </a:prstGeom>
          <a:noFill/>
        </p:spPr>
        <p:txBody>
          <a:bodyPr wrap="square" rtlCol="0">
            <a:spAutoFit/>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4558" y="2682829"/>
            <a:ext cx="3935041" cy="3935041"/>
          </a:xfrm>
          <a:prstGeom prst="rect">
            <a:avLst/>
          </a:prstGeom>
        </p:spPr>
      </p:pic>
    </p:spTree>
    <p:extLst>
      <p:ext uri="{BB962C8B-B14F-4D97-AF65-F5344CB8AC3E}">
        <p14:creationId xmlns:p14="http://schemas.microsoft.com/office/powerpoint/2010/main" val="5724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1117" y="1812871"/>
            <a:ext cx="8153352" cy="3354765"/>
          </a:xfrm>
          <a:prstGeom prst="rect">
            <a:avLst/>
          </a:prstGeom>
          <a:noFill/>
          <a:ln>
            <a:solidFill>
              <a:srgbClr val="00B0F0"/>
            </a:solidFill>
          </a:ln>
        </p:spPr>
        <p:txBody>
          <a:bodyPr wrap="square" rtlCol="0">
            <a:spAutoFit/>
          </a:bodyPr>
          <a:lstStyle/>
          <a:p>
            <a:r>
              <a:rPr lang="bn-BD" sz="8000" dirty="0" smtClean="0">
                <a:solidFill>
                  <a:sysClr val="windowText" lastClr="000000"/>
                </a:solidFill>
                <a:latin typeface="NikoshBAN" panose="02000000000000000000" pitchFamily="2" charset="0"/>
                <a:cs typeface="NikoshBAN" panose="02000000000000000000" pitchFamily="2" charset="0"/>
              </a:rPr>
              <a:t>শিক্ষক পরিচিতি</a:t>
            </a:r>
            <a:r>
              <a:rPr lang="en-US" sz="8000" dirty="0" smtClean="0">
                <a:solidFill>
                  <a:sysClr val="windowText" lastClr="000000"/>
                </a:solidFill>
                <a:latin typeface="NikoshBAN" panose="02000000000000000000" pitchFamily="2" charset="0"/>
                <a:cs typeface="NikoshBAN" panose="02000000000000000000" pitchFamily="2" charset="0"/>
              </a:rPr>
              <a:t>:</a:t>
            </a:r>
            <a:r>
              <a:rPr lang="bn-BD" sz="8000" dirty="0" smtClean="0">
                <a:solidFill>
                  <a:sysClr val="windowText" lastClr="000000"/>
                </a:solidFill>
                <a:latin typeface="NikoshBAN" panose="02000000000000000000" pitchFamily="2" charset="0"/>
                <a:cs typeface="NikoshBAN" panose="02000000000000000000" pitchFamily="2" charset="0"/>
              </a:rPr>
              <a:t> </a:t>
            </a:r>
            <a:r>
              <a:rPr lang="bn-BD" sz="2800" dirty="0" smtClean="0">
                <a:solidFill>
                  <a:sysClr val="windowText" lastClr="000000"/>
                </a:solidFill>
                <a:latin typeface="NikoshBAN" panose="02000000000000000000" pitchFamily="2" charset="0"/>
                <a:cs typeface="NikoshBAN" panose="02000000000000000000" pitchFamily="2" charset="0"/>
              </a:rPr>
              <a:t> 	</a:t>
            </a:r>
          </a:p>
          <a:p>
            <a:r>
              <a:rPr lang="en-US" sz="4400" dirty="0" err="1" smtClean="0">
                <a:solidFill>
                  <a:sysClr val="windowText" lastClr="000000"/>
                </a:solidFill>
                <a:latin typeface="NikoshBAN" panose="02000000000000000000" pitchFamily="2" charset="0"/>
                <a:cs typeface="NikoshBAN" panose="02000000000000000000" pitchFamily="2" charset="0"/>
              </a:rPr>
              <a:t>প্রধান</a:t>
            </a:r>
            <a:r>
              <a:rPr lang="en-US" sz="4400" dirty="0" smtClean="0">
                <a:solidFill>
                  <a:sysClr val="windowText" lastClr="000000"/>
                </a:solidFill>
                <a:latin typeface="NikoshBAN" panose="02000000000000000000" pitchFamily="2" charset="0"/>
                <a:cs typeface="NikoshBAN" panose="02000000000000000000" pitchFamily="2" charset="0"/>
              </a:rPr>
              <a:t> </a:t>
            </a:r>
            <a:r>
              <a:rPr lang="en-US" sz="4400" dirty="0" err="1" smtClean="0">
                <a:solidFill>
                  <a:sysClr val="windowText" lastClr="000000"/>
                </a:solidFill>
                <a:latin typeface="NikoshBAN" panose="02000000000000000000" pitchFamily="2" charset="0"/>
                <a:cs typeface="NikoshBAN" panose="02000000000000000000" pitchFamily="2" charset="0"/>
              </a:rPr>
              <a:t>শিক্ষক</a:t>
            </a:r>
            <a:r>
              <a:rPr lang="en-US" sz="4400" dirty="0" smtClean="0">
                <a:solidFill>
                  <a:sysClr val="windowText" lastClr="000000"/>
                </a:solidFill>
                <a:latin typeface="NikoshBAN" panose="02000000000000000000" pitchFamily="2" charset="0"/>
                <a:cs typeface="NikoshBAN" panose="02000000000000000000" pitchFamily="2" charset="0"/>
              </a:rPr>
              <a:t>                                              </a:t>
            </a:r>
            <a:r>
              <a:rPr lang="en-US" sz="4400" dirty="0" err="1" smtClean="0">
                <a:solidFill>
                  <a:sysClr val="windowText" lastClr="000000"/>
                </a:solidFill>
                <a:latin typeface="NikoshBAN" panose="02000000000000000000" pitchFamily="2" charset="0"/>
                <a:cs typeface="NikoshBAN" panose="02000000000000000000" pitchFamily="2" charset="0"/>
              </a:rPr>
              <a:t>আজমপুর</a:t>
            </a:r>
            <a:r>
              <a:rPr lang="en-US" sz="4400" dirty="0" smtClean="0">
                <a:solidFill>
                  <a:sysClr val="windowText" lastClr="000000"/>
                </a:solidFill>
                <a:latin typeface="NikoshBAN" panose="02000000000000000000" pitchFamily="2" charset="0"/>
                <a:cs typeface="NikoshBAN" panose="02000000000000000000" pitchFamily="2" charset="0"/>
              </a:rPr>
              <a:t> </a:t>
            </a:r>
            <a:r>
              <a:rPr lang="en-US" sz="4400" dirty="0" err="1" smtClean="0">
                <a:solidFill>
                  <a:sysClr val="windowText" lastClr="000000"/>
                </a:solidFill>
                <a:latin typeface="NikoshBAN" panose="02000000000000000000" pitchFamily="2" charset="0"/>
                <a:cs typeface="NikoshBAN" panose="02000000000000000000" pitchFamily="2" charset="0"/>
              </a:rPr>
              <a:t>সরকারি</a:t>
            </a:r>
            <a:r>
              <a:rPr lang="en-US" sz="4400" dirty="0" smtClean="0">
                <a:solidFill>
                  <a:sysClr val="windowText" lastClr="000000"/>
                </a:solidFill>
                <a:latin typeface="NikoshBAN" panose="02000000000000000000" pitchFamily="2" charset="0"/>
                <a:cs typeface="NikoshBAN" panose="02000000000000000000" pitchFamily="2" charset="0"/>
              </a:rPr>
              <a:t> </a:t>
            </a:r>
            <a:r>
              <a:rPr lang="en-US" sz="4400" dirty="0" err="1" smtClean="0">
                <a:solidFill>
                  <a:sysClr val="windowText" lastClr="000000"/>
                </a:solidFill>
                <a:latin typeface="NikoshBAN" panose="02000000000000000000" pitchFamily="2" charset="0"/>
                <a:cs typeface="NikoshBAN" panose="02000000000000000000" pitchFamily="2" charset="0"/>
              </a:rPr>
              <a:t>প্রাথমিক</a:t>
            </a:r>
            <a:r>
              <a:rPr lang="en-US" sz="4400" dirty="0" smtClean="0">
                <a:solidFill>
                  <a:sysClr val="windowText" lastClr="000000"/>
                </a:solidFill>
                <a:latin typeface="NikoshBAN" panose="02000000000000000000" pitchFamily="2" charset="0"/>
                <a:cs typeface="NikoshBAN" panose="02000000000000000000" pitchFamily="2" charset="0"/>
              </a:rPr>
              <a:t> </a:t>
            </a:r>
            <a:r>
              <a:rPr lang="en-US" sz="4400" dirty="0" err="1" smtClean="0">
                <a:solidFill>
                  <a:sysClr val="windowText" lastClr="000000"/>
                </a:solidFill>
                <a:latin typeface="NikoshBAN" panose="02000000000000000000" pitchFamily="2" charset="0"/>
                <a:cs typeface="NikoshBAN" panose="02000000000000000000" pitchFamily="2" charset="0"/>
              </a:rPr>
              <a:t>বিদ্যালয়</a:t>
            </a:r>
            <a:r>
              <a:rPr lang="en-US" sz="4400" dirty="0" smtClean="0">
                <a:solidFill>
                  <a:sysClr val="windowText" lastClr="000000"/>
                </a:solidFill>
                <a:latin typeface="NikoshBAN" panose="02000000000000000000" pitchFamily="2" charset="0"/>
                <a:cs typeface="NikoshBAN" panose="02000000000000000000" pitchFamily="2" charset="0"/>
              </a:rPr>
              <a:t>।</a:t>
            </a:r>
          </a:p>
          <a:p>
            <a:r>
              <a:rPr lang="en-US" sz="4400" dirty="0" err="1" smtClean="0">
                <a:solidFill>
                  <a:sysClr val="windowText" lastClr="000000"/>
                </a:solidFill>
                <a:latin typeface="NikoshBAN" panose="02000000000000000000" pitchFamily="2" charset="0"/>
                <a:cs typeface="NikoshBAN" panose="02000000000000000000" pitchFamily="2" charset="0"/>
              </a:rPr>
              <a:t>দর্শনা-চুয়াডাঙ্গা</a:t>
            </a:r>
            <a:r>
              <a:rPr lang="en-US" sz="4400" dirty="0" smtClean="0">
                <a:solidFill>
                  <a:sysClr val="windowText" lastClr="000000"/>
                </a:solidFill>
                <a:latin typeface="NikoshBAN" panose="02000000000000000000" pitchFamily="2" charset="0"/>
                <a:cs typeface="NikoshBAN" panose="02000000000000000000" pitchFamily="2" charset="0"/>
              </a:rPr>
              <a:t> </a:t>
            </a:r>
            <a:endParaRPr lang="bn-BD" sz="4400" dirty="0">
              <a:solidFill>
                <a:sysClr val="windowText" lastClr="00000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7838" y="1957029"/>
            <a:ext cx="1636175" cy="1636175"/>
          </a:xfrm>
          <a:prstGeom prst="rect">
            <a:avLst/>
          </a:prstGeom>
        </p:spPr>
      </p:pic>
    </p:spTree>
    <p:extLst>
      <p:ext uri="{BB962C8B-B14F-4D97-AF65-F5344CB8AC3E}">
        <p14:creationId xmlns:p14="http://schemas.microsoft.com/office/powerpoint/2010/main" val="259034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additive="base">
                                        <p:cTn id="14" dur="500"/>
                                        <p:tgtEl>
                                          <p:spTgt spid="2">
                                            <p:txEl>
                                              <p:pRg st="1" end="1"/>
                                            </p:txEl>
                                          </p:spTgt>
                                        </p:tgtEl>
                                        <p:attrNameLst>
                                          <p:attrName>ppt_y</p:attrName>
                                        </p:attrNameLst>
                                      </p:cBhvr>
                                      <p:tavLst>
                                        <p:tav tm="0">
                                          <p:val>
                                            <p:strVal val="#ppt_y+#ppt_h*1.125000"/>
                                          </p:val>
                                        </p:tav>
                                        <p:tav tm="100000">
                                          <p:val>
                                            <p:strVal val="#ppt_y"/>
                                          </p:val>
                                        </p:tav>
                                      </p:tavLst>
                                    </p:anim>
                                    <p:animEffect transition="in" filter="wipe(up)">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p:tgtEl>
                                          <p:spTgt spid="2">
                                            <p:txEl>
                                              <p:pRg st="2" end="2"/>
                                            </p:txEl>
                                          </p:spTgt>
                                        </p:tgtEl>
                                        <p:attrNameLst>
                                          <p:attrName>ppt_y</p:attrName>
                                        </p:attrNameLst>
                                      </p:cBhvr>
                                      <p:tavLst>
                                        <p:tav tm="0">
                                          <p:val>
                                            <p:strVal val="#ppt_y+#ppt_h*1.125000"/>
                                          </p:val>
                                        </p:tav>
                                        <p:tav tm="100000">
                                          <p:val>
                                            <p:strVal val="#ppt_y"/>
                                          </p:val>
                                        </p:tav>
                                      </p:tavLst>
                                    </p:anim>
                                    <p:animEffect transition="in" filter="wipe(up)">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9208"/>
            <a:ext cx="12192000" cy="14432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8800" b="1" u="sng" dirty="0" err="1" smtClean="0">
                <a:ln w="6600">
                  <a:solidFill>
                    <a:sysClr val="windowText" lastClr="00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rPr>
              <a:t>পাঠ</a:t>
            </a:r>
            <a:r>
              <a:rPr lang="en-US" sz="8800" b="1" u="sng" dirty="0" smtClean="0">
                <a:ln w="6600">
                  <a:solidFill>
                    <a:sysClr val="windowText" lastClr="00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rPr>
              <a:t> </a:t>
            </a:r>
            <a:r>
              <a:rPr lang="en-US" sz="8800" b="1" u="sng" dirty="0" err="1" smtClean="0">
                <a:ln w="6600">
                  <a:solidFill>
                    <a:sysClr val="windowText" lastClr="00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rPr>
              <a:t>পরিচিতি</a:t>
            </a:r>
            <a:endParaRPr lang="en-US" sz="8800" b="1" u="sng" dirty="0">
              <a:ln w="6600">
                <a:solidFill>
                  <a:sysClr val="windowText" lastClr="00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endParaRPr>
          </a:p>
        </p:txBody>
      </p:sp>
      <p:sp>
        <p:nvSpPr>
          <p:cNvPr id="3" name="Rectangle 2"/>
          <p:cNvSpPr/>
          <p:nvPr/>
        </p:nvSpPr>
        <p:spPr>
          <a:xfrm>
            <a:off x="-10060" y="1698682"/>
            <a:ext cx="12192000" cy="4919646"/>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শ্রেণিঃ</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৫ম</a:t>
            </a:r>
          </a:p>
          <a:p>
            <a:pPr algn="ct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বিষয়ঃ</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প্রাথমিক</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বিজ্ঞান</a:t>
            </a:r>
            <a:endPar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endParaRPr>
          </a:p>
          <a:p>
            <a:pPr algn="ct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পাঠঃ</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মহাবিশ্ব</a:t>
            </a:r>
            <a:endPar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endParaRPr>
          </a:p>
          <a:p>
            <a:pPr algn="ct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পাঠ্যাংশঃ</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মহাবিশ্ব</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এবং</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a:t>
            </a:r>
            <a:r>
              <a:rPr lang="en-US" sz="6600" b="1" smtClean="0">
                <a:ln w="0">
                  <a:solidFill>
                    <a:schemeClr val="tx1"/>
                  </a:solidFill>
                </a:ln>
                <a:solidFill>
                  <a:schemeClr val="accent1"/>
                </a:solidFill>
                <a:latin typeface="NikoshBAN" panose="02000000000000000000" pitchFamily="2" charset="0"/>
                <a:cs typeface="NikoshBAN" panose="02000000000000000000" pitchFamily="2" charset="0"/>
              </a:rPr>
              <a:t>পৃথিবী</a:t>
            </a:r>
            <a:endPar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endParaRPr>
          </a:p>
          <a:p>
            <a:pPr algn="ct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সময়ঃ</a:t>
            </a:r>
            <a:r>
              <a:rPr lang="en-US" sz="6600" b="1" dirty="0" smtClean="0">
                <a:ln w="0">
                  <a:solidFill>
                    <a:schemeClr val="tx1"/>
                  </a:solidFill>
                </a:ln>
                <a:solidFill>
                  <a:schemeClr val="accent1"/>
                </a:solidFill>
                <a:latin typeface="NikoshBAN" panose="02000000000000000000" pitchFamily="2" charset="0"/>
                <a:cs typeface="NikoshBAN" panose="02000000000000000000" pitchFamily="2" charset="0"/>
              </a:rPr>
              <a:t> ৪০ </a:t>
            </a:r>
            <a:r>
              <a:rPr lang="en-US" sz="6600" b="1" dirty="0" err="1" smtClean="0">
                <a:ln w="0">
                  <a:solidFill>
                    <a:schemeClr val="tx1"/>
                  </a:solidFill>
                </a:ln>
                <a:solidFill>
                  <a:schemeClr val="accent1"/>
                </a:solidFill>
                <a:latin typeface="NikoshBAN" panose="02000000000000000000" pitchFamily="2" charset="0"/>
                <a:cs typeface="NikoshBAN" panose="02000000000000000000" pitchFamily="2" charset="0"/>
              </a:rPr>
              <a:t>মিনিট</a:t>
            </a:r>
            <a:endParaRPr lang="en-US" sz="6600" b="1" dirty="0">
              <a:ln w="0">
                <a:solidFill>
                  <a:schemeClr val="tx1"/>
                </a:solidFill>
              </a:ln>
              <a:solidFill>
                <a:schemeClr val="accent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41509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99593"/>
            <a:ext cx="12192000" cy="14432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8800" b="1" u="sng" dirty="0" err="1" smtClean="0">
                <a:ln w="22225">
                  <a:solidFill>
                    <a:schemeClr val="accent2"/>
                  </a:solidFill>
                  <a:prstDash val="solid"/>
                </a:ln>
                <a:solidFill>
                  <a:srgbClr val="FFFF00"/>
                </a:solidFill>
                <a:latin typeface="NikoshBAN" panose="02000000000000000000" pitchFamily="2" charset="0"/>
                <a:cs typeface="NikoshBAN" panose="02000000000000000000" pitchFamily="2" charset="0"/>
              </a:rPr>
              <a:t>শিখনফল</a:t>
            </a:r>
            <a:endParaRPr lang="en-US" sz="8800" b="1" u="sng" dirty="0">
              <a:ln w="22225">
                <a:solidFill>
                  <a:schemeClr val="accent2"/>
                </a:solidFill>
                <a:prstDash val="solid"/>
              </a:ln>
              <a:solidFill>
                <a:srgbClr val="FFFF00"/>
              </a:solidFill>
              <a:latin typeface="NikoshBAN" panose="02000000000000000000" pitchFamily="2" charset="0"/>
              <a:cs typeface="NikoshBAN" panose="02000000000000000000" pitchFamily="2" charset="0"/>
            </a:endParaRPr>
          </a:p>
        </p:txBody>
      </p:sp>
      <p:sp>
        <p:nvSpPr>
          <p:cNvPr id="3" name="Rectangle 2"/>
          <p:cNvSpPr/>
          <p:nvPr/>
        </p:nvSpPr>
        <p:spPr>
          <a:xfrm>
            <a:off x="0" y="2691684"/>
            <a:ext cx="12192000" cy="3763959"/>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en-US" sz="6600" b="1" dirty="0"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১।মহাবিশ্বের </a:t>
            </a:r>
            <a:r>
              <a:rPr lang="en-US" sz="6600" b="1" dirty="0" err="1"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বিস্তৃতি</a:t>
            </a:r>
            <a:r>
              <a:rPr lang="en-US" sz="6600" b="1" dirty="0"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 </a:t>
            </a:r>
            <a:r>
              <a:rPr lang="en-US" sz="6600" b="1" dirty="0" err="1"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বর্ণনা</a:t>
            </a:r>
            <a:r>
              <a:rPr lang="en-US" sz="6600" b="1" dirty="0"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 </a:t>
            </a:r>
            <a:r>
              <a:rPr lang="en-US" sz="6600" b="1" dirty="0" err="1"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করতে</a:t>
            </a:r>
            <a:r>
              <a:rPr lang="en-US" sz="6600" b="1" dirty="0"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 </a:t>
            </a:r>
            <a:r>
              <a:rPr lang="en-US" sz="6600" b="1" dirty="0" err="1"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পারবে</a:t>
            </a:r>
            <a:r>
              <a:rPr lang="en-US" sz="6600" b="1" dirty="0" smtClean="0">
                <a:ln w="6600">
                  <a:solidFill>
                    <a:schemeClr val="bg2"/>
                  </a:solidFill>
                  <a:prstDash val="solid"/>
                </a:ln>
                <a:solidFill>
                  <a:schemeClr val="tx1"/>
                </a:solidFill>
                <a:effectLst>
                  <a:outerShdw dist="38100" dir="2700000" algn="tl" rotWithShape="0">
                    <a:schemeClr val="accent2"/>
                  </a:outerShdw>
                </a:effectLst>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0399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38690"/>
            <a:ext cx="12192000" cy="1443200"/>
          </a:xfrm>
          <a:prstGeom prst="rect">
            <a:avLst/>
          </a:prstGeom>
          <a:solidFill>
            <a:schemeClr val="accent6">
              <a:lumMod val="60000"/>
              <a:lumOff val="40000"/>
            </a:schemeClr>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8800" b="1" u="sng" dirty="0" err="1" smtClean="0">
                <a:ln w="22225">
                  <a:solidFill>
                    <a:schemeClr val="bg1"/>
                  </a:solidFill>
                  <a:prstDash val="solid"/>
                </a:ln>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সহায়ক</a:t>
            </a:r>
            <a:r>
              <a:rPr lang="en-US" sz="8800" b="1" u="sng" dirty="0" smtClean="0">
                <a:ln w="22225">
                  <a:solidFill>
                    <a:schemeClr val="bg1"/>
                  </a:solidFill>
                  <a:prstDash val="solid"/>
                </a:ln>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8800" b="1" u="sng" dirty="0" err="1" smtClean="0">
                <a:ln w="22225">
                  <a:solidFill>
                    <a:schemeClr val="bg1"/>
                  </a:solidFill>
                  <a:prstDash val="solid"/>
                </a:ln>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সামগ্রী</a:t>
            </a:r>
            <a:endParaRPr lang="en-US" sz="8800" b="1" u="sng" dirty="0">
              <a:ln w="22225">
                <a:solidFill>
                  <a:schemeClr val="bg1"/>
                </a:solidFill>
                <a:prstDash val="solid"/>
              </a:ln>
              <a:solidFill>
                <a:srgbClr val="00B05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3" name="Rectangle 2"/>
          <p:cNvSpPr/>
          <p:nvPr/>
        </p:nvSpPr>
        <p:spPr>
          <a:xfrm>
            <a:off x="0" y="3773510"/>
            <a:ext cx="12192000" cy="2009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US" sz="4000" dirty="0" err="1" smtClean="0">
                <a:latin typeface="NikoshBAN" panose="02000000000000000000" pitchFamily="2" charset="0"/>
                <a:cs typeface="NikoshBAN" panose="02000000000000000000" pitchFamily="2" charset="0"/>
              </a:rPr>
              <a:t>সৌরজগতের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ছবি</a:t>
            </a:r>
            <a:endParaRPr lang="en-US" sz="4000" dirty="0" smtClean="0">
              <a:latin typeface="NikoshBAN" panose="02000000000000000000" pitchFamily="2" charset="0"/>
              <a:cs typeface="NikoshBAN" panose="02000000000000000000" pitchFamily="2" charset="0"/>
            </a:endParaRPr>
          </a:p>
          <a:p>
            <a:pPr marL="285750" indent="-285750" algn="ctr">
              <a:buFont typeface="Arial" panose="020B0604020202020204" pitchFamily="34" charset="0"/>
              <a:buChar char="•"/>
            </a:pPr>
            <a:r>
              <a:rPr lang="en-US" sz="4000" dirty="0" err="1" smtClean="0">
                <a:latin typeface="NikoshBAN" panose="02000000000000000000" pitchFamily="2" charset="0"/>
                <a:cs typeface="NikoshBAN" panose="02000000000000000000" pitchFamily="2" charset="0"/>
              </a:rPr>
              <a:t>সূর্য</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পৃথিবী,চাদ,দুরবীক্ষন</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যন্ত্র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এবং</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ছায়াপথের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ছবি</a:t>
            </a:r>
            <a:r>
              <a:rPr lang="en-US" sz="4000" dirty="0" smtClean="0">
                <a:latin typeface="NikoshBAN" panose="02000000000000000000" pitchFamily="2" charset="0"/>
                <a:cs typeface="NikoshBAN" panose="02000000000000000000" pitchFamily="2" charset="0"/>
              </a:rPr>
              <a:t>।</a:t>
            </a:r>
          </a:p>
          <a:p>
            <a:pPr marL="285750" indent="-285750" algn="ctr">
              <a:buFont typeface="Arial" panose="020B0604020202020204" pitchFamily="34" charset="0"/>
              <a:buChar char="•"/>
            </a:pPr>
            <a:r>
              <a:rPr lang="en-US" sz="4000" dirty="0" err="1" smtClean="0">
                <a:latin typeface="NikoshBAN" panose="02000000000000000000" pitchFamily="2" charset="0"/>
                <a:cs typeface="NikoshBAN" panose="02000000000000000000" pitchFamily="2" charset="0"/>
              </a:rPr>
              <a:t>পাঠ</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সংশ্লিষ্ট</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অনান্য</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উপকরণ</a:t>
            </a:r>
            <a:r>
              <a:rPr lang="en-US" sz="4000" dirty="0" smtClean="0">
                <a:latin typeface="NikoshBAN" panose="02000000000000000000" pitchFamily="2" charset="0"/>
                <a:cs typeface="NikoshBAN" panose="02000000000000000000" pitchFamily="2" charset="0"/>
              </a:rPr>
              <a:t>। </a:t>
            </a:r>
            <a:endParaRPr lang="en-US" sz="4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41005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6442"/>
            <a:ext cx="12192000" cy="1023562"/>
          </a:xfrm>
          <a:prstGeom prst="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7200" b="1" dirty="0" err="1"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চলো</a:t>
            </a:r>
            <a:r>
              <a:rPr lang="en-US" sz="7200" b="1" dirty="0"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7200" b="1" dirty="0" err="1"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একটি</a:t>
            </a:r>
            <a:r>
              <a:rPr lang="en-US" sz="7200" b="1" dirty="0"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7200" b="1" dirty="0" err="1"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ভিডিও</a:t>
            </a:r>
            <a:r>
              <a:rPr lang="en-US" sz="7200" b="1" dirty="0"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7200" b="1" dirty="0" err="1"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দেখি</a:t>
            </a:r>
            <a:r>
              <a:rPr lang="en-US" sz="7200" b="1" dirty="0" smtClean="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endParaRPr lang="en-US" sz="7200" b="1" dirty="0">
              <a:ln w="22225">
                <a:solidFill>
                  <a:schemeClr val="tx1"/>
                </a:solidFill>
                <a:prstDash val="solid"/>
              </a:ln>
              <a:solidFill>
                <a:schemeClr val="bg2">
                  <a:lumMod val="75000"/>
                </a:schemeClr>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4" name="Rectangle 3"/>
          <p:cNvSpPr/>
          <p:nvPr/>
        </p:nvSpPr>
        <p:spPr>
          <a:xfrm>
            <a:off x="6248400" y="2113467"/>
            <a:ext cx="5943600" cy="4002653"/>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১। </a:t>
            </a:r>
            <a:r>
              <a:rPr lang="en-US" sz="6000" dirty="0" err="1"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ভিডিও</a:t>
            </a: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 </a:t>
            </a:r>
            <a:r>
              <a:rPr lang="en-US" sz="6000" dirty="0" err="1"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দেখে</a:t>
            </a: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 </a:t>
            </a:r>
            <a:r>
              <a:rPr lang="en-US" sz="6000" dirty="0" err="1"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আমরা</a:t>
            </a: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 </a:t>
            </a:r>
            <a:r>
              <a:rPr lang="en-US" sz="6000" dirty="0" err="1"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কী</a:t>
            </a: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 </a:t>
            </a:r>
            <a:r>
              <a:rPr lang="en-US" sz="6000" dirty="0" err="1"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বুঝলাম</a:t>
            </a:r>
            <a:r>
              <a:rPr lang="en-US" sz="6000" dirty="0" smtClean="0">
                <a:ln w="0">
                  <a:solidFill>
                    <a:schemeClr val="tx1"/>
                  </a:solidFill>
                </a:ln>
                <a:solidFill>
                  <a:srgbClr val="00B050"/>
                </a:solidFill>
                <a:effectLst>
                  <a:outerShdw blurRad="38100" dist="25400" dir="5400000" algn="ctr" rotWithShape="0">
                    <a:srgbClr val="6E747A">
                      <a:alpha val="43000"/>
                    </a:srgbClr>
                  </a:outerShdw>
                </a:effectLst>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374441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0304"/>
            <a:ext cx="12192000" cy="953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err="1" smtClean="0">
                <a:latin typeface="NikoshBAN" panose="02000000000000000000" pitchFamily="2" charset="0"/>
                <a:cs typeface="NikoshBAN" panose="02000000000000000000" pitchFamily="2" charset="0"/>
              </a:rPr>
              <a:t>চিত্রে</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তোমরা</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দেখতে</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পাচ্ছ</a:t>
            </a:r>
            <a:r>
              <a:rPr lang="en-US" sz="4800" dirty="0" smtClean="0">
                <a:latin typeface="NikoshBAN" panose="02000000000000000000" pitchFamily="2" charset="0"/>
                <a:cs typeface="NikoshBAN" panose="02000000000000000000" pitchFamily="2" charset="0"/>
              </a:rPr>
              <a:t>?</a:t>
            </a:r>
            <a:endParaRPr lang="en-US" sz="4800"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2141" y="1512684"/>
            <a:ext cx="5585272" cy="3480962"/>
          </a:xfrm>
          <a:prstGeom prst="rect">
            <a:avLst/>
          </a:prstGeom>
        </p:spPr>
      </p:pic>
      <p:sp>
        <p:nvSpPr>
          <p:cNvPr id="4" name="TextBox 3"/>
          <p:cNvSpPr txBox="1"/>
          <p:nvPr/>
        </p:nvSpPr>
        <p:spPr>
          <a:xfrm>
            <a:off x="3477296" y="5372989"/>
            <a:ext cx="4404574"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err="1" smtClean="0">
                <a:solidFill>
                  <a:srgbClr val="FF0000"/>
                </a:solidFill>
                <a:latin typeface="NikoshBAN" panose="02000000000000000000" pitchFamily="2" charset="0"/>
                <a:cs typeface="NikoshBAN" panose="02000000000000000000" pitchFamily="2" charset="0"/>
              </a:rPr>
              <a:t>তোমরা</a:t>
            </a:r>
            <a:r>
              <a:rPr lang="en-US" sz="3200" dirty="0" smtClean="0">
                <a:solidFill>
                  <a:srgbClr val="FF0000"/>
                </a:solidFill>
                <a:latin typeface="NikoshBAN" panose="02000000000000000000" pitchFamily="2" charset="0"/>
                <a:cs typeface="NikoshBAN" panose="02000000000000000000" pitchFamily="2" charset="0"/>
              </a:rPr>
              <a:t> </a:t>
            </a:r>
            <a:r>
              <a:rPr lang="en-US" sz="3200" dirty="0" err="1" smtClean="0">
                <a:solidFill>
                  <a:srgbClr val="FF0000"/>
                </a:solidFill>
                <a:latin typeface="NikoshBAN" panose="02000000000000000000" pitchFamily="2" charset="0"/>
                <a:cs typeface="NikoshBAN" panose="02000000000000000000" pitchFamily="2" charset="0"/>
              </a:rPr>
              <a:t>কী</a:t>
            </a:r>
            <a:r>
              <a:rPr lang="en-US" sz="3200" dirty="0" smtClean="0">
                <a:solidFill>
                  <a:srgbClr val="FF0000"/>
                </a:solidFill>
                <a:latin typeface="NikoshBAN" panose="02000000000000000000" pitchFamily="2" charset="0"/>
                <a:cs typeface="NikoshBAN" panose="02000000000000000000" pitchFamily="2" charset="0"/>
              </a:rPr>
              <a:t> </a:t>
            </a:r>
            <a:r>
              <a:rPr lang="en-US" sz="3200" dirty="0" err="1" smtClean="0">
                <a:solidFill>
                  <a:srgbClr val="FF0000"/>
                </a:solidFill>
                <a:latin typeface="NikoshBAN" panose="02000000000000000000" pitchFamily="2" charset="0"/>
                <a:cs typeface="NikoshBAN" panose="02000000000000000000" pitchFamily="2" charset="0"/>
              </a:rPr>
              <a:t>বলতে</a:t>
            </a:r>
            <a:r>
              <a:rPr lang="en-US" sz="3200" dirty="0" smtClean="0">
                <a:solidFill>
                  <a:srgbClr val="FF0000"/>
                </a:solidFill>
                <a:latin typeface="NikoshBAN" panose="02000000000000000000" pitchFamily="2" charset="0"/>
                <a:cs typeface="NikoshBAN" panose="02000000000000000000" pitchFamily="2" charset="0"/>
              </a:rPr>
              <a:t> </a:t>
            </a:r>
            <a:r>
              <a:rPr lang="en-US" sz="3200" dirty="0" err="1" smtClean="0">
                <a:solidFill>
                  <a:srgbClr val="FF0000"/>
                </a:solidFill>
                <a:latin typeface="NikoshBAN" panose="02000000000000000000" pitchFamily="2" charset="0"/>
                <a:cs typeface="NikoshBAN" panose="02000000000000000000" pitchFamily="2" charset="0"/>
              </a:rPr>
              <a:t>পার</a:t>
            </a:r>
            <a:r>
              <a:rPr lang="en-US" sz="3200" dirty="0" smtClean="0">
                <a:solidFill>
                  <a:srgbClr val="FF0000"/>
                </a:solidFill>
                <a:latin typeface="NikoshBAN" panose="02000000000000000000" pitchFamily="2" charset="0"/>
                <a:cs typeface="NikoshBAN" panose="02000000000000000000" pitchFamily="2" charset="0"/>
              </a:rPr>
              <a:t> </a:t>
            </a:r>
            <a:r>
              <a:rPr lang="en-US" sz="3200" dirty="0" err="1" smtClean="0">
                <a:solidFill>
                  <a:srgbClr val="FF0000"/>
                </a:solidFill>
                <a:latin typeface="NikoshBAN" panose="02000000000000000000" pitchFamily="2" charset="0"/>
                <a:cs typeface="NikoshBAN" panose="02000000000000000000" pitchFamily="2" charset="0"/>
              </a:rPr>
              <a:t>এটা</a:t>
            </a:r>
            <a:r>
              <a:rPr lang="en-US" sz="3200" dirty="0" smtClean="0">
                <a:solidFill>
                  <a:srgbClr val="FF0000"/>
                </a:solidFill>
                <a:latin typeface="NikoshBAN" panose="02000000000000000000" pitchFamily="2" charset="0"/>
                <a:cs typeface="NikoshBAN" panose="02000000000000000000" pitchFamily="2" charset="0"/>
              </a:rPr>
              <a:t> </a:t>
            </a:r>
            <a:r>
              <a:rPr lang="en-US" sz="3200" dirty="0" err="1" smtClean="0">
                <a:solidFill>
                  <a:srgbClr val="FF0000"/>
                </a:solidFill>
                <a:latin typeface="NikoshBAN" panose="02000000000000000000" pitchFamily="2" charset="0"/>
                <a:cs typeface="NikoshBAN" panose="02000000000000000000" pitchFamily="2" charset="0"/>
              </a:rPr>
              <a:t>কী</a:t>
            </a:r>
            <a:r>
              <a:rPr lang="en-US" sz="3200" dirty="0" smtClean="0">
                <a:solidFill>
                  <a:srgbClr val="FF0000"/>
                </a:solidFill>
                <a:latin typeface="NikoshBAN" panose="02000000000000000000" pitchFamily="2" charset="0"/>
                <a:cs typeface="NikoshBAN" panose="02000000000000000000" pitchFamily="2" charset="0"/>
              </a:rPr>
              <a:t>?</a:t>
            </a:r>
            <a:endParaRPr lang="en-US" sz="32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723135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11369"/>
            <a:ext cx="12192000" cy="1197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err="1" smtClean="0">
                <a:latin typeface="NikoshBAN" panose="02000000000000000000" pitchFamily="2" charset="0"/>
                <a:cs typeface="NikoshBAN" panose="02000000000000000000" pitchFamily="2" charset="0"/>
              </a:rPr>
              <a:t>আমাদের</a:t>
            </a:r>
            <a:r>
              <a:rPr lang="en-US" sz="5400" dirty="0" smtClean="0">
                <a:latin typeface="NikoshBAN" panose="02000000000000000000" pitchFamily="2" charset="0"/>
                <a:cs typeface="NikoshBAN" panose="02000000000000000000" pitchFamily="2" charset="0"/>
              </a:rPr>
              <a:t> </a:t>
            </a:r>
            <a:r>
              <a:rPr lang="en-US" sz="5400" dirty="0" err="1" smtClean="0">
                <a:latin typeface="NikoshBAN" panose="02000000000000000000" pitchFamily="2" charset="0"/>
                <a:cs typeface="NikoshBAN" panose="02000000000000000000" pitchFamily="2" charset="0"/>
              </a:rPr>
              <a:t>আজকের</a:t>
            </a:r>
            <a:r>
              <a:rPr lang="en-US" sz="5400" dirty="0" smtClean="0">
                <a:latin typeface="NikoshBAN" panose="02000000000000000000" pitchFamily="2" charset="0"/>
                <a:cs typeface="NikoshBAN" panose="02000000000000000000" pitchFamily="2" charset="0"/>
              </a:rPr>
              <a:t> </a:t>
            </a:r>
            <a:r>
              <a:rPr lang="en-US" sz="5400" dirty="0" err="1" smtClean="0">
                <a:latin typeface="NikoshBAN" panose="02000000000000000000" pitchFamily="2" charset="0"/>
                <a:cs typeface="NikoshBAN" panose="02000000000000000000" pitchFamily="2" charset="0"/>
              </a:rPr>
              <a:t>পাঠ</a:t>
            </a:r>
            <a:endParaRPr lang="en-US" sz="5400" dirty="0">
              <a:latin typeface="NikoshBAN" panose="02000000000000000000" pitchFamily="2" charset="0"/>
              <a:cs typeface="NikoshBAN" panose="02000000000000000000" pitchFamily="2" charset="0"/>
            </a:endParaRPr>
          </a:p>
        </p:txBody>
      </p:sp>
      <p:sp>
        <p:nvSpPr>
          <p:cNvPr id="3" name="Rectangle 2"/>
          <p:cNvSpPr/>
          <p:nvPr/>
        </p:nvSpPr>
        <p:spPr>
          <a:xfrm>
            <a:off x="0" y="3835758"/>
            <a:ext cx="12192000" cy="11977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7200" dirty="0" err="1" smtClean="0">
                <a:solidFill>
                  <a:srgbClr val="FF0000"/>
                </a:solidFill>
                <a:latin typeface="NikoshBAN" panose="02000000000000000000" pitchFamily="2" charset="0"/>
                <a:cs typeface="NikoshBAN" panose="02000000000000000000" pitchFamily="2" charset="0"/>
              </a:rPr>
              <a:t>মহাবিশ্ব</a:t>
            </a:r>
            <a:endParaRPr lang="en-US" sz="72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31335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47740"/>
            <a:ext cx="12080383" cy="436593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as-IN" sz="4400" u="sng" dirty="0">
                <a:solidFill>
                  <a:srgbClr val="FF0000"/>
                </a:solidFill>
                <a:latin typeface="NikoshBAN" panose="02000000000000000000" pitchFamily="2" charset="0"/>
                <a:cs typeface="NikoshBAN" panose="02000000000000000000" pitchFamily="2" charset="0"/>
              </a:rPr>
              <a:t>মহাবিশ্বঃ</a:t>
            </a:r>
            <a:r>
              <a:rPr lang="as-IN" sz="4400" dirty="0">
                <a:solidFill>
                  <a:srgbClr val="FF0000"/>
                </a:solidFill>
                <a:latin typeface="NikoshBAN" panose="02000000000000000000" pitchFamily="2" charset="0"/>
                <a:cs typeface="NikoshBAN" panose="02000000000000000000" pitchFamily="2" charset="0"/>
              </a:rPr>
              <a:t> </a:t>
            </a:r>
            <a:br>
              <a:rPr lang="as-IN" sz="4400" dirty="0">
                <a:solidFill>
                  <a:srgbClr val="FF0000"/>
                </a:solidFill>
                <a:latin typeface="NikoshBAN" panose="02000000000000000000" pitchFamily="2" charset="0"/>
                <a:cs typeface="NikoshBAN" panose="02000000000000000000" pitchFamily="2" charset="0"/>
              </a:rPr>
            </a:br>
            <a:r>
              <a:rPr lang="as-IN" sz="4400" dirty="0">
                <a:solidFill>
                  <a:srgbClr val="FF0000"/>
                </a:solidFill>
                <a:latin typeface="NikoshBAN" panose="02000000000000000000" pitchFamily="2" charset="0"/>
                <a:cs typeface="NikoshBAN" panose="02000000000000000000" pitchFamily="2" charset="0"/>
              </a:rPr>
              <a:t>পৃথিবী এবং অন্যান্য সমস্ত গ্রহ, নক্ষত্র, গ্যালাক্সীসমূহ, তাদের অন্তর্বর্তী স্থানের মধ্যে অন্যান্য পদার্থ এবং শূণ্যস্থান (মহাকাশ), এবং তাত্ত্বিক ভাবে নির্ধারিত যদিও তারা সরাসরি পর্যবেক্ষিত নয়; এমন সব কিছু মিলে যে জগৎ তাকেই বলা হ​য় মহাবিশ্ব </a:t>
            </a:r>
            <a:endParaRPr lang="en-US" sz="4400" dirty="0">
              <a:solidFill>
                <a:srgbClr val="FF0000"/>
              </a:solidFill>
              <a:latin typeface="NikoshBAN" panose="02000000000000000000" pitchFamily="2" charset="0"/>
              <a:cs typeface="NikoshBAN" panose="02000000000000000000" pitchFamily="2" charset="0"/>
            </a:endParaRPr>
          </a:p>
        </p:txBody>
      </p:sp>
      <p:sp>
        <p:nvSpPr>
          <p:cNvPr id="3" name="Rectangle 2"/>
          <p:cNvSpPr/>
          <p:nvPr/>
        </p:nvSpPr>
        <p:spPr>
          <a:xfrm>
            <a:off x="-1" y="347729"/>
            <a:ext cx="12192001" cy="85000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4000" dirty="0" err="1" smtClean="0">
                <a:solidFill>
                  <a:srgbClr val="FF0000"/>
                </a:solidFill>
                <a:latin typeface="NikoshBAN" panose="02000000000000000000" pitchFamily="2" charset="0"/>
                <a:cs typeface="NikoshBAN" panose="02000000000000000000" pitchFamily="2" charset="0"/>
              </a:rPr>
              <a:t>মহাবিশ্ব</a:t>
            </a:r>
            <a:r>
              <a:rPr lang="en-US" sz="4000" dirty="0" smtClean="0">
                <a:solidFill>
                  <a:srgbClr val="FF0000"/>
                </a:solidFill>
                <a:latin typeface="NikoshBAN" panose="02000000000000000000" pitchFamily="2" charset="0"/>
                <a:cs typeface="NikoshBAN" panose="02000000000000000000" pitchFamily="2" charset="0"/>
              </a:rPr>
              <a:t> </a:t>
            </a:r>
            <a:r>
              <a:rPr lang="en-US" sz="4000" dirty="0" err="1" smtClean="0">
                <a:solidFill>
                  <a:srgbClr val="FF0000"/>
                </a:solidFill>
                <a:latin typeface="NikoshBAN" panose="02000000000000000000" pitchFamily="2" charset="0"/>
                <a:cs typeface="NikoshBAN" panose="02000000000000000000" pitchFamily="2" charset="0"/>
              </a:rPr>
              <a:t>কি</a:t>
            </a:r>
            <a:r>
              <a:rPr lang="en-US" sz="4000" dirty="0" smtClean="0">
                <a:solidFill>
                  <a:srgbClr val="FF0000"/>
                </a:solidFill>
                <a:latin typeface="NikoshBAN" panose="02000000000000000000" pitchFamily="2" charset="0"/>
                <a:cs typeface="NikoshBAN" panose="02000000000000000000" pitchFamily="2" charset="0"/>
              </a:rPr>
              <a:t>? </a:t>
            </a:r>
            <a:endParaRPr lang="en-US" sz="4000" dirty="0">
              <a:solidFill>
                <a:srgbClr val="FF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766029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9111" y="290719"/>
            <a:ext cx="3893654" cy="3893654"/>
          </a:xfrm>
          <a:prstGeom prst="rect">
            <a:avLst/>
          </a:prstGeom>
        </p:spPr>
      </p:pic>
      <p:sp>
        <p:nvSpPr>
          <p:cNvPr id="3" name="TextBox 2"/>
          <p:cNvSpPr txBox="1"/>
          <p:nvPr/>
        </p:nvSpPr>
        <p:spPr>
          <a:xfrm>
            <a:off x="543339" y="834887"/>
            <a:ext cx="2332383"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err="1" smtClean="0">
                <a:latin typeface="Nikosh" panose="02000000000000000000" pitchFamily="2" charset="0"/>
                <a:cs typeface="Nikosh" panose="02000000000000000000" pitchFamily="2" charset="0"/>
              </a:rPr>
              <a:t>দুরবীক্ষণ</a:t>
            </a:r>
            <a:r>
              <a:rPr lang="en-US" sz="2400" dirty="0" smtClean="0">
                <a:latin typeface="Nikosh" panose="02000000000000000000" pitchFamily="2" charset="0"/>
                <a:cs typeface="Nikosh" panose="02000000000000000000" pitchFamily="2" charset="0"/>
              </a:rPr>
              <a:t> </a:t>
            </a:r>
            <a:r>
              <a:rPr lang="en-US" sz="2400" dirty="0" err="1" smtClean="0">
                <a:latin typeface="Nikosh" panose="02000000000000000000" pitchFamily="2" charset="0"/>
                <a:cs typeface="Nikosh" panose="02000000000000000000" pitchFamily="2" charset="0"/>
              </a:rPr>
              <a:t>যন্ত্র</a:t>
            </a:r>
            <a:endParaRPr lang="en-US" sz="2400" dirty="0">
              <a:latin typeface="Nikosh" panose="02000000000000000000" pitchFamily="2" charset="0"/>
              <a:cs typeface="Nikosh" panose="02000000000000000000" pitchFamily="2" charset="0"/>
            </a:endParaRPr>
          </a:p>
        </p:txBody>
      </p:sp>
      <p:sp>
        <p:nvSpPr>
          <p:cNvPr id="4" name="TextBox 3"/>
          <p:cNvSpPr txBox="1"/>
          <p:nvPr/>
        </p:nvSpPr>
        <p:spPr>
          <a:xfrm>
            <a:off x="1709529" y="4731026"/>
            <a:ext cx="8388627" cy="954107"/>
          </a:xfrm>
          <a:prstGeom prst="rect">
            <a:avLst/>
          </a:prstGeom>
          <a:noFill/>
        </p:spPr>
        <p:txBody>
          <a:bodyPr wrap="square" rtlCol="0">
            <a:spAutoFit/>
          </a:bodyPr>
          <a:lstStyle/>
          <a:p>
            <a:r>
              <a:rPr lang="en-US" sz="2800" dirty="0" err="1" smtClean="0">
                <a:latin typeface="Nikosh" panose="02000000000000000000" pitchFamily="2" charset="0"/>
                <a:cs typeface="Nikosh" panose="02000000000000000000" pitchFamily="2" charset="0"/>
              </a:rPr>
              <a:t>দুরবীক্ষণ</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যন্ত্রের</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সাহায্যে</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অনেক</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দুরের</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বস্তু</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বড়</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দেখায়</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এটি</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আমাদেরকে</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মহাকাশের</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দুরবর্তী</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বস্তু</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পর্যবেক্ষণে</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সাহায্য</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করে</a:t>
            </a:r>
            <a:r>
              <a:rPr lang="en-US" sz="2800" dirty="0" smtClean="0">
                <a:latin typeface="Nikosh" panose="02000000000000000000" pitchFamily="2" charset="0"/>
                <a:cs typeface="Nikosh" panose="02000000000000000000" pitchFamily="2" charset="0"/>
              </a:rPr>
              <a:t>। </a:t>
            </a:r>
            <a:endParaRPr lang="en-US" sz="2800" dirty="0">
              <a:latin typeface="Nikosh" panose="02000000000000000000" pitchFamily="2" charset="0"/>
              <a:cs typeface="Nikosh" panose="02000000000000000000" pitchFamily="2" charset="0"/>
            </a:endParaRPr>
          </a:p>
        </p:txBody>
      </p:sp>
      <p:sp>
        <p:nvSpPr>
          <p:cNvPr id="5" name="TextBox 4"/>
          <p:cNvSpPr txBox="1"/>
          <p:nvPr/>
        </p:nvSpPr>
        <p:spPr>
          <a:xfrm>
            <a:off x="8534400" y="596348"/>
            <a:ext cx="2478157"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err="1" smtClean="0"/>
              <a:t>চিত্রে</a:t>
            </a:r>
            <a:r>
              <a:rPr lang="en-US" dirty="0" smtClean="0"/>
              <a:t> </a:t>
            </a:r>
            <a:r>
              <a:rPr lang="en-US" dirty="0" err="1" smtClean="0"/>
              <a:t>কী</a:t>
            </a:r>
            <a:r>
              <a:rPr lang="en-US" dirty="0" smtClean="0"/>
              <a:t> </a:t>
            </a:r>
            <a:r>
              <a:rPr lang="en-US" dirty="0" err="1" smtClean="0"/>
              <a:t>দেখা</a:t>
            </a:r>
            <a:r>
              <a:rPr lang="en-US" dirty="0" smtClean="0"/>
              <a:t> </a:t>
            </a:r>
            <a:r>
              <a:rPr lang="en-US" dirty="0" err="1" smtClean="0"/>
              <a:t>যায়</a:t>
            </a:r>
            <a:r>
              <a:rPr lang="en-US" dirty="0" smtClean="0"/>
              <a:t>? </a:t>
            </a:r>
            <a:endParaRPr lang="en-US" dirty="0"/>
          </a:p>
        </p:txBody>
      </p:sp>
    </p:spTree>
    <p:extLst>
      <p:ext uri="{BB962C8B-B14F-4D97-AF65-F5344CB8AC3E}">
        <p14:creationId xmlns:p14="http://schemas.microsoft.com/office/powerpoint/2010/main" val="84410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31950"/>
            <a:ext cx="12192000" cy="11977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7200" dirty="0" err="1" smtClean="0">
                <a:solidFill>
                  <a:schemeClr val="bg2"/>
                </a:solidFill>
                <a:latin typeface="NikoshBAN" panose="02000000000000000000" pitchFamily="2" charset="0"/>
                <a:cs typeface="NikoshBAN" panose="02000000000000000000" pitchFamily="2" charset="0"/>
              </a:rPr>
              <a:t>পৃথিবী</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থেকে</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চাদের</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দুরত্ব</a:t>
            </a:r>
            <a:r>
              <a:rPr lang="en-US" sz="7200" dirty="0" smtClean="0">
                <a:solidFill>
                  <a:schemeClr val="bg2"/>
                </a:solidFill>
                <a:latin typeface="NikoshBAN" panose="02000000000000000000" pitchFamily="2" charset="0"/>
                <a:cs typeface="NikoshBAN" panose="02000000000000000000" pitchFamily="2" charset="0"/>
              </a:rPr>
              <a:t> </a:t>
            </a:r>
            <a:endParaRPr lang="en-US" sz="7200" dirty="0">
              <a:solidFill>
                <a:schemeClr val="bg2"/>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9002" y="1929685"/>
            <a:ext cx="8036417" cy="4708838"/>
          </a:xfrm>
          <a:prstGeom prst="rect">
            <a:avLst/>
          </a:prstGeom>
        </p:spPr>
      </p:pic>
    </p:spTree>
    <p:extLst>
      <p:ext uri="{BB962C8B-B14F-4D97-AF65-F5344CB8AC3E}">
        <p14:creationId xmlns:p14="http://schemas.microsoft.com/office/powerpoint/2010/main" val="93284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31950"/>
            <a:ext cx="12192000" cy="11977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7200" dirty="0" err="1" smtClean="0">
                <a:solidFill>
                  <a:schemeClr val="bg2"/>
                </a:solidFill>
                <a:latin typeface="NikoshBAN" panose="02000000000000000000" pitchFamily="2" charset="0"/>
                <a:cs typeface="NikoshBAN" panose="02000000000000000000" pitchFamily="2" charset="0"/>
              </a:rPr>
              <a:t>পৃথিবী</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থেকে</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সূর্যের</a:t>
            </a:r>
            <a:r>
              <a:rPr lang="en-US" sz="7200" dirty="0" smtClean="0">
                <a:solidFill>
                  <a:schemeClr val="bg2"/>
                </a:solidFill>
                <a:latin typeface="NikoshBAN" panose="02000000000000000000" pitchFamily="2" charset="0"/>
                <a:cs typeface="NikoshBAN" panose="02000000000000000000" pitchFamily="2" charset="0"/>
              </a:rPr>
              <a:t> </a:t>
            </a:r>
            <a:r>
              <a:rPr lang="en-US" sz="7200" dirty="0" err="1" smtClean="0">
                <a:solidFill>
                  <a:schemeClr val="bg2"/>
                </a:solidFill>
                <a:latin typeface="NikoshBAN" panose="02000000000000000000" pitchFamily="2" charset="0"/>
                <a:cs typeface="NikoshBAN" panose="02000000000000000000" pitchFamily="2" charset="0"/>
              </a:rPr>
              <a:t>দুরত্ব</a:t>
            </a:r>
            <a:r>
              <a:rPr lang="en-US" sz="7200" dirty="0" smtClean="0">
                <a:solidFill>
                  <a:schemeClr val="bg2"/>
                </a:solidFill>
                <a:latin typeface="NikoshBAN" panose="02000000000000000000" pitchFamily="2" charset="0"/>
                <a:cs typeface="NikoshBAN" panose="02000000000000000000" pitchFamily="2" charset="0"/>
              </a:rPr>
              <a:t> </a:t>
            </a:r>
            <a:endParaRPr lang="en-US" sz="7200" dirty="0">
              <a:solidFill>
                <a:schemeClr val="bg2"/>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3153" y="1929685"/>
            <a:ext cx="5324475" cy="3771900"/>
          </a:xfrm>
          <a:prstGeom prst="rect">
            <a:avLst/>
          </a:prstGeom>
        </p:spPr>
      </p:pic>
      <p:sp>
        <p:nvSpPr>
          <p:cNvPr id="4" name="TextBox 3"/>
          <p:cNvSpPr txBox="1"/>
          <p:nvPr/>
        </p:nvSpPr>
        <p:spPr>
          <a:xfrm>
            <a:off x="2000516" y="5347642"/>
            <a:ext cx="7469748" cy="707886"/>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4000" dirty="0" err="1" smtClean="0">
                <a:latin typeface="Nikosh" panose="02000000000000000000" pitchFamily="2" charset="0"/>
                <a:cs typeface="Nikosh" panose="02000000000000000000" pitchFamily="2" charset="0"/>
              </a:rPr>
              <a:t>আলোর</a:t>
            </a:r>
            <a:r>
              <a:rPr lang="en-US" sz="4000" dirty="0" smtClean="0">
                <a:latin typeface="Nikosh" panose="02000000000000000000" pitchFamily="2" charset="0"/>
                <a:cs typeface="Nikosh" panose="02000000000000000000" pitchFamily="2" charset="0"/>
              </a:rPr>
              <a:t> </a:t>
            </a:r>
            <a:r>
              <a:rPr lang="en-US" sz="4000" dirty="0" err="1" smtClean="0">
                <a:latin typeface="Nikosh" panose="02000000000000000000" pitchFamily="2" charset="0"/>
                <a:cs typeface="Nikosh" panose="02000000000000000000" pitchFamily="2" charset="0"/>
              </a:rPr>
              <a:t>গতি</a:t>
            </a:r>
            <a:r>
              <a:rPr lang="en-US" sz="4000" dirty="0" smtClean="0">
                <a:latin typeface="Nikosh" panose="02000000000000000000" pitchFamily="2" charset="0"/>
                <a:cs typeface="Nikosh" panose="02000000000000000000" pitchFamily="2" charset="0"/>
              </a:rPr>
              <a:t> </a:t>
            </a:r>
            <a:r>
              <a:rPr lang="en-US" sz="4000" dirty="0" err="1" smtClean="0">
                <a:latin typeface="Nikosh" panose="02000000000000000000" pitchFamily="2" charset="0"/>
                <a:cs typeface="Nikosh" panose="02000000000000000000" pitchFamily="2" charset="0"/>
              </a:rPr>
              <a:t>প্রতি</a:t>
            </a:r>
            <a:r>
              <a:rPr lang="en-US" sz="4000" dirty="0" smtClean="0">
                <a:latin typeface="Nikosh" panose="02000000000000000000" pitchFamily="2" charset="0"/>
                <a:cs typeface="Nikosh" panose="02000000000000000000" pitchFamily="2" charset="0"/>
              </a:rPr>
              <a:t> </a:t>
            </a:r>
            <a:r>
              <a:rPr lang="en-US" sz="4000" dirty="0" err="1" smtClean="0">
                <a:latin typeface="Nikosh" panose="02000000000000000000" pitchFamily="2" charset="0"/>
                <a:cs typeface="Nikosh" panose="02000000000000000000" pitchFamily="2" charset="0"/>
              </a:rPr>
              <a:t>সেকেন্ডে</a:t>
            </a:r>
            <a:r>
              <a:rPr lang="en-US" sz="4000" dirty="0" smtClean="0">
                <a:latin typeface="Nikosh" panose="02000000000000000000" pitchFamily="2" charset="0"/>
                <a:cs typeface="Nikosh" panose="02000000000000000000" pitchFamily="2" charset="0"/>
              </a:rPr>
              <a:t> ৩,০০০০০ </a:t>
            </a:r>
            <a:r>
              <a:rPr lang="en-US" sz="4000" dirty="0" err="1" smtClean="0">
                <a:latin typeface="Nikosh" panose="02000000000000000000" pitchFamily="2" charset="0"/>
                <a:cs typeface="Nikosh" panose="02000000000000000000" pitchFamily="2" charset="0"/>
              </a:rPr>
              <a:t>কিমি</a:t>
            </a:r>
            <a:r>
              <a:rPr lang="en-US" sz="4000" dirty="0" smtClean="0">
                <a:latin typeface="Nikosh" panose="02000000000000000000" pitchFamily="2" charset="0"/>
                <a:cs typeface="Nikosh" panose="02000000000000000000" pitchFamily="2" charset="0"/>
              </a:rPr>
              <a:t>। </a:t>
            </a:r>
            <a:endParaRPr lang="en-US" sz="4000"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66576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7435" y="275258"/>
            <a:ext cx="7491301" cy="4240022"/>
          </a:xfrm>
          <a:prstGeom prst="rect">
            <a:avLst/>
          </a:prstGeom>
        </p:spPr>
      </p:pic>
      <p:sp>
        <p:nvSpPr>
          <p:cNvPr id="4" name="Rectangle 3"/>
          <p:cNvSpPr/>
          <p:nvPr/>
        </p:nvSpPr>
        <p:spPr>
          <a:xfrm>
            <a:off x="0" y="4981979"/>
            <a:ext cx="12192000" cy="11977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5400" dirty="0" err="1" smtClean="0">
                <a:solidFill>
                  <a:schemeClr val="bg2"/>
                </a:solidFill>
                <a:latin typeface="NikoshBAN" panose="02000000000000000000" pitchFamily="2" charset="0"/>
                <a:cs typeface="NikoshBAN" panose="02000000000000000000" pitchFamily="2" charset="0"/>
              </a:rPr>
              <a:t>পৃথিবী</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থেকে</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সূর্যের</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দুরত্ব</a:t>
            </a:r>
            <a:r>
              <a:rPr lang="en-US" sz="5400" dirty="0" smtClean="0">
                <a:solidFill>
                  <a:schemeClr val="bg2"/>
                </a:solidFill>
                <a:latin typeface="NikoshBAN" panose="02000000000000000000" pitchFamily="2" charset="0"/>
                <a:cs typeface="NikoshBAN" panose="02000000000000000000" pitchFamily="2" charset="0"/>
              </a:rPr>
              <a:t>  15কোটি </a:t>
            </a:r>
            <a:r>
              <a:rPr lang="en-US" sz="5400" dirty="0" err="1" smtClean="0">
                <a:solidFill>
                  <a:schemeClr val="bg2"/>
                </a:solidFill>
                <a:latin typeface="NikoshBAN" panose="02000000000000000000" pitchFamily="2" charset="0"/>
                <a:cs typeface="NikoshBAN" panose="02000000000000000000" pitchFamily="2" charset="0"/>
              </a:rPr>
              <a:t>কিমি</a:t>
            </a:r>
            <a:r>
              <a:rPr lang="en-US" sz="5400" dirty="0" smtClean="0">
                <a:solidFill>
                  <a:schemeClr val="bg2"/>
                </a:solidFill>
                <a:latin typeface="NikoshBAN" panose="02000000000000000000" pitchFamily="2" charset="0"/>
                <a:cs typeface="NikoshBAN" panose="02000000000000000000" pitchFamily="2" charset="0"/>
              </a:rPr>
              <a:t>।  </a:t>
            </a:r>
            <a:endParaRPr lang="en-US" sz="5400" dirty="0">
              <a:solidFill>
                <a:schemeClr val="bg2"/>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8776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0062" y="370266"/>
            <a:ext cx="7104845" cy="4440528"/>
          </a:xfrm>
          <a:prstGeom prst="rect">
            <a:avLst/>
          </a:prstGeom>
        </p:spPr>
      </p:pic>
      <p:sp>
        <p:nvSpPr>
          <p:cNvPr id="3" name="Rectangle 2"/>
          <p:cNvSpPr/>
          <p:nvPr/>
        </p:nvSpPr>
        <p:spPr>
          <a:xfrm>
            <a:off x="0" y="4981979"/>
            <a:ext cx="12192000" cy="1197735"/>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5400" dirty="0" err="1" smtClean="0">
                <a:solidFill>
                  <a:schemeClr val="bg2"/>
                </a:solidFill>
                <a:latin typeface="NikoshBAN" panose="02000000000000000000" pitchFamily="2" charset="0"/>
                <a:cs typeface="NikoshBAN" panose="02000000000000000000" pitchFamily="2" charset="0"/>
              </a:rPr>
              <a:t>সূর্য</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থেকে</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পৃথিবীতে</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আলো</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আসতে</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সময়</a:t>
            </a:r>
            <a:r>
              <a:rPr lang="en-US" sz="5400" dirty="0" smtClean="0">
                <a:solidFill>
                  <a:schemeClr val="bg2"/>
                </a:solidFill>
                <a:latin typeface="NikoshBAN" panose="02000000000000000000" pitchFamily="2" charset="0"/>
                <a:cs typeface="NikoshBAN" panose="02000000000000000000" pitchFamily="2" charset="0"/>
              </a:rPr>
              <a:t> </a:t>
            </a:r>
            <a:r>
              <a:rPr lang="en-US" sz="5400" dirty="0" err="1" smtClean="0">
                <a:solidFill>
                  <a:schemeClr val="bg2"/>
                </a:solidFill>
                <a:latin typeface="NikoshBAN" panose="02000000000000000000" pitchFamily="2" charset="0"/>
                <a:cs typeface="NikoshBAN" panose="02000000000000000000" pitchFamily="2" charset="0"/>
              </a:rPr>
              <a:t>লাগে</a:t>
            </a:r>
            <a:r>
              <a:rPr lang="en-US" sz="5400" dirty="0" smtClean="0">
                <a:solidFill>
                  <a:schemeClr val="bg2"/>
                </a:solidFill>
                <a:latin typeface="NikoshBAN" panose="02000000000000000000" pitchFamily="2" charset="0"/>
                <a:cs typeface="NikoshBAN" panose="02000000000000000000" pitchFamily="2" charset="0"/>
              </a:rPr>
              <a:t> ৮ </a:t>
            </a:r>
            <a:r>
              <a:rPr lang="en-US" sz="5400" dirty="0" err="1" smtClean="0">
                <a:solidFill>
                  <a:schemeClr val="bg2"/>
                </a:solidFill>
                <a:latin typeface="NikoshBAN" panose="02000000000000000000" pitchFamily="2" charset="0"/>
                <a:cs typeface="NikoshBAN" panose="02000000000000000000" pitchFamily="2" charset="0"/>
              </a:rPr>
              <a:t>মিনিট</a:t>
            </a:r>
            <a:r>
              <a:rPr lang="en-US" sz="5400" dirty="0" smtClean="0">
                <a:solidFill>
                  <a:schemeClr val="bg2"/>
                </a:solidFill>
                <a:latin typeface="NikoshBAN" panose="02000000000000000000" pitchFamily="2" charset="0"/>
                <a:cs typeface="NikoshBAN" panose="02000000000000000000" pitchFamily="2" charset="0"/>
              </a:rPr>
              <a:t>। </a:t>
            </a:r>
            <a:endParaRPr lang="en-US" sz="5400" dirty="0">
              <a:solidFill>
                <a:schemeClr val="bg2"/>
              </a:solidFill>
              <a:latin typeface="NikoshBAN" panose="02000000000000000000" pitchFamily="2" charset="0"/>
              <a:cs typeface="NikoshBAN" panose="02000000000000000000" pitchFamily="2" charset="0"/>
            </a:endParaRPr>
          </a:p>
        </p:txBody>
      </p:sp>
      <p:sp>
        <p:nvSpPr>
          <p:cNvPr id="4" name="TextBox 3"/>
          <p:cNvSpPr txBox="1"/>
          <p:nvPr/>
        </p:nvSpPr>
        <p:spPr>
          <a:xfrm>
            <a:off x="9453093" y="1532586"/>
            <a:ext cx="1081825"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800" dirty="0" err="1" smtClean="0">
                <a:latin typeface="Nikosh" panose="02000000000000000000" pitchFamily="2" charset="0"/>
                <a:cs typeface="Nikosh" panose="02000000000000000000" pitchFamily="2" charset="0"/>
              </a:rPr>
              <a:t>পৃথিবী</a:t>
            </a:r>
            <a:r>
              <a:rPr lang="en-US" sz="2800" dirty="0" smtClean="0">
                <a:latin typeface="Nikosh" panose="02000000000000000000" pitchFamily="2" charset="0"/>
                <a:cs typeface="Nikosh" panose="02000000000000000000" pitchFamily="2" charset="0"/>
              </a:rPr>
              <a:t> </a:t>
            </a:r>
            <a:endParaRPr lang="en-US" sz="2800" dirty="0">
              <a:latin typeface="Nikosh" panose="02000000000000000000" pitchFamily="2" charset="0"/>
              <a:cs typeface="Nikosh" panose="02000000000000000000" pitchFamily="2" charset="0"/>
            </a:endParaRPr>
          </a:p>
        </p:txBody>
      </p:sp>
      <p:cxnSp>
        <p:nvCxnSpPr>
          <p:cNvPr id="6" name="Straight Arrow Connector 5"/>
          <p:cNvCxnSpPr>
            <a:stCxn id="4" idx="1"/>
          </p:cNvCxnSpPr>
          <p:nvPr/>
        </p:nvCxnSpPr>
        <p:spPr>
          <a:xfrm flipH="1" flipV="1">
            <a:off x="8577330" y="1532586"/>
            <a:ext cx="875763" cy="261610"/>
          </a:xfrm>
          <a:prstGeom prst="straightConnector1">
            <a:avLst/>
          </a:prstGeom>
          <a:ln w="57150">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1125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3124200" y="533400"/>
            <a:ext cx="4572000" cy="1828800"/>
          </a:xfrm>
          <a:prstGeom prst="ellips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600" dirty="0">
                <a:latin typeface="NikoshBAN" pitchFamily="2" charset="0"/>
                <a:cs typeface="NikoshBAN" pitchFamily="2" charset="0"/>
              </a:rPr>
              <a:t>একক কাজ</a:t>
            </a:r>
            <a:endParaRPr lang="en-US" sz="6600" dirty="0">
              <a:latin typeface="NikoshBAN" pitchFamily="2" charset="0"/>
              <a:cs typeface="NikoshBAN" pitchFamily="2"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12110060"/>
              </p:ext>
            </p:extLst>
          </p:nvPr>
        </p:nvGraphicFramePr>
        <p:xfrm>
          <a:off x="1645634" y="3874990"/>
          <a:ext cx="8374128" cy="2165202"/>
        </p:xfrm>
        <a:graphic>
          <a:graphicData uri="http://schemas.openxmlformats.org/drawingml/2006/table">
            <a:tbl>
              <a:tblPr firstRow="1" bandRow="1">
                <a:tableStyleId>{5C22544A-7EE6-4342-B048-85BDC9FD1C3A}</a:tableStyleId>
              </a:tblPr>
              <a:tblGrid>
                <a:gridCol w="2791376"/>
                <a:gridCol w="2791376"/>
                <a:gridCol w="2791376"/>
              </a:tblGrid>
              <a:tr h="721734">
                <a:tc>
                  <a:txBody>
                    <a:bodyPr/>
                    <a:lstStyle/>
                    <a:p>
                      <a:pPr algn="ctr"/>
                      <a:endParaRPr lang="en-US" sz="2800" dirty="0">
                        <a:latin typeface="Nikosh" panose="02000000000000000000" pitchFamily="2" charset="0"/>
                        <a:cs typeface="Nikosh" panose="02000000000000000000" pitchFamily="2" charset="0"/>
                      </a:endParaRPr>
                    </a:p>
                  </a:txBody>
                  <a:tcPr/>
                </a:tc>
                <a:tc>
                  <a:txBody>
                    <a:bodyPr/>
                    <a:lstStyle/>
                    <a:p>
                      <a:pPr algn="ctr"/>
                      <a:r>
                        <a:rPr lang="en-US" sz="2800" dirty="0" err="1" smtClean="0">
                          <a:latin typeface="Nikosh" panose="02000000000000000000" pitchFamily="2" charset="0"/>
                          <a:cs typeface="Nikosh" panose="02000000000000000000" pitchFamily="2" charset="0"/>
                        </a:rPr>
                        <a:t>পৃথিবী</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থেকে</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দুরত্ব</a:t>
                      </a:r>
                      <a:endParaRPr lang="en-US" sz="2800" dirty="0">
                        <a:latin typeface="Nikosh" panose="02000000000000000000" pitchFamily="2" charset="0"/>
                        <a:cs typeface="Nikosh" panose="02000000000000000000" pitchFamily="2" charset="0"/>
                      </a:endParaRPr>
                    </a:p>
                  </a:txBody>
                  <a:tcPr/>
                </a:tc>
                <a:tc>
                  <a:txBody>
                    <a:bodyPr/>
                    <a:lstStyle/>
                    <a:p>
                      <a:pPr algn="ctr"/>
                      <a:r>
                        <a:rPr lang="en-US" sz="2800" dirty="0" err="1" smtClean="0">
                          <a:latin typeface="Nikosh" panose="02000000000000000000" pitchFamily="2" charset="0"/>
                          <a:cs typeface="Nikosh" panose="02000000000000000000" pitchFamily="2" charset="0"/>
                        </a:rPr>
                        <a:t>কত</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সময়</a:t>
                      </a:r>
                      <a:r>
                        <a:rPr lang="en-US" sz="2800" dirty="0" smtClean="0">
                          <a:latin typeface="Nikosh" panose="02000000000000000000" pitchFamily="2" charset="0"/>
                          <a:cs typeface="Nikosh" panose="02000000000000000000" pitchFamily="2" charset="0"/>
                        </a:rPr>
                        <a:t> </a:t>
                      </a:r>
                      <a:r>
                        <a:rPr lang="en-US" sz="2800" dirty="0" err="1" smtClean="0">
                          <a:latin typeface="Nikosh" panose="02000000000000000000" pitchFamily="2" charset="0"/>
                          <a:cs typeface="Nikosh" panose="02000000000000000000" pitchFamily="2" charset="0"/>
                        </a:rPr>
                        <a:t>লাগে</a:t>
                      </a:r>
                      <a:r>
                        <a:rPr lang="en-US" sz="2800" dirty="0" smtClean="0">
                          <a:latin typeface="Nikosh" panose="02000000000000000000" pitchFamily="2" charset="0"/>
                          <a:cs typeface="Nikosh" panose="02000000000000000000" pitchFamily="2" charset="0"/>
                        </a:rPr>
                        <a:t>?</a:t>
                      </a:r>
                      <a:endParaRPr lang="en-US" sz="2800" dirty="0">
                        <a:latin typeface="Nikosh" panose="02000000000000000000" pitchFamily="2" charset="0"/>
                        <a:cs typeface="Nikosh" panose="02000000000000000000" pitchFamily="2" charset="0"/>
                      </a:endParaRPr>
                    </a:p>
                  </a:txBody>
                  <a:tcPr/>
                </a:tc>
              </a:tr>
              <a:tr h="721734">
                <a:tc>
                  <a:txBody>
                    <a:bodyPr/>
                    <a:lstStyle/>
                    <a:p>
                      <a:pPr algn="ctr"/>
                      <a:r>
                        <a:rPr lang="en-US" sz="2800" dirty="0" err="1" smtClean="0">
                          <a:latin typeface="Nikosh" panose="02000000000000000000" pitchFamily="2" charset="0"/>
                          <a:cs typeface="Nikosh" panose="02000000000000000000" pitchFamily="2" charset="0"/>
                        </a:rPr>
                        <a:t>চাদ</a:t>
                      </a:r>
                      <a:endParaRPr lang="en-US" sz="2800" dirty="0">
                        <a:latin typeface="Nikosh" panose="02000000000000000000" pitchFamily="2" charset="0"/>
                        <a:cs typeface="Nikosh" panose="02000000000000000000" pitchFamily="2" charset="0"/>
                      </a:endParaRPr>
                    </a:p>
                  </a:txBody>
                  <a:tcPr/>
                </a:tc>
                <a:tc>
                  <a:txBody>
                    <a:bodyPr/>
                    <a:lstStyle/>
                    <a:p>
                      <a:pPr algn="ctr"/>
                      <a:r>
                        <a:rPr lang="en-US" sz="2800" dirty="0" smtClean="0">
                          <a:latin typeface="Nikosh" panose="02000000000000000000" pitchFamily="2" charset="0"/>
                          <a:cs typeface="Nikosh" panose="02000000000000000000" pitchFamily="2" charset="0"/>
                        </a:rPr>
                        <a:t>৩,৮৪,৪০০ </a:t>
                      </a:r>
                      <a:r>
                        <a:rPr lang="en-US" sz="2800" dirty="0" err="1" smtClean="0">
                          <a:latin typeface="Nikosh" panose="02000000000000000000" pitchFamily="2" charset="0"/>
                          <a:cs typeface="Nikosh" panose="02000000000000000000" pitchFamily="2" charset="0"/>
                        </a:rPr>
                        <a:t>কিমি</a:t>
                      </a:r>
                      <a:endParaRPr lang="en-US" sz="2800" dirty="0">
                        <a:latin typeface="Nikosh" panose="02000000000000000000" pitchFamily="2" charset="0"/>
                        <a:cs typeface="Nikosh" panose="02000000000000000000" pitchFamily="2" charset="0"/>
                      </a:endParaRPr>
                    </a:p>
                  </a:txBody>
                  <a:tcPr/>
                </a:tc>
                <a:tc>
                  <a:txBody>
                    <a:bodyPr/>
                    <a:lstStyle/>
                    <a:p>
                      <a:pPr algn="ctr"/>
                      <a:endParaRPr lang="en-US" sz="2800" dirty="0">
                        <a:latin typeface="Nikosh" panose="02000000000000000000" pitchFamily="2" charset="0"/>
                        <a:cs typeface="Nikosh" panose="02000000000000000000" pitchFamily="2" charset="0"/>
                      </a:endParaRPr>
                    </a:p>
                  </a:txBody>
                  <a:tcPr/>
                </a:tc>
              </a:tr>
              <a:tr h="721734">
                <a:tc>
                  <a:txBody>
                    <a:bodyPr/>
                    <a:lstStyle/>
                    <a:p>
                      <a:pPr algn="ctr"/>
                      <a:r>
                        <a:rPr lang="en-US" sz="2800" dirty="0" err="1" smtClean="0">
                          <a:latin typeface="Nikosh" panose="02000000000000000000" pitchFamily="2" charset="0"/>
                          <a:cs typeface="Nikosh" panose="02000000000000000000" pitchFamily="2" charset="0"/>
                        </a:rPr>
                        <a:t>সূর্য</a:t>
                      </a:r>
                      <a:endParaRPr lang="en-US" sz="2800" dirty="0">
                        <a:latin typeface="Nikosh" panose="02000000000000000000" pitchFamily="2" charset="0"/>
                        <a:cs typeface="Nikosh" panose="02000000000000000000" pitchFamily="2" charset="0"/>
                      </a:endParaRPr>
                    </a:p>
                  </a:txBody>
                  <a:tcPr/>
                </a:tc>
                <a:tc>
                  <a:txBody>
                    <a:bodyPr/>
                    <a:lstStyle/>
                    <a:p>
                      <a:pPr algn="ctr"/>
                      <a:r>
                        <a:rPr lang="en-US" sz="2800" dirty="0" smtClean="0">
                          <a:latin typeface="Nikosh" panose="02000000000000000000" pitchFamily="2" charset="0"/>
                          <a:cs typeface="Nikosh" panose="02000000000000000000" pitchFamily="2" charset="0"/>
                        </a:rPr>
                        <a:t>১৫,০০,০০,০০০ </a:t>
                      </a:r>
                      <a:r>
                        <a:rPr lang="en-US" sz="2800" dirty="0" err="1" smtClean="0">
                          <a:latin typeface="Nikosh" panose="02000000000000000000" pitchFamily="2" charset="0"/>
                          <a:cs typeface="Nikosh" panose="02000000000000000000" pitchFamily="2" charset="0"/>
                        </a:rPr>
                        <a:t>কিমি</a:t>
                      </a:r>
                      <a:endParaRPr lang="en-US" sz="2800" dirty="0">
                        <a:latin typeface="Nikosh" panose="02000000000000000000" pitchFamily="2" charset="0"/>
                        <a:cs typeface="Nikosh" panose="02000000000000000000" pitchFamily="2" charset="0"/>
                      </a:endParaRPr>
                    </a:p>
                  </a:txBody>
                  <a:tcPr/>
                </a:tc>
                <a:tc>
                  <a:txBody>
                    <a:bodyPr/>
                    <a:lstStyle/>
                    <a:p>
                      <a:pPr algn="ctr"/>
                      <a:endParaRPr lang="en-US" sz="2800" dirty="0">
                        <a:latin typeface="Nikosh" panose="02000000000000000000" pitchFamily="2" charset="0"/>
                        <a:cs typeface="Nikosh" panose="02000000000000000000" pitchFamily="2" charset="0"/>
                      </a:endParaRPr>
                    </a:p>
                  </a:txBody>
                  <a:tcPr/>
                </a:tc>
              </a:tr>
            </a:tbl>
          </a:graphicData>
        </a:graphic>
      </p:graphicFrame>
      <p:sp>
        <p:nvSpPr>
          <p:cNvPr id="4" name="TextBox 3"/>
          <p:cNvSpPr txBox="1"/>
          <p:nvPr/>
        </p:nvSpPr>
        <p:spPr>
          <a:xfrm>
            <a:off x="7933386" y="4700789"/>
            <a:ext cx="1468191"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latin typeface="Nikosh" panose="02000000000000000000" pitchFamily="2" charset="0"/>
                <a:cs typeface="Nikosh" panose="02000000000000000000" pitchFamily="2" charset="0"/>
              </a:rPr>
              <a:t>১.৩ </a:t>
            </a:r>
            <a:r>
              <a:rPr lang="en-US" sz="2400" dirty="0" err="1" smtClean="0">
                <a:latin typeface="Nikosh" panose="02000000000000000000" pitchFamily="2" charset="0"/>
                <a:cs typeface="Nikosh" panose="02000000000000000000" pitchFamily="2" charset="0"/>
              </a:rPr>
              <a:t>সেকেন্ড</a:t>
            </a:r>
            <a:endParaRPr lang="en-US" sz="2400" dirty="0">
              <a:latin typeface="Nikosh" panose="02000000000000000000" pitchFamily="2" charset="0"/>
              <a:cs typeface="Nikosh" panose="02000000000000000000" pitchFamily="2" charset="0"/>
            </a:endParaRPr>
          </a:p>
        </p:txBody>
      </p:sp>
      <p:sp>
        <p:nvSpPr>
          <p:cNvPr id="7" name="TextBox 6"/>
          <p:cNvSpPr txBox="1"/>
          <p:nvPr/>
        </p:nvSpPr>
        <p:spPr>
          <a:xfrm>
            <a:off x="7933386" y="5406981"/>
            <a:ext cx="1468191"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latin typeface="Nikosh" panose="02000000000000000000" pitchFamily="2" charset="0"/>
                <a:cs typeface="Nikosh" panose="02000000000000000000" pitchFamily="2" charset="0"/>
              </a:rPr>
              <a:t>৮ </a:t>
            </a:r>
            <a:r>
              <a:rPr lang="en-US" sz="2400" dirty="0" err="1" smtClean="0">
                <a:latin typeface="Nikosh" panose="02000000000000000000" pitchFamily="2" charset="0"/>
                <a:cs typeface="Nikosh" panose="02000000000000000000" pitchFamily="2" charset="0"/>
              </a:rPr>
              <a:t>মিনিট</a:t>
            </a:r>
            <a:endParaRPr lang="en-US" sz="2400"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218384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20782"/>
            <a:ext cx="9144000" cy="68580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4" name="Object 3"/>
          <p:cNvGraphicFramePr>
            <a:graphicFrameLocks noChangeAspect="1"/>
          </p:cNvGraphicFramePr>
          <p:nvPr>
            <p:extLst/>
          </p:nvPr>
        </p:nvGraphicFramePr>
        <p:xfrm>
          <a:off x="3886200" y="3962400"/>
          <a:ext cx="4114800" cy="685800"/>
        </p:xfrm>
        <a:graphic>
          <a:graphicData uri="http://schemas.openxmlformats.org/presentationml/2006/ole">
            <mc:AlternateContent xmlns:mc="http://schemas.openxmlformats.org/markup-compatibility/2006">
              <mc:Choice xmlns:v="urn:schemas-microsoft-com:vml" Requires="v">
                <p:oleObj spid="_x0000_s1033" name="Packager Shell Object" showAsIcon="1" r:id="rId4" imgW="4090320" imgH="685800" progId="Package">
                  <p:embed/>
                </p:oleObj>
              </mc:Choice>
              <mc:Fallback>
                <p:oleObj name="Packager Shell Object" showAsIcon="1" r:id="rId4" imgW="4090320" imgH="685800" progId="Package">
                  <p:embed/>
                  <p:pic>
                    <p:nvPicPr>
                      <p:cNvPr id="0" name=""/>
                      <p:cNvPicPr>
                        <a:picLocks noChangeAspect="1" noChangeArrowheads="1"/>
                      </p:cNvPicPr>
                      <p:nvPr/>
                    </p:nvPicPr>
                    <p:blipFill>
                      <a:blip r:embed="rId5"/>
                      <a:srcRect/>
                      <a:stretch>
                        <a:fillRect/>
                      </a:stretch>
                    </p:blipFill>
                    <p:spPr bwMode="auto">
                      <a:xfrm>
                        <a:off x="3886200" y="3962400"/>
                        <a:ext cx="4114800" cy="685800"/>
                      </a:xfrm>
                      <a:prstGeom prst="rect">
                        <a:avLst/>
                      </a:prstGeom>
                      <a:solidFill>
                        <a:srgbClr val="FAC090"/>
                      </a:solidFill>
                    </p:spPr>
                  </p:pic>
                </p:oleObj>
              </mc:Fallback>
            </mc:AlternateContent>
          </a:graphicData>
        </a:graphic>
      </p:graphicFrame>
      <p:sp>
        <p:nvSpPr>
          <p:cNvPr id="5" name="TextBox 4"/>
          <p:cNvSpPr txBox="1"/>
          <p:nvPr/>
        </p:nvSpPr>
        <p:spPr>
          <a:xfrm>
            <a:off x="2514600" y="914401"/>
            <a:ext cx="6248400" cy="1046440"/>
          </a:xfrm>
          <a:prstGeom prst="rect">
            <a:avLst/>
          </a:prstGeom>
          <a:solidFill>
            <a:schemeClr val="bg2">
              <a:lumMod val="75000"/>
            </a:schemeClr>
          </a:solidFill>
        </p:spPr>
        <p:txBody>
          <a:bodyPr wrap="square" rtlCol="0">
            <a:spAutoFit/>
          </a:bodyPr>
          <a:lstStyle/>
          <a:p>
            <a:pPr algn="ctr"/>
            <a:r>
              <a:rPr lang="en-US" sz="4400" dirty="0" err="1" smtClean="0">
                <a:latin typeface="NikoshBAN" pitchFamily="2" charset="0"/>
                <a:cs typeface="NikoshBAN" pitchFamily="2" charset="0"/>
              </a:rPr>
              <a:t>চল</a:t>
            </a:r>
            <a:r>
              <a:rPr lang="en-US" sz="4400" dirty="0" smtClean="0">
                <a:latin typeface="NikoshBAN" pitchFamily="2" charset="0"/>
                <a:cs typeface="NikoshBAN" pitchFamily="2" charset="0"/>
              </a:rPr>
              <a:t> </a:t>
            </a:r>
            <a:r>
              <a:rPr lang="en-US" sz="4400" dirty="0" err="1" smtClean="0">
                <a:latin typeface="NikoshBAN" pitchFamily="2" charset="0"/>
                <a:cs typeface="NikoshBAN" pitchFamily="2" charset="0"/>
              </a:rPr>
              <a:t>আমরা</a:t>
            </a:r>
            <a:r>
              <a:rPr lang="en-US" sz="4400" dirty="0" smtClean="0">
                <a:latin typeface="NikoshBAN" pitchFamily="2" charset="0"/>
                <a:cs typeface="NikoshBAN" pitchFamily="2" charset="0"/>
              </a:rPr>
              <a:t> </a:t>
            </a:r>
            <a:r>
              <a:rPr lang="en-US" sz="4400" dirty="0" err="1" smtClean="0">
                <a:latin typeface="NikoshBAN" pitchFamily="2" charset="0"/>
                <a:cs typeface="NikoshBAN" pitchFamily="2" charset="0"/>
              </a:rPr>
              <a:t>একটি</a:t>
            </a:r>
            <a:r>
              <a:rPr lang="en-US" sz="4400" dirty="0" smtClean="0">
                <a:latin typeface="NikoshBAN" pitchFamily="2" charset="0"/>
                <a:cs typeface="NikoshBAN" pitchFamily="2" charset="0"/>
              </a:rPr>
              <a:t> </a:t>
            </a:r>
            <a:r>
              <a:rPr lang="en-US" sz="4400" dirty="0" err="1" smtClean="0">
                <a:latin typeface="NikoshBAN" pitchFamily="2" charset="0"/>
                <a:cs typeface="NikoshBAN" pitchFamily="2" charset="0"/>
              </a:rPr>
              <a:t>ভিডিও</a:t>
            </a:r>
            <a:r>
              <a:rPr lang="en-US" sz="4400" dirty="0" smtClean="0">
                <a:latin typeface="NikoshBAN" pitchFamily="2" charset="0"/>
                <a:cs typeface="NikoshBAN" pitchFamily="2" charset="0"/>
              </a:rPr>
              <a:t> </a:t>
            </a:r>
            <a:r>
              <a:rPr lang="en-US" sz="4400" dirty="0" err="1" smtClean="0">
                <a:latin typeface="NikoshBAN" pitchFamily="2" charset="0"/>
                <a:cs typeface="NikoshBAN" pitchFamily="2" charset="0"/>
              </a:rPr>
              <a:t>দেখি</a:t>
            </a:r>
            <a:endParaRPr lang="en-US" sz="4400" dirty="0">
              <a:latin typeface="NikoshBAN" pitchFamily="2" charset="0"/>
              <a:cs typeface="NikoshBAN" pitchFamily="2" charset="0"/>
            </a:endParaRPr>
          </a:p>
          <a:p>
            <a:endParaRPr lang="en-US" dirty="0">
              <a:latin typeface="NikoshBAN" pitchFamily="2" charset="0"/>
              <a:cs typeface="NikoshBAN" pitchFamily="2" charset="0"/>
            </a:endParaRPr>
          </a:p>
        </p:txBody>
      </p:sp>
    </p:spTree>
    <p:extLst>
      <p:ext uri="{BB962C8B-B14F-4D97-AF65-F5344CB8AC3E}">
        <p14:creationId xmlns:p14="http://schemas.microsoft.com/office/powerpoint/2010/main" val="325704734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500" fill="hold"/>
                                        <p:tgtEl>
                                          <p:spTgt spid="5">
                                            <p:bg/>
                                          </p:spTgt>
                                        </p:tgtEl>
                                        <p:attrNameLst>
                                          <p:attrName>ppt_w</p:attrName>
                                        </p:attrNameLst>
                                      </p:cBhvr>
                                      <p:tavLst>
                                        <p:tav tm="0">
                                          <p:val>
                                            <p:fltVal val="0"/>
                                          </p:val>
                                        </p:tav>
                                        <p:tav tm="100000">
                                          <p:val>
                                            <p:strVal val="#ppt_w"/>
                                          </p:val>
                                        </p:tav>
                                      </p:tavLst>
                                    </p:anim>
                                    <p:anim calcmode="lin" valueType="num">
                                      <p:cBhvr>
                                        <p:cTn id="8" dur="500" fill="hold"/>
                                        <p:tgtEl>
                                          <p:spTgt spid="5">
                                            <p:bg/>
                                          </p:spTgt>
                                        </p:tgtEl>
                                        <p:attrNameLst>
                                          <p:attrName>ppt_h</p:attrName>
                                        </p:attrNameLst>
                                      </p:cBhvr>
                                      <p:tavLst>
                                        <p:tav tm="0">
                                          <p:val>
                                            <p:fltVal val="0"/>
                                          </p:val>
                                        </p:tav>
                                        <p:tav tm="100000">
                                          <p:val>
                                            <p:strVal val="#ppt_h"/>
                                          </p:val>
                                        </p:tav>
                                      </p:tavLst>
                                    </p:anim>
                                    <p:animEffect transition="in" filter="fade">
                                      <p:cBhvr>
                                        <p:cTn id="9" dur="500"/>
                                        <p:tgtEl>
                                          <p:spTgt spid="5">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47752" y="399245"/>
            <a:ext cx="3309871" cy="584775"/>
          </a:xfrm>
          <a:prstGeom prst="rect">
            <a:avLst/>
          </a:prstGeom>
          <a:noFill/>
        </p:spPr>
        <p:txBody>
          <a:bodyPr wrap="square" rtlCol="0">
            <a:spAutoFit/>
          </a:bodyPr>
          <a:lstStyle/>
          <a:p>
            <a:pPr algn="ctr"/>
            <a:r>
              <a:rPr lang="en-US" sz="3200" dirty="0" err="1" smtClean="0">
                <a:latin typeface="Nikosh" panose="02000000000000000000" pitchFamily="2" charset="0"/>
                <a:cs typeface="Nikosh" panose="02000000000000000000" pitchFamily="2" charset="0"/>
              </a:rPr>
              <a:t>গ্যালাক্সি</a:t>
            </a:r>
            <a:r>
              <a:rPr lang="en-US" sz="3200" dirty="0" smtClean="0">
                <a:latin typeface="Nikosh" panose="02000000000000000000" pitchFamily="2" charset="0"/>
                <a:cs typeface="Nikosh" panose="02000000000000000000" pitchFamily="2" charset="0"/>
              </a:rPr>
              <a:t> </a:t>
            </a:r>
            <a:r>
              <a:rPr lang="en-US" sz="3200" dirty="0" err="1" smtClean="0">
                <a:latin typeface="Nikosh" panose="02000000000000000000" pitchFamily="2" charset="0"/>
                <a:cs typeface="Nikosh" panose="02000000000000000000" pitchFamily="2" charset="0"/>
              </a:rPr>
              <a:t>কী</a:t>
            </a:r>
            <a:r>
              <a:rPr lang="en-US" sz="3200" dirty="0" smtClean="0">
                <a:latin typeface="Nikosh" panose="02000000000000000000" pitchFamily="2" charset="0"/>
                <a:cs typeface="Nikosh" panose="02000000000000000000" pitchFamily="2" charset="0"/>
              </a:rPr>
              <a:t> ? </a:t>
            </a:r>
            <a:endParaRPr lang="en-US" sz="3200" dirty="0">
              <a:latin typeface="Nikosh" panose="02000000000000000000" pitchFamily="2" charset="0"/>
              <a:cs typeface="Nikosh" panose="02000000000000000000" pitchFamily="2" charset="0"/>
            </a:endParaRPr>
          </a:p>
        </p:txBody>
      </p:sp>
      <p:sp>
        <p:nvSpPr>
          <p:cNvPr id="3" name="TextBox 2"/>
          <p:cNvSpPr txBox="1"/>
          <p:nvPr/>
        </p:nvSpPr>
        <p:spPr>
          <a:xfrm>
            <a:off x="1886754" y="4932609"/>
            <a:ext cx="8139448" cy="1200329"/>
          </a:xfrm>
          <a:prstGeom prst="rect">
            <a:avLst/>
          </a:prstGeom>
          <a:noFill/>
        </p:spPr>
        <p:txBody>
          <a:bodyPr wrap="square" rtlCol="0">
            <a:spAutoFit/>
          </a:bodyPr>
          <a:lstStyle/>
          <a:p>
            <a:r>
              <a:rPr lang="as-IN" sz="3600" dirty="0">
                <a:latin typeface="Nikosh" panose="02000000000000000000" pitchFamily="2" charset="0"/>
                <a:cs typeface="Nikosh" panose="02000000000000000000" pitchFamily="2" charset="0"/>
              </a:rPr>
              <a:t>মহাবিশ্বে সূর্যের মতো অনেক গ্রহ, নক্ষত্র তথা সৌরজগৎ মিলে যে এক বিশাল সমাবেশ গড়ে ওঠে তাই গ্যালাক্সি।</a:t>
            </a:r>
            <a:endParaRPr lang="en-US" sz="3600" dirty="0">
              <a:latin typeface="Nikosh" panose="02000000000000000000" pitchFamily="2" charset="0"/>
              <a:cs typeface="Nikosh"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0174" y="1231221"/>
            <a:ext cx="4127678" cy="3302142"/>
          </a:xfrm>
          <a:prstGeom prst="rect">
            <a:avLst/>
          </a:prstGeom>
        </p:spPr>
      </p:pic>
    </p:spTree>
    <p:extLst>
      <p:ext uri="{BB962C8B-B14F-4D97-AF65-F5344CB8AC3E}">
        <p14:creationId xmlns:p14="http://schemas.microsoft.com/office/powerpoint/2010/main" val="19477264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52895" y="3559723"/>
            <a:ext cx="7870372" cy="310854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as-IN" sz="2800" dirty="0" smtClean="0">
                <a:latin typeface="Nikosh" panose="02000000000000000000" pitchFamily="2" charset="0"/>
                <a:cs typeface="Nikosh" panose="02000000000000000000" pitchFamily="2" charset="0"/>
              </a:rPr>
              <a:t>উত্তর</a:t>
            </a:r>
            <a:r>
              <a:rPr lang="as-IN" sz="2800" dirty="0">
                <a:latin typeface="Nikosh" panose="02000000000000000000" pitchFamily="2" charset="0"/>
                <a:cs typeface="Nikosh" panose="02000000000000000000" pitchFamily="2" charset="0"/>
              </a:rPr>
              <a:t>: রাতে পরিষ্কার নীল আকাশের দিকে তাকালে অসংখ্য আলোকবিন্দুকে মিটমিট করে জ্বলতে দেখা যায়। আকাশে দিনের সূর্য, রাতে চাঁদ এবং অসংখ্য ক্ষুদ্র ক্ষুদ্র ঝিকমিক করা এই আলোক বিন্দুগুলোকে বলে জ্যোতিষ্ক। কোন কোন জ্যোতিষ্কের নিজস্ব আলো আছে। যেমন— সূর্য। আবার কোনো জ্যোতিষ্কের নিজস্ব আলো নেই। যেমন— চাঁদ। </a:t>
            </a:r>
            <a:br>
              <a:rPr lang="as-IN" sz="2800" dirty="0">
                <a:latin typeface="Nikosh" panose="02000000000000000000" pitchFamily="2" charset="0"/>
                <a:cs typeface="Nikosh" panose="02000000000000000000" pitchFamily="2" charset="0"/>
              </a:rPr>
            </a:br>
            <a:r>
              <a:rPr lang="as-IN" sz="2800" dirty="0">
                <a:latin typeface="Nikosh" panose="02000000000000000000" pitchFamily="2" charset="0"/>
                <a:cs typeface="Nikosh" panose="02000000000000000000" pitchFamily="2" charset="0"/>
              </a:rPr>
              <a:t>কয়েকটি জ্যোতিষ্কের নাম হলো—সূর্য, চন্দ্র, শুক্র গ্রহ, মঙ্গল গ্রহ, নক্ষত্র।</a:t>
            </a:r>
            <a:endParaRPr lang="en-US" sz="2800" dirty="0">
              <a:latin typeface="Nikosh" panose="02000000000000000000" pitchFamily="2" charset="0"/>
              <a:cs typeface="Nikosh" panose="02000000000000000000" pitchFamily="2" charset="0"/>
            </a:endParaRPr>
          </a:p>
        </p:txBody>
      </p:sp>
      <p:sp>
        <p:nvSpPr>
          <p:cNvPr id="3" name="TextBox 2"/>
          <p:cNvSpPr txBox="1"/>
          <p:nvPr/>
        </p:nvSpPr>
        <p:spPr>
          <a:xfrm>
            <a:off x="5773783" y="201512"/>
            <a:ext cx="6021977"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as-IN" sz="3600" dirty="0">
                <a:latin typeface="Nikosh" panose="02000000000000000000" pitchFamily="2" charset="0"/>
                <a:cs typeface="Nikosh" panose="02000000000000000000" pitchFamily="2" charset="0"/>
              </a:rPr>
              <a:t>জ্যোতিষ্ক কাকে বলে</a:t>
            </a:r>
            <a:r>
              <a:rPr lang="as-IN" sz="3600" dirty="0" smtClean="0">
                <a:latin typeface="Nikosh" panose="02000000000000000000" pitchFamily="2" charset="0"/>
                <a:cs typeface="Nikosh" panose="02000000000000000000" pitchFamily="2" charset="0"/>
              </a:rPr>
              <a:t>?</a:t>
            </a:r>
            <a:r>
              <a:rPr lang="as-IN" sz="3600" dirty="0">
                <a:latin typeface="Nikosh" panose="02000000000000000000" pitchFamily="2" charset="0"/>
                <a:cs typeface="Nikosh" panose="02000000000000000000" pitchFamily="2" charset="0"/>
              </a:rPr>
              <a:t/>
            </a:r>
            <a:br>
              <a:rPr lang="as-IN" sz="3600" dirty="0">
                <a:latin typeface="Nikosh" panose="02000000000000000000" pitchFamily="2" charset="0"/>
                <a:cs typeface="Nikosh" panose="02000000000000000000" pitchFamily="2" charset="0"/>
              </a:rPr>
            </a:br>
            <a:endParaRPr lang="en-US" sz="3600" dirty="0">
              <a:latin typeface="Nikosh" panose="02000000000000000000" pitchFamily="2" charset="0"/>
              <a:cs typeface="Nikosh" panose="02000000000000000000" pitchFamily="2"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7322" y="201512"/>
            <a:ext cx="4493623" cy="3224175"/>
          </a:xfrm>
          <a:prstGeom prst="rect">
            <a:avLst/>
          </a:prstGeom>
        </p:spPr>
      </p:pic>
    </p:spTree>
    <p:extLst>
      <p:ext uri="{BB962C8B-B14F-4D97-AF65-F5344CB8AC3E}">
        <p14:creationId xmlns:p14="http://schemas.microsoft.com/office/powerpoint/2010/main" val="10983874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8978" y="171381"/>
            <a:ext cx="5936567" cy="923330"/>
          </a:xfrm>
          <a:prstGeom prst="rect">
            <a:avLst/>
          </a:prstGeom>
          <a:noFill/>
        </p:spPr>
        <p:txBody>
          <a:bodyPr wrap="square" rtlCol="0">
            <a:spAutoFit/>
          </a:bodyPr>
          <a:lstStyle/>
          <a:p>
            <a:r>
              <a:rPr lang="en-US" sz="5400" dirty="0" err="1" smtClean="0">
                <a:latin typeface="NikoshBAN" panose="02000000000000000000" pitchFamily="2" charset="0"/>
                <a:cs typeface="NikoshBAN" panose="02000000000000000000" pitchFamily="2" charset="0"/>
              </a:rPr>
              <a:t>পাঠ্য</a:t>
            </a:r>
            <a:r>
              <a:rPr lang="en-US" sz="5400" dirty="0" smtClean="0">
                <a:latin typeface="NikoshBAN" panose="02000000000000000000" pitchFamily="2" charset="0"/>
                <a:cs typeface="NikoshBAN" panose="02000000000000000000" pitchFamily="2" charset="0"/>
              </a:rPr>
              <a:t> </a:t>
            </a:r>
            <a:r>
              <a:rPr lang="en-US" sz="5400" dirty="0" err="1" smtClean="0">
                <a:latin typeface="NikoshBAN" panose="02000000000000000000" pitchFamily="2" charset="0"/>
                <a:cs typeface="NikoshBAN" panose="02000000000000000000" pitchFamily="2" charset="0"/>
              </a:rPr>
              <a:t>বইয়ের</a:t>
            </a:r>
            <a:r>
              <a:rPr lang="en-US" sz="5400" dirty="0" smtClean="0">
                <a:latin typeface="NikoshBAN" panose="02000000000000000000" pitchFamily="2" charset="0"/>
                <a:cs typeface="NikoshBAN" panose="02000000000000000000" pitchFamily="2" charset="0"/>
              </a:rPr>
              <a:t> </a:t>
            </a:r>
            <a:r>
              <a:rPr lang="en-US" sz="5400" dirty="0" err="1" smtClean="0">
                <a:latin typeface="NikoshBAN" panose="02000000000000000000" pitchFamily="2" charset="0"/>
                <a:cs typeface="NikoshBAN" panose="02000000000000000000" pitchFamily="2" charset="0"/>
              </a:rPr>
              <a:t>সংযোগ</a:t>
            </a:r>
            <a:endParaRPr lang="en-US" sz="5400"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stretch>
            <a:fillRect/>
          </a:stretch>
        </p:blipFill>
        <p:spPr>
          <a:xfrm>
            <a:off x="5530816" y="303760"/>
            <a:ext cx="6382509" cy="6322325"/>
          </a:xfrm>
          <a:prstGeom prst="rect">
            <a:avLst/>
          </a:prstGeom>
        </p:spPr>
      </p:pic>
    </p:spTree>
    <p:extLst>
      <p:ext uri="{BB962C8B-B14F-4D97-AF65-F5344CB8AC3E}">
        <p14:creationId xmlns:p14="http://schemas.microsoft.com/office/powerpoint/2010/main" val="426116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unched Tape 1"/>
          <p:cNvSpPr/>
          <p:nvPr/>
        </p:nvSpPr>
        <p:spPr>
          <a:xfrm>
            <a:off x="3429000" y="152400"/>
            <a:ext cx="5410200" cy="2743200"/>
          </a:xfrm>
          <a:prstGeom prst="flowChartPunchedTape">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err="1" smtClean="0">
                <a:solidFill>
                  <a:srgbClr val="7030A0"/>
                </a:solidFill>
                <a:latin typeface="NikoshBAN" pitchFamily="2" charset="0"/>
                <a:cs typeface="NikoshBAN" pitchFamily="2" charset="0"/>
              </a:rPr>
              <a:t>দলীয়</a:t>
            </a:r>
            <a:r>
              <a:rPr lang="en-US" sz="7200" b="1" dirty="0" smtClean="0">
                <a:solidFill>
                  <a:srgbClr val="7030A0"/>
                </a:solidFill>
                <a:latin typeface="NikoshBAN" pitchFamily="2" charset="0"/>
                <a:cs typeface="NikoshBAN" pitchFamily="2" charset="0"/>
              </a:rPr>
              <a:t> </a:t>
            </a:r>
            <a:r>
              <a:rPr lang="en-US" sz="7200" b="1" dirty="0" err="1">
                <a:solidFill>
                  <a:srgbClr val="7030A0"/>
                </a:solidFill>
                <a:latin typeface="NikoshBAN" pitchFamily="2" charset="0"/>
                <a:cs typeface="NikoshBAN" pitchFamily="2" charset="0"/>
              </a:rPr>
              <a:t>কাজ</a:t>
            </a:r>
            <a:r>
              <a:rPr lang="en-US" sz="7200" b="1" dirty="0">
                <a:solidFill>
                  <a:srgbClr val="7030A0"/>
                </a:solidFill>
                <a:latin typeface="NikoshBAN" pitchFamily="2" charset="0"/>
                <a:cs typeface="NikoshBAN" pitchFamily="2" charset="0"/>
              </a:rPr>
              <a:t> </a:t>
            </a:r>
          </a:p>
        </p:txBody>
      </p:sp>
      <p:sp>
        <p:nvSpPr>
          <p:cNvPr id="3" name="TextBox 2"/>
          <p:cNvSpPr txBox="1"/>
          <p:nvPr/>
        </p:nvSpPr>
        <p:spPr>
          <a:xfrm>
            <a:off x="1323303" y="3232599"/>
            <a:ext cx="9379039" cy="461665"/>
          </a:xfrm>
          <a:prstGeom prst="rect">
            <a:avLst/>
          </a:prstGeom>
          <a:blipFill>
            <a:blip r:embed="rId3"/>
            <a:tile tx="0" ty="0" sx="100000" sy="100000" flip="none" algn="tl"/>
          </a:blipFill>
        </p:spPr>
        <p:txBody>
          <a:bodyPr wrap="square" rtlCol="0">
            <a:spAutoFit/>
          </a:bodyPr>
          <a:lstStyle/>
          <a:p>
            <a:pPr algn="ctr"/>
            <a:r>
              <a:rPr lang="as-IN" sz="2400" dirty="0">
                <a:ln w="0"/>
                <a:solidFill>
                  <a:schemeClr val="accent1"/>
                </a:solidFill>
                <a:effectLst>
                  <a:outerShdw blurRad="38100" dist="25400" dir="5400000" algn="ctr" rotWithShape="0">
                    <a:srgbClr val="6E747A">
                      <a:alpha val="43000"/>
                    </a:srgbClr>
                  </a:outerShdw>
                </a:effectLst>
                <a:latin typeface="Nikosh" panose="02000000000000000000" pitchFamily="2" charset="0"/>
                <a:cs typeface="Nikosh" panose="02000000000000000000" pitchFamily="2" charset="0"/>
              </a:rPr>
              <a:t>মহাবিশ্ব সম্পর্কে তোমার ধারণা পাঁচটি বাক্যে লিখ</a:t>
            </a:r>
            <a:r>
              <a:rPr lang="as-IN" sz="2400" dirty="0" smtClean="0">
                <a:ln w="0"/>
                <a:solidFill>
                  <a:schemeClr val="accent1"/>
                </a:solidFill>
                <a:effectLst>
                  <a:outerShdw blurRad="38100" dist="25400" dir="5400000" algn="ctr" rotWithShape="0">
                    <a:srgbClr val="6E747A">
                      <a:alpha val="43000"/>
                    </a:srgbClr>
                  </a:outerShdw>
                </a:effectLst>
                <a:latin typeface="Nikosh" panose="02000000000000000000" pitchFamily="2" charset="0"/>
                <a:cs typeface="Nikosh" panose="02000000000000000000" pitchFamily="2" charset="0"/>
              </a:rPr>
              <a:t>।</a:t>
            </a:r>
            <a:r>
              <a:rPr lang="en-US" sz="2400" dirty="0" smtClean="0">
                <a:ln w="0"/>
                <a:solidFill>
                  <a:schemeClr val="accent1"/>
                </a:solidFill>
                <a:effectLst>
                  <a:outerShdw blurRad="38100" dist="25400" dir="5400000" algn="ctr" rotWithShape="0">
                    <a:srgbClr val="6E747A">
                      <a:alpha val="43000"/>
                    </a:srgbClr>
                  </a:outerShdw>
                </a:effectLst>
                <a:latin typeface="Nikosh" panose="02000000000000000000" pitchFamily="2" charset="0"/>
                <a:cs typeface="Nikosh" panose="02000000000000000000" pitchFamily="2" charset="0"/>
              </a:rPr>
              <a:t> </a:t>
            </a:r>
            <a:endParaRPr lang="en-US" sz="2400" dirty="0">
              <a:ln w="0"/>
              <a:solidFill>
                <a:schemeClr val="accent1"/>
              </a:solidFill>
              <a:effectLst>
                <a:outerShdw blurRad="38100" dist="25400" dir="5400000" algn="ctr" rotWithShape="0">
                  <a:srgbClr val="6E747A">
                    <a:alpha val="43000"/>
                  </a:srgbClr>
                </a:outerShdw>
              </a:effectLst>
              <a:latin typeface="Nikosh" panose="02000000000000000000" pitchFamily="2" charset="0"/>
              <a:cs typeface="Nikosh" panose="02000000000000000000" pitchFamily="2" charset="0"/>
            </a:endParaRPr>
          </a:p>
        </p:txBody>
      </p:sp>
      <p:sp>
        <p:nvSpPr>
          <p:cNvPr id="4" name="Rounded Rectangle 3"/>
          <p:cNvSpPr/>
          <p:nvPr/>
        </p:nvSpPr>
        <p:spPr>
          <a:xfrm>
            <a:off x="1323303" y="4031264"/>
            <a:ext cx="9533587" cy="24468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as-IN" sz="2400" dirty="0">
                <a:latin typeface="Nikosh" panose="02000000000000000000" pitchFamily="2" charset="0"/>
                <a:cs typeface="Nikosh" panose="02000000000000000000" pitchFamily="2" charset="0"/>
              </a:rPr>
              <a:t>মহাবিশ্ব সম্পর্কে আমার ধারণা </a:t>
            </a:r>
            <a:r>
              <a:rPr lang="as-IN" sz="2400" dirty="0" smtClean="0">
                <a:latin typeface="Nikosh" panose="02000000000000000000" pitchFamily="2" charset="0"/>
                <a:cs typeface="Nikosh" panose="02000000000000000000" pitchFamily="2" charset="0"/>
              </a:rPr>
              <a:t>হলো</a:t>
            </a:r>
            <a:r>
              <a:rPr lang="en-US" sz="2400" dirty="0" smtClean="0">
                <a:latin typeface="Nikosh" panose="02000000000000000000" pitchFamily="2" charset="0"/>
                <a:cs typeface="Nikosh" panose="02000000000000000000" pitchFamily="2" charset="0"/>
              </a:rPr>
              <a:t>ঃ </a:t>
            </a:r>
            <a:r>
              <a:rPr lang="en-US" sz="2400" dirty="0">
                <a:latin typeface="Nikosh" panose="02000000000000000000" pitchFamily="2" charset="0"/>
                <a:cs typeface="Nikosh" panose="02000000000000000000" pitchFamily="2" charset="0"/>
              </a:rPr>
              <a:t/>
            </a:r>
            <a:br>
              <a:rPr lang="en-US"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১) এই বিশাল সৌরজগৎ মহাবিশ্বের একটি সদস্য মাত্র।</a:t>
            </a:r>
            <a:br>
              <a:rPr lang="as-IN"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২) চাঁদ, সূর্য, পৃথিবী ও অন্যান্য গ্রহ, উপগ্রহ, নানা বস্তু নিয়ে আমাদের সৌরজগৎ।</a:t>
            </a:r>
            <a:br>
              <a:rPr lang="as-IN"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৩) আমাদের সৌরজগৎ যে গ্যালাক্সির সদস্য তাকে আমরা ছায়াপথ বলে জানি।</a:t>
            </a:r>
            <a:br>
              <a:rPr lang="as-IN"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৪) আমাদের সূর্য যেমন নক্ষত্র তেমনি অসংখ্য নক্ষত্র আছে ছায়াপথে।</a:t>
            </a:r>
            <a:br>
              <a:rPr lang="as-IN" sz="2400" dirty="0">
                <a:latin typeface="Nikosh" panose="02000000000000000000" pitchFamily="2" charset="0"/>
                <a:cs typeface="Nikosh" panose="02000000000000000000" pitchFamily="2" charset="0"/>
              </a:rPr>
            </a:br>
            <a:r>
              <a:rPr lang="as-IN" sz="2400" dirty="0">
                <a:latin typeface="Nikosh" panose="02000000000000000000" pitchFamily="2" charset="0"/>
                <a:cs typeface="Nikosh" panose="02000000000000000000" pitchFamily="2" charset="0"/>
              </a:rPr>
              <a:t>৫) বিপুলসংখ্যক গ্যালাক্সি এবং এদের মধ্যবর্তী স্থান মিলে তৈরি হয় মহাবিশ্ব।</a:t>
            </a:r>
            <a:endParaRPr lang="en-US" sz="2400" dirty="0">
              <a:latin typeface="Nikosh" panose="02000000000000000000" pitchFamily="2" charset="0"/>
              <a:cs typeface="Nikosh" panose="02000000000000000000" pitchFamily="2" charset="0"/>
            </a:endParaRPr>
          </a:p>
        </p:txBody>
      </p:sp>
    </p:spTree>
    <p:extLst>
      <p:ext uri="{BB962C8B-B14F-4D97-AF65-F5344CB8AC3E}">
        <p14:creationId xmlns:p14="http://schemas.microsoft.com/office/powerpoint/2010/main" val="17829273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2355273" y="372823"/>
            <a:ext cx="6781800" cy="1447800"/>
            <a:chOff x="1752600" y="381000"/>
            <a:chExt cx="6781800" cy="1447800"/>
          </a:xfrm>
        </p:grpSpPr>
        <p:pic>
          <p:nvPicPr>
            <p:cNvPr id="9218" name="Picture 2" descr="C:\Program Files\Microsoft Office\MEDIA\CAGCAT10\j0301252.wmf"/>
            <p:cNvPicPr>
              <a:picLocks noChangeAspect="1" noChangeArrowheads="1"/>
            </p:cNvPicPr>
            <p:nvPr/>
          </p:nvPicPr>
          <p:blipFill>
            <a:blip r:embed="rId2" cstate="print"/>
            <a:srcRect/>
            <a:stretch>
              <a:fillRect/>
            </a:stretch>
          </p:blipFill>
          <p:spPr bwMode="auto">
            <a:xfrm>
              <a:off x="1752600" y="381000"/>
              <a:ext cx="2286000" cy="1447800"/>
            </a:xfrm>
            <a:prstGeom prst="rect">
              <a:avLst/>
            </a:prstGeom>
            <a:noFill/>
            <a:ln>
              <a:solidFill>
                <a:schemeClr val="tx1"/>
              </a:solidFill>
            </a:ln>
          </p:spPr>
        </p:pic>
        <p:sp>
          <p:nvSpPr>
            <p:cNvPr id="3" name="TextBox 2"/>
            <p:cNvSpPr txBox="1"/>
            <p:nvPr/>
          </p:nvSpPr>
          <p:spPr>
            <a:xfrm>
              <a:off x="4038600" y="381000"/>
              <a:ext cx="4495800" cy="1446550"/>
            </a:xfrm>
            <a:prstGeom prst="rect">
              <a:avLst/>
            </a:prstGeom>
            <a:noFill/>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bn-BD" sz="8800" dirty="0">
                  <a:solidFill>
                    <a:schemeClr val="tx1">
                      <a:lumMod val="75000"/>
                      <a:lumOff val="25000"/>
                    </a:schemeClr>
                  </a:solidFill>
                  <a:latin typeface="NikoshBAN" pitchFamily="2" charset="0"/>
                  <a:cs typeface="NikoshBAN" pitchFamily="2" charset="0"/>
                </a:rPr>
                <a:t>মূল্যায়ন  </a:t>
              </a:r>
              <a:endParaRPr lang="en-US" sz="6600" dirty="0">
                <a:solidFill>
                  <a:schemeClr val="tx1">
                    <a:lumMod val="75000"/>
                    <a:lumOff val="25000"/>
                  </a:schemeClr>
                </a:solidFill>
              </a:endParaRPr>
            </a:p>
          </p:txBody>
        </p:sp>
      </p:grpSp>
      <p:sp>
        <p:nvSpPr>
          <p:cNvPr id="4" name="Rectangle 3"/>
          <p:cNvSpPr/>
          <p:nvPr/>
        </p:nvSpPr>
        <p:spPr>
          <a:xfrm>
            <a:off x="3581400" y="2286000"/>
            <a:ext cx="5562600"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latin typeface="NikoshBAN" pitchFamily="2" charset="0"/>
                <a:cs typeface="NikoshBAN" pitchFamily="2" charset="0"/>
              </a:rPr>
              <a:t>১। </a:t>
            </a:r>
            <a:r>
              <a:rPr lang="en-US" sz="3600" dirty="0" err="1">
                <a:solidFill>
                  <a:srgbClr val="FF0000"/>
                </a:solidFill>
                <a:latin typeface="NikoshBAN" pitchFamily="2" charset="0"/>
                <a:cs typeface="NikoshBAN" pitchFamily="2" charset="0"/>
              </a:rPr>
              <a:t>জ্যোতিষ্ক্য</a:t>
            </a:r>
            <a:r>
              <a:rPr lang="en-US" sz="3600" dirty="0">
                <a:solidFill>
                  <a:srgbClr val="FF0000"/>
                </a:solidFill>
                <a:latin typeface="NikoshBAN" pitchFamily="2" charset="0"/>
                <a:cs typeface="NikoshBAN" pitchFamily="2" charset="0"/>
              </a:rPr>
              <a:t> </a:t>
            </a:r>
            <a:r>
              <a:rPr lang="bn-BD" sz="3600" dirty="0">
                <a:solidFill>
                  <a:srgbClr val="FF0000"/>
                </a:solidFill>
                <a:latin typeface="NikoshBAN" pitchFamily="2" charset="0"/>
                <a:cs typeface="NikoshBAN" pitchFamily="2" charset="0"/>
              </a:rPr>
              <a:t>কী?</a:t>
            </a:r>
            <a:endParaRPr lang="en-US" sz="3600" dirty="0">
              <a:solidFill>
                <a:srgbClr val="002060"/>
              </a:solidFill>
              <a:latin typeface="NikoshBAN" pitchFamily="2" charset="0"/>
              <a:cs typeface="NikoshBAN" pitchFamily="2" charset="0"/>
            </a:endParaRPr>
          </a:p>
        </p:txBody>
      </p:sp>
      <p:sp>
        <p:nvSpPr>
          <p:cNvPr id="5" name="Rectangle 4"/>
          <p:cNvSpPr/>
          <p:nvPr/>
        </p:nvSpPr>
        <p:spPr>
          <a:xfrm>
            <a:off x="1828800" y="4724400"/>
            <a:ext cx="8763000" cy="1371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2060"/>
                </a:solidFill>
                <a:latin typeface="NikoshBAN" pitchFamily="2" charset="0"/>
                <a:cs typeface="NikoshBAN" pitchFamily="2" charset="0"/>
              </a:rPr>
              <a:t>৩। </a:t>
            </a:r>
            <a:r>
              <a:rPr lang="en-US" sz="3600" dirty="0" err="1" smtClean="0">
                <a:solidFill>
                  <a:srgbClr val="002060"/>
                </a:solidFill>
                <a:latin typeface="NikoshBAN" pitchFamily="2" charset="0"/>
                <a:cs typeface="NikoshBAN" pitchFamily="2" charset="0"/>
              </a:rPr>
              <a:t>কয়েকটি</a:t>
            </a:r>
            <a:r>
              <a:rPr lang="en-US" sz="3600" dirty="0" smtClean="0">
                <a:solidFill>
                  <a:srgbClr val="002060"/>
                </a:solidFill>
                <a:latin typeface="NikoshBAN" pitchFamily="2" charset="0"/>
                <a:cs typeface="NikoshBAN" pitchFamily="2" charset="0"/>
              </a:rPr>
              <a:t> </a:t>
            </a:r>
            <a:r>
              <a:rPr lang="en-US" sz="3600" dirty="0" err="1" smtClean="0">
                <a:solidFill>
                  <a:srgbClr val="002060"/>
                </a:solidFill>
                <a:latin typeface="NikoshBAN" pitchFamily="2" charset="0"/>
                <a:cs typeface="NikoshBAN" pitchFamily="2" charset="0"/>
              </a:rPr>
              <a:t>জ্যোতিক্সের</a:t>
            </a:r>
            <a:r>
              <a:rPr lang="en-US" sz="3600" dirty="0" smtClean="0">
                <a:solidFill>
                  <a:srgbClr val="002060"/>
                </a:solidFill>
                <a:latin typeface="NikoshBAN" pitchFamily="2" charset="0"/>
                <a:cs typeface="NikoshBAN" pitchFamily="2" charset="0"/>
              </a:rPr>
              <a:t> </a:t>
            </a:r>
            <a:r>
              <a:rPr lang="en-US" sz="3600" dirty="0" err="1" smtClean="0">
                <a:solidFill>
                  <a:srgbClr val="002060"/>
                </a:solidFill>
                <a:latin typeface="NikoshBAN" pitchFamily="2" charset="0"/>
                <a:cs typeface="NikoshBAN" pitchFamily="2" charset="0"/>
              </a:rPr>
              <a:t>নাম</a:t>
            </a:r>
            <a:r>
              <a:rPr lang="en-US" sz="3600" dirty="0" smtClean="0">
                <a:solidFill>
                  <a:srgbClr val="002060"/>
                </a:solidFill>
                <a:latin typeface="NikoshBAN" pitchFamily="2" charset="0"/>
                <a:cs typeface="NikoshBAN" pitchFamily="2" charset="0"/>
              </a:rPr>
              <a:t> </a:t>
            </a:r>
            <a:r>
              <a:rPr lang="en-US" sz="3600" dirty="0" err="1" smtClean="0">
                <a:solidFill>
                  <a:srgbClr val="002060"/>
                </a:solidFill>
                <a:latin typeface="NikoshBAN" pitchFamily="2" charset="0"/>
                <a:cs typeface="NikoshBAN" pitchFamily="2" charset="0"/>
              </a:rPr>
              <a:t>লেখ</a:t>
            </a:r>
            <a:r>
              <a:rPr lang="en-US" sz="3600" dirty="0" smtClean="0">
                <a:solidFill>
                  <a:srgbClr val="002060"/>
                </a:solidFill>
                <a:latin typeface="NikoshBAN" pitchFamily="2" charset="0"/>
                <a:cs typeface="NikoshBAN" pitchFamily="2" charset="0"/>
              </a:rPr>
              <a:t>? </a:t>
            </a:r>
          </a:p>
          <a:p>
            <a:pPr algn="ctr"/>
            <a:r>
              <a:rPr lang="en-US" sz="3600" dirty="0" smtClean="0">
                <a:solidFill>
                  <a:srgbClr val="002060"/>
                </a:solidFill>
                <a:latin typeface="NikoshBAN" pitchFamily="2" charset="0"/>
                <a:cs typeface="NikoshBAN" pitchFamily="2" charset="0"/>
              </a:rPr>
              <a:t>৪। </a:t>
            </a:r>
            <a:r>
              <a:rPr lang="as-IN" sz="3600" dirty="0">
                <a:solidFill>
                  <a:srgbClr val="002060"/>
                </a:solidFill>
                <a:latin typeface="NikoshBAN" pitchFamily="2" charset="0"/>
                <a:cs typeface="NikoshBAN" pitchFamily="2" charset="0"/>
              </a:rPr>
              <a:t>পৃথিবী থেকে সূর্য এবং চাঁদের </a:t>
            </a:r>
            <a:r>
              <a:rPr lang="as-IN" sz="3600" dirty="0" smtClean="0">
                <a:solidFill>
                  <a:srgbClr val="002060"/>
                </a:solidFill>
                <a:latin typeface="NikoshBAN" pitchFamily="2" charset="0"/>
                <a:cs typeface="NikoshBAN" pitchFamily="2" charset="0"/>
              </a:rPr>
              <a:t>দূরত্ব</a:t>
            </a:r>
            <a:r>
              <a:rPr lang="en-US" sz="3600" dirty="0" smtClean="0">
                <a:solidFill>
                  <a:srgbClr val="002060"/>
                </a:solidFill>
                <a:latin typeface="NikoshBAN" pitchFamily="2" charset="0"/>
                <a:cs typeface="NikoshBAN" pitchFamily="2" charset="0"/>
              </a:rPr>
              <a:t> </a:t>
            </a:r>
            <a:r>
              <a:rPr lang="en-US" sz="3600" dirty="0" err="1" smtClean="0">
                <a:solidFill>
                  <a:srgbClr val="002060"/>
                </a:solidFill>
                <a:latin typeface="NikoshBAN" pitchFamily="2" charset="0"/>
                <a:cs typeface="NikoshBAN" pitchFamily="2" charset="0"/>
              </a:rPr>
              <a:t>কত</a:t>
            </a:r>
            <a:r>
              <a:rPr lang="en-US" sz="3600" dirty="0" smtClean="0">
                <a:solidFill>
                  <a:srgbClr val="002060"/>
                </a:solidFill>
                <a:latin typeface="NikoshBAN" pitchFamily="2" charset="0"/>
                <a:cs typeface="NikoshBAN" pitchFamily="2" charset="0"/>
              </a:rPr>
              <a:t>? </a:t>
            </a:r>
            <a:endParaRPr lang="en-US" sz="3600" dirty="0">
              <a:solidFill>
                <a:srgbClr val="002060"/>
              </a:solidFill>
              <a:latin typeface="NikoshBAN" pitchFamily="2" charset="0"/>
              <a:cs typeface="NikoshBAN" pitchFamily="2" charset="0"/>
            </a:endParaRPr>
          </a:p>
        </p:txBody>
      </p:sp>
      <p:sp>
        <p:nvSpPr>
          <p:cNvPr id="6" name="Rectangle 5"/>
          <p:cNvSpPr/>
          <p:nvPr/>
        </p:nvSpPr>
        <p:spPr>
          <a:xfrm>
            <a:off x="3616036" y="3429000"/>
            <a:ext cx="5527964"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B0F0"/>
                </a:solidFill>
                <a:latin typeface="Nikosh" panose="02000000000000000000" pitchFamily="2" charset="0"/>
                <a:cs typeface="Nikosh" panose="02000000000000000000" pitchFamily="2" charset="0"/>
              </a:rPr>
              <a:t>২। </a:t>
            </a:r>
            <a:r>
              <a:rPr lang="en-US" sz="3600" dirty="0" err="1">
                <a:solidFill>
                  <a:srgbClr val="00B0F0"/>
                </a:solidFill>
                <a:latin typeface="Nikosh" panose="02000000000000000000" pitchFamily="2" charset="0"/>
                <a:cs typeface="Nikosh" panose="02000000000000000000" pitchFamily="2" charset="0"/>
              </a:rPr>
              <a:t>গ্যালাক্সী</a:t>
            </a:r>
            <a:r>
              <a:rPr lang="en-US" sz="3600" dirty="0">
                <a:solidFill>
                  <a:srgbClr val="00B0F0"/>
                </a:solidFill>
                <a:latin typeface="Nikosh" panose="02000000000000000000" pitchFamily="2" charset="0"/>
                <a:cs typeface="Nikosh" panose="02000000000000000000" pitchFamily="2" charset="0"/>
              </a:rPr>
              <a:t> </a:t>
            </a:r>
            <a:r>
              <a:rPr lang="en-US" sz="3600" dirty="0" err="1">
                <a:solidFill>
                  <a:srgbClr val="00B0F0"/>
                </a:solidFill>
                <a:latin typeface="Nikosh" panose="02000000000000000000" pitchFamily="2" charset="0"/>
                <a:cs typeface="Nikosh" panose="02000000000000000000" pitchFamily="2" charset="0"/>
              </a:rPr>
              <a:t>কাকে</a:t>
            </a:r>
            <a:r>
              <a:rPr lang="en-US" sz="3600" dirty="0">
                <a:solidFill>
                  <a:srgbClr val="00B0F0"/>
                </a:solidFill>
                <a:latin typeface="Nikosh" panose="02000000000000000000" pitchFamily="2" charset="0"/>
                <a:cs typeface="Nikosh" panose="02000000000000000000" pitchFamily="2" charset="0"/>
              </a:rPr>
              <a:t> </a:t>
            </a:r>
            <a:r>
              <a:rPr lang="en-US" sz="3600" dirty="0" err="1">
                <a:solidFill>
                  <a:srgbClr val="00B0F0"/>
                </a:solidFill>
                <a:latin typeface="Nikosh" panose="02000000000000000000" pitchFamily="2" charset="0"/>
                <a:cs typeface="Nikosh" panose="02000000000000000000" pitchFamily="2" charset="0"/>
              </a:rPr>
              <a:t>বলে</a:t>
            </a:r>
            <a:r>
              <a:rPr lang="en-US" sz="3600" dirty="0">
                <a:solidFill>
                  <a:srgbClr val="00B0F0"/>
                </a:solidFill>
                <a:latin typeface="Nikosh" panose="02000000000000000000" pitchFamily="2" charset="0"/>
                <a:cs typeface="Nikosh" panose="02000000000000000000" pitchFamily="2" charset="0"/>
              </a:rPr>
              <a:t> ? </a:t>
            </a:r>
          </a:p>
        </p:txBody>
      </p:sp>
    </p:spTree>
    <p:extLst>
      <p:ext uri="{BB962C8B-B14F-4D97-AF65-F5344CB8AC3E}">
        <p14:creationId xmlns:p14="http://schemas.microsoft.com/office/powerpoint/2010/main" val="124824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rot="18976676">
            <a:off x="1320721" y="924326"/>
            <a:ext cx="4267200" cy="1569660"/>
            <a:chOff x="2514600" y="259140"/>
            <a:chExt cx="4267200" cy="1569660"/>
          </a:xfrm>
        </p:grpSpPr>
        <p:sp>
          <p:nvSpPr>
            <p:cNvPr id="3" name="Rounded Rectangle 2"/>
            <p:cNvSpPr/>
            <p:nvPr/>
          </p:nvSpPr>
          <p:spPr>
            <a:xfrm>
              <a:off x="2514600" y="381000"/>
              <a:ext cx="4114800" cy="1295400"/>
            </a:xfrm>
            <a:prstGeom prst="roundRect">
              <a:avLst>
                <a:gd name="adj" fmla="val 33975"/>
              </a:avLst>
            </a:prstGeom>
            <a:ln w="76200">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971800" y="259140"/>
              <a:ext cx="3810000" cy="1569660"/>
            </a:xfrm>
            <a:prstGeom prst="rect">
              <a:avLst/>
            </a:prstGeom>
            <a:noFill/>
          </p:spPr>
          <p:txBody>
            <a:bodyPr wrap="square" rtlCol="0">
              <a:spAutoFit/>
            </a:bodyPr>
            <a:lstStyle/>
            <a:p>
              <a:r>
                <a:rPr lang="bn-IN" sz="9600" dirty="0">
                  <a:solidFill>
                    <a:schemeClr val="bg1"/>
                  </a:solidFill>
                  <a:effectLst>
                    <a:outerShdw blurRad="50800" dist="38100" algn="l" rotWithShape="0">
                      <a:prstClr val="black">
                        <a:alpha val="40000"/>
                      </a:prstClr>
                    </a:outerShdw>
                  </a:effectLst>
                  <a:latin typeface="NikoshBAN" pitchFamily="2" charset="0"/>
                  <a:cs typeface="NikoshBAN" pitchFamily="2" charset="0"/>
                </a:rPr>
                <a:t>ধন্যবাদ</a:t>
              </a:r>
              <a:endParaRPr lang="en-US" sz="1400" dirty="0">
                <a:solidFill>
                  <a:schemeClr val="bg1"/>
                </a:solidFill>
                <a:effectLst>
                  <a:outerShdw blurRad="50800" dist="38100" algn="l" rotWithShape="0">
                    <a:prstClr val="black">
                      <a:alpha val="40000"/>
                    </a:prstClr>
                  </a:outerShdw>
                </a:effectLst>
                <a:latin typeface="NikoshBAN" pitchFamily="2" charset="0"/>
                <a:cs typeface="NikoshBAN" pitchFamily="2" charset="0"/>
              </a:endParaRPr>
            </a:p>
          </p:txBody>
        </p:sp>
      </p:grpSp>
      <p:pic>
        <p:nvPicPr>
          <p:cNvPr id="6" name="Picture 5" descr="firefly-pics2.jpg"/>
          <p:cNvPicPr>
            <a:picLocks noChangeAspect="1"/>
          </p:cNvPicPr>
          <p:nvPr/>
        </p:nvPicPr>
        <p:blipFill>
          <a:blip r:embed="rId2" cstate="print"/>
          <a:stretch>
            <a:fillRect/>
          </a:stretch>
        </p:blipFill>
        <p:spPr>
          <a:xfrm>
            <a:off x="7848601" y="304800"/>
            <a:ext cx="2653203" cy="1905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3848" y="2827700"/>
            <a:ext cx="3737375" cy="3737375"/>
          </a:xfrm>
          <a:prstGeom prst="rect">
            <a:avLst/>
          </a:prstGeom>
        </p:spPr>
      </p:pic>
    </p:spTree>
    <p:extLst>
      <p:ext uri="{BB962C8B-B14F-4D97-AF65-F5344CB8AC3E}">
        <p14:creationId xmlns:p14="http://schemas.microsoft.com/office/powerpoint/2010/main" val="286368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nodeType="clickEffect">
                                  <p:stCondLst>
                                    <p:cond delay="0"/>
                                  </p:stCondLst>
                                  <p:childTnLst>
                                    <p:animEffect transition="out" filter="diamond(in)">
                                      <p:cBhvr>
                                        <p:cTn id="11" dur="2000"/>
                                        <p:tgtEl>
                                          <p:spTgt spid="2"/>
                                        </p:tgtEl>
                                      </p:cBhvr>
                                    </p:animEffect>
                                    <p:set>
                                      <p:cBhvr>
                                        <p:cTn id="12" dur="1" fill="hold">
                                          <p:stCondLst>
                                            <p:cond delay="1999"/>
                                          </p:stCondLst>
                                        </p:cTn>
                                        <p:tgtEl>
                                          <p:spTgt spid="2"/>
                                        </p:tgtEl>
                                        <p:attrNameLst>
                                          <p:attrName>style.visibility</p:attrName>
                                        </p:attrNameLst>
                                      </p:cBhvr>
                                      <p:to>
                                        <p:strVal val="hidden"/>
                                      </p:to>
                                    </p:set>
                                  </p:childTnLst>
                                </p:cTn>
                              </p:par>
                              <p:par>
                                <p:cTn id="13" presetID="4" presetClass="entr" presetSubtype="16"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ox(i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TotalTime>
  <Words>293</Words>
  <Application>Microsoft Office PowerPoint</Application>
  <PresentationFormat>Widescreen</PresentationFormat>
  <Paragraphs>58</Paragraphs>
  <Slides>22</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Arial</vt:lpstr>
      <vt:lpstr>Calibri</vt:lpstr>
      <vt:lpstr>Calibri Light</vt:lpstr>
      <vt:lpstr>Nikosh</vt:lpstr>
      <vt:lpstr>NikoshBAN</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Sarup</dc:creator>
  <cp:lastModifiedBy>Sarup</cp:lastModifiedBy>
  <cp:revision>14</cp:revision>
  <dcterms:created xsi:type="dcterms:W3CDTF">2019-08-07T15:34:08Z</dcterms:created>
  <dcterms:modified xsi:type="dcterms:W3CDTF">2019-08-10T17:11:33Z</dcterms:modified>
</cp:coreProperties>
</file>