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77" r:id="rId7"/>
    <p:sldId id="262" r:id="rId8"/>
    <p:sldId id="264" r:id="rId9"/>
    <p:sldId id="265" r:id="rId10"/>
    <p:sldId id="266" r:id="rId11"/>
    <p:sldId id="267" r:id="rId12"/>
    <p:sldId id="268" r:id="rId13"/>
    <p:sldId id="270" r:id="rId14"/>
    <p:sldId id="271" r:id="rId15"/>
    <p:sldId id="272" r:id="rId16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93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FF674-F526-4453-8486-D1FDEB088D45}" type="datetimeFigureOut">
              <a:rPr lang="ar-SA" smtClean="0"/>
              <a:t>19/12/38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232DA-958C-4B24-9EBA-26F960FFD952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FF674-F526-4453-8486-D1FDEB088D45}" type="datetimeFigureOut">
              <a:rPr lang="ar-SA" smtClean="0"/>
              <a:t>19/12/38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232DA-958C-4B24-9EBA-26F960FFD952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FF674-F526-4453-8486-D1FDEB088D45}" type="datetimeFigureOut">
              <a:rPr lang="ar-SA" smtClean="0"/>
              <a:t>19/12/38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232DA-958C-4B24-9EBA-26F960FFD952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FF674-F526-4453-8486-D1FDEB088D45}" type="datetimeFigureOut">
              <a:rPr lang="ar-SA" smtClean="0"/>
              <a:t>19/12/38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232DA-958C-4B24-9EBA-26F960FFD952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FF674-F526-4453-8486-D1FDEB088D45}" type="datetimeFigureOut">
              <a:rPr lang="ar-SA" smtClean="0"/>
              <a:t>19/12/38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232DA-958C-4B24-9EBA-26F960FFD952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FF674-F526-4453-8486-D1FDEB088D45}" type="datetimeFigureOut">
              <a:rPr lang="ar-SA" smtClean="0"/>
              <a:t>19/12/38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232DA-958C-4B24-9EBA-26F960FFD952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FF674-F526-4453-8486-D1FDEB088D45}" type="datetimeFigureOut">
              <a:rPr lang="ar-SA" smtClean="0"/>
              <a:t>19/12/38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232DA-958C-4B24-9EBA-26F960FFD952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FF674-F526-4453-8486-D1FDEB088D45}" type="datetimeFigureOut">
              <a:rPr lang="ar-SA" smtClean="0"/>
              <a:t>19/12/38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232DA-958C-4B24-9EBA-26F960FFD952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FF674-F526-4453-8486-D1FDEB088D45}" type="datetimeFigureOut">
              <a:rPr lang="ar-SA" smtClean="0"/>
              <a:t>19/12/38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232DA-958C-4B24-9EBA-26F960FFD952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FF674-F526-4453-8486-D1FDEB088D45}" type="datetimeFigureOut">
              <a:rPr lang="ar-SA" smtClean="0"/>
              <a:t>19/12/38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232DA-958C-4B24-9EBA-26F960FFD952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FF674-F526-4453-8486-D1FDEB088D45}" type="datetimeFigureOut">
              <a:rPr lang="ar-SA" smtClean="0"/>
              <a:t>19/12/38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232DA-958C-4B24-9EBA-26F960FFD952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1FF674-F526-4453-8486-D1FDEB088D45}" type="datetimeFigureOut">
              <a:rPr lang="ar-SA" smtClean="0"/>
              <a:t>19/12/38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6232DA-958C-4B24-9EBA-26F960FFD952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evel 1"/>
          <p:cNvSpPr/>
          <p:nvPr/>
        </p:nvSpPr>
        <p:spPr>
          <a:xfrm>
            <a:off x="-285768" y="0"/>
            <a:ext cx="9715536" cy="6858000"/>
          </a:xfrm>
          <a:prstGeom prst="bevel">
            <a:avLst/>
          </a:prstGeom>
          <a:solidFill>
            <a:schemeClr val="bg1"/>
          </a:solidFill>
          <a:ln w="76200">
            <a:solidFill>
              <a:srgbClr val="0070C0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3" name="Picture 2" descr="NATPL01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472" y="857232"/>
            <a:ext cx="8001056" cy="5143536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Wave 4"/>
          <p:cNvSpPr/>
          <p:nvPr/>
        </p:nvSpPr>
        <p:spPr>
          <a:xfrm>
            <a:off x="3357554" y="714356"/>
            <a:ext cx="5214974" cy="1071570"/>
          </a:xfrm>
          <a:prstGeom prst="wav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5400" dirty="0" smtClean="0">
                <a:solidFill>
                  <a:srgbClr val="FF0000"/>
                </a:solidFill>
              </a:rPr>
              <a:t>اهلا و سهلا</a:t>
            </a:r>
            <a:endParaRPr lang="ar-SA" sz="5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evel 1"/>
          <p:cNvSpPr/>
          <p:nvPr/>
        </p:nvSpPr>
        <p:spPr>
          <a:xfrm>
            <a:off x="-285768" y="0"/>
            <a:ext cx="9715536" cy="6858000"/>
          </a:xfrm>
          <a:prstGeom prst="bevel">
            <a:avLst/>
          </a:prstGeom>
          <a:solidFill>
            <a:schemeClr val="bg1"/>
          </a:solidFill>
          <a:ln w="76200">
            <a:solidFill>
              <a:srgbClr val="0070C0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3" name="Picture 2" descr="000406-1747-4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0232" y="928670"/>
            <a:ext cx="4572032" cy="3429024"/>
          </a:xfrm>
          <a:prstGeom prst="rect">
            <a:avLst/>
          </a:prstGeom>
        </p:spPr>
      </p:pic>
      <p:sp>
        <p:nvSpPr>
          <p:cNvPr id="4" name="Wave 3"/>
          <p:cNvSpPr/>
          <p:nvPr/>
        </p:nvSpPr>
        <p:spPr>
          <a:xfrm>
            <a:off x="642910" y="4643446"/>
            <a:ext cx="7715304" cy="1285884"/>
          </a:xfrm>
          <a:prstGeom prst="wav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dirty="0" smtClean="0">
                <a:ln>
                  <a:solidFill>
                    <a:srgbClr val="002060"/>
                  </a:solidFill>
                </a:ln>
                <a:solidFill>
                  <a:srgbClr val="FFFF00"/>
                </a:solidFill>
              </a:rPr>
              <a:t>تدل على معنى فى نفسها غير مقترن باحد الازمنة الثلاثة </a:t>
            </a:r>
            <a:endParaRPr lang="ar-SA" sz="2800" dirty="0">
              <a:ln>
                <a:solidFill>
                  <a:srgbClr val="002060"/>
                </a:solidFill>
              </a:ln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evel 1"/>
          <p:cNvSpPr/>
          <p:nvPr/>
        </p:nvSpPr>
        <p:spPr>
          <a:xfrm>
            <a:off x="-285768" y="0"/>
            <a:ext cx="9715536" cy="6858000"/>
          </a:xfrm>
          <a:prstGeom prst="bevel">
            <a:avLst/>
          </a:prstGeom>
          <a:solidFill>
            <a:schemeClr val="bg1"/>
          </a:solidFill>
          <a:ln w="76200">
            <a:solidFill>
              <a:srgbClr val="0070C0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3" name="Picture 2" descr="RIVERS~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1604" y="857232"/>
            <a:ext cx="5643602" cy="3650204"/>
          </a:xfrm>
          <a:prstGeom prst="rect">
            <a:avLst/>
          </a:prstGeom>
        </p:spPr>
      </p:pic>
      <p:sp>
        <p:nvSpPr>
          <p:cNvPr id="5" name="Wave 4"/>
          <p:cNvSpPr/>
          <p:nvPr/>
        </p:nvSpPr>
        <p:spPr>
          <a:xfrm>
            <a:off x="642910" y="4643446"/>
            <a:ext cx="7715304" cy="1285884"/>
          </a:xfrm>
          <a:prstGeom prst="wav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dirty="0" smtClean="0">
                <a:ln>
                  <a:solidFill>
                    <a:srgbClr val="002060"/>
                  </a:solidFill>
                </a:ln>
                <a:solidFill>
                  <a:srgbClr val="FFFF00"/>
                </a:solidFill>
              </a:rPr>
              <a:t>تدل على معنى فى نفسها مقترن باحد الازمنة الثلاثة </a:t>
            </a:r>
            <a:endParaRPr lang="ar-SA" sz="2800" dirty="0">
              <a:ln>
                <a:solidFill>
                  <a:srgbClr val="002060"/>
                </a:solidFill>
              </a:ln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evel 1"/>
          <p:cNvSpPr/>
          <p:nvPr/>
        </p:nvSpPr>
        <p:spPr>
          <a:xfrm>
            <a:off x="-285768" y="0"/>
            <a:ext cx="9715536" cy="6858000"/>
          </a:xfrm>
          <a:prstGeom prst="bevel">
            <a:avLst/>
          </a:prstGeom>
          <a:solidFill>
            <a:schemeClr val="bg1"/>
          </a:solidFill>
          <a:ln w="76200">
            <a:solidFill>
              <a:srgbClr val="0070C0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3" name="Picture 2" descr="000406-1747-4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19559" y="928670"/>
            <a:ext cx="4394605" cy="3714776"/>
          </a:xfrm>
          <a:prstGeom prst="rect">
            <a:avLst/>
          </a:prstGeom>
        </p:spPr>
      </p:pic>
      <p:sp>
        <p:nvSpPr>
          <p:cNvPr id="4" name="Wave 3"/>
          <p:cNvSpPr/>
          <p:nvPr/>
        </p:nvSpPr>
        <p:spPr>
          <a:xfrm>
            <a:off x="4500562" y="4714884"/>
            <a:ext cx="3857652" cy="1285884"/>
          </a:xfrm>
          <a:prstGeom prst="wav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dirty="0" smtClean="0">
                <a:ln>
                  <a:solidFill>
                    <a:srgbClr val="002060"/>
                  </a:solidFill>
                </a:ln>
                <a:solidFill>
                  <a:srgbClr val="FFFF00"/>
                </a:solidFill>
              </a:rPr>
              <a:t>تدل على معنى فى نفسها غير مقترن باحد الازمنة الثلاثة </a:t>
            </a:r>
            <a:endParaRPr lang="ar-SA" sz="2800" dirty="0">
              <a:ln>
                <a:solidFill>
                  <a:srgbClr val="002060"/>
                </a:solidFill>
              </a:ln>
              <a:solidFill>
                <a:srgbClr val="FFFF00"/>
              </a:solidFill>
            </a:endParaRPr>
          </a:p>
        </p:txBody>
      </p:sp>
      <p:pic>
        <p:nvPicPr>
          <p:cNvPr id="5" name="Picture 4" descr="RIVERS~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2910" y="928670"/>
            <a:ext cx="3304375" cy="3714776"/>
          </a:xfrm>
          <a:prstGeom prst="rect">
            <a:avLst/>
          </a:prstGeom>
        </p:spPr>
      </p:pic>
      <p:sp>
        <p:nvSpPr>
          <p:cNvPr id="6" name="Wave 5"/>
          <p:cNvSpPr/>
          <p:nvPr/>
        </p:nvSpPr>
        <p:spPr>
          <a:xfrm>
            <a:off x="714348" y="4643446"/>
            <a:ext cx="3714776" cy="1285884"/>
          </a:xfrm>
          <a:prstGeom prst="wav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dirty="0" smtClean="0">
                <a:ln>
                  <a:solidFill>
                    <a:srgbClr val="002060"/>
                  </a:solidFill>
                </a:ln>
                <a:solidFill>
                  <a:srgbClr val="FFFF00"/>
                </a:solidFill>
              </a:rPr>
              <a:t>تدل على معنى فى نفسها مقترن باحد الازمنة الثلاثة </a:t>
            </a:r>
            <a:endParaRPr lang="ar-SA" sz="2800" dirty="0">
              <a:ln>
                <a:solidFill>
                  <a:srgbClr val="002060"/>
                </a:solidFill>
              </a:ln>
              <a:solidFill>
                <a:srgbClr val="FFFF00"/>
              </a:solidFill>
            </a:endParaRPr>
          </a:p>
        </p:txBody>
      </p:sp>
      <p:sp>
        <p:nvSpPr>
          <p:cNvPr id="10" name="Multiply 9"/>
          <p:cNvSpPr/>
          <p:nvPr/>
        </p:nvSpPr>
        <p:spPr>
          <a:xfrm>
            <a:off x="1428728" y="0"/>
            <a:ext cx="5715040" cy="5643578"/>
          </a:xfrm>
          <a:prstGeom prst="mathMultiply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Down Arrow 10"/>
          <p:cNvSpPr/>
          <p:nvPr/>
        </p:nvSpPr>
        <p:spPr>
          <a:xfrm>
            <a:off x="3929058" y="4000504"/>
            <a:ext cx="571504" cy="714380"/>
          </a:xfrm>
          <a:prstGeom prst="down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3" name="Diamond 12"/>
          <p:cNvSpPr/>
          <p:nvPr/>
        </p:nvSpPr>
        <p:spPr>
          <a:xfrm>
            <a:off x="2285984" y="4786322"/>
            <a:ext cx="3929090" cy="1285884"/>
          </a:xfrm>
          <a:prstGeom prst="diamond">
            <a:avLst/>
          </a:prstGeom>
          <a:solidFill>
            <a:srgbClr val="00B0F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7200" dirty="0" smtClean="0"/>
              <a:t>حرف</a:t>
            </a:r>
            <a:endParaRPr lang="ar-SA" sz="7200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evel 1"/>
          <p:cNvSpPr/>
          <p:nvPr/>
        </p:nvSpPr>
        <p:spPr>
          <a:xfrm>
            <a:off x="-285768" y="0"/>
            <a:ext cx="9715536" cy="6858000"/>
          </a:xfrm>
          <a:prstGeom prst="bevel">
            <a:avLst/>
          </a:prstGeom>
          <a:solidFill>
            <a:schemeClr val="bg1"/>
          </a:solidFill>
          <a:ln w="76200">
            <a:solidFill>
              <a:srgbClr val="0070C0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Rectangle 2"/>
          <p:cNvSpPr/>
          <p:nvPr/>
        </p:nvSpPr>
        <p:spPr>
          <a:xfrm>
            <a:off x="642910" y="928670"/>
            <a:ext cx="7858180" cy="5072098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dirty="0" smtClean="0">
                <a:solidFill>
                  <a:srgbClr val="FFFF00"/>
                </a:solidFill>
              </a:rPr>
              <a:t>استخرج الاسم ,فعل و حرف من الايات المذكورة............</a:t>
            </a:r>
          </a:p>
          <a:p>
            <a:pPr algn="ctr"/>
            <a:endParaRPr lang="ar-SA" sz="3200" dirty="0" smtClean="0">
              <a:solidFill>
                <a:srgbClr val="FFFF00"/>
              </a:solidFill>
            </a:endParaRPr>
          </a:p>
          <a:p>
            <a:pPr algn="ctr"/>
            <a:r>
              <a:rPr lang="ar-SA" sz="3200" dirty="0" smtClean="0"/>
              <a:t>يا </a:t>
            </a:r>
            <a:r>
              <a:rPr lang="ar-SA" sz="3200" dirty="0"/>
              <a:t>ايها الناس اتقوا ربكم الذى خلقكم من نفس واحدة وخلق منها زوجها وبث منهما رجالا كثيرا و نساء – و اتقوا الله الذى تساءلون به والارحام -ان الله كان عليكم رقيبا-واتوا اليتمى اموالهم ولا تتبدلوا الخبيث بالطيب- ولا تاكلوا اموالهم الى اموالكم – انه كان حوبا كبيرا- </a:t>
            </a:r>
            <a:endParaRPr lang="en-US" sz="3200" dirty="0"/>
          </a:p>
          <a:p>
            <a:pPr algn="ctr"/>
            <a:r>
              <a:rPr lang="ar-SA" sz="3200" dirty="0" smtClean="0">
                <a:solidFill>
                  <a:srgbClr val="FFFF00"/>
                </a:solidFill>
              </a:rPr>
              <a:t> </a:t>
            </a:r>
            <a:endParaRPr lang="ar-SA" sz="32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evel 1"/>
          <p:cNvSpPr/>
          <p:nvPr/>
        </p:nvSpPr>
        <p:spPr>
          <a:xfrm>
            <a:off x="-285768" y="0"/>
            <a:ext cx="9715536" cy="6858000"/>
          </a:xfrm>
          <a:prstGeom prst="bevel">
            <a:avLst/>
          </a:prstGeom>
          <a:solidFill>
            <a:schemeClr val="bg1"/>
          </a:solidFill>
          <a:ln w="76200">
            <a:solidFill>
              <a:srgbClr val="0070C0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Rectangle 2"/>
          <p:cNvSpPr/>
          <p:nvPr/>
        </p:nvSpPr>
        <p:spPr>
          <a:xfrm>
            <a:off x="571472" y="857232"/>
            <a:ext cx="8001056" cy="514353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ايها الطلاب و الطلابة  انتم تحفظون فى البيت .........</a:t>
            </a:r>
          </a:p>
          <a:p>
            <a:pPr algn="ctr"/>
            <a:r>
              <a:rPr lang="ar-SA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الكلمة ماهى ؟ وكم قسما لها-بين مع الامثلة -</a:t>
            </a:r>
            <a:endParaRPr lang="ar-SA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evel 1"/>
          <p:cNvSpPr/>
          <p:nvPr/>
        </p:nvSpPr>
        <p:spPr>
          <a:xfrm>
            <a:off x="-285768" y="0"/>
            <a:ext cx="9715536" cy="6858000"/>
          </a:xfrm>
          <a:prstGeom prst="bevel">
            <a:avLst/>
          </a:prstGeom>
          <a:solidFill>
            <a:schemeClr val="bg1"/>
          </a:solidFill>
          <a:ln w="76200">
            <a:solidFill>
              <a:srgbClr val="0070C0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3" name="Picture 2" descr="P053A04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472" y="905969"/>
            <a:ext cx="8001056" cy="5094799"/>
          </a:xfrm>
          <a:prstGeom prst="rect">
            <a:avLst/>
          </a:prstGeom>
        </p:spPr>
      </p:pic>
      <p:sp>
        <p:nvSpPr>
          <p:cNvPr id="4" name="Cloud Callout 3"/>
          <p:cNvSpPr/>
          <p:nvPr/>
        </p:nvSpPr>
        <p:spPr>
          <a:xfrm>
            <a:off x="3643306" y="1071546"/>
            <a:ext cx="4643470" cy="3929090"/>
          </a:xfrm>
          <a:prstGeom prst="cloudCallout">
            <a:avLst/>
          </a:prstGeom>
          <a:solidFill>
            <a:srgbClr val="FF00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SA" sz="6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حفظكم الله</a:t>
            </a:r>
            <a:endParaRPr lang="ar-SA" sz="6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4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5" dur="1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6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7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evel 1"/>
          <p:cNvSpPr/>
          <p:nvPr/>
        </p:nvSpPr>
        <p:spPr>
          <a:xfrm>
            <a:off x="-285768" y="0"/>
            <a:ext cx="9715536" cy="6858000"/>
          </a:xfrm>
          <a:prstGeom prst="bevel">
            <a:avLst/>
          </a:prstGeom>
          <a:solidFill>
            <a:schemeClr val="bg1"/>
          </a:solidFill>
          <a:ln w="76200">
            <a:solidFill>
              <a:srgbClr val="0070C0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3" name="Picture 2" descr="FB_IMG_150392126673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473" y="857232"/>
            <a:ext cx="3857651" cy="5143536"/>
          </a:xfrm>
          <a:prstGeom prst="rect">
            <a:avLst/>
          </a:prstGeom>
        </p:spPr>
      </p:pic>
      <p:sp>
        <p:nvSpPr>
          <p:cNvPr id="4" name="Sun 3"/>
          <p:cNvSpPr/>
          <p:nvPr/>
        </p:nvSpPr>
        <p:spPr>
          <a:xfrm>
            <a:off x="4429124" y="857232"/>
            <a:ext cx="4143404" cy="5143536"/>
          </a:xfrm>
          <a:prstGeom prst="sun">
            <a:avLst/>
          </a:prstGeom>
          <a:solidFill>
            <a:srgbClr val="00B0F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اشرف العالم </a:t>
            </a:r>
          </a:p>
          <a:p>
            <a:pPr algn="ctr"/>
            <a:r>
              <a:rPr lang="ar-SA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المدرس </a:t>
            </a:r>
          </a:p>
          <a:p>
            <a:pPr algn="ctr"/>
            <a:r>
              <a:rPr lang="ar-SA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سرسيناباد دار السنة عالم مدرسة </a:t>
            </a:r>
          </a:p>
          <a:p>
            <a:pPr algn="ctr"/>
            <a:r>
              <a:rPr lang="ar-SA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تاراكاندا </a:t>
            </a:r>
          </a:p>
          <a:p>
            <a:pPr algn="ctr"/>
            <a:r>
              <a:rPr lang="ar-SA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مومينشاهى</a:t>
            </a:r>
            <a:endParaRPr lang="ar-SA" sz="2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evel 1"/>
          <p:cNvSpPr/>
          <p:nvPr/>
        </p:nvSpPr>
        <p:spPr>
          <a:xfrm>
            <a:off x="-285768" y="0"/>
            <a:ext cx="9715536" cy="6858000"/>
          </a:xfrm>
          <a:prstGeom prst="bevel">
            <a:avLst/>
          </a:prstGeom>
          <a:solidFill>
            <a:schemeClr val="bg1"/>
          </a:solidFill>
          <a:ln w="76200">
            <a:solidFill>
              <a:srgbClr val="0070C0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Cloud 2"/>
          <p:cNvSpPr/>
          <p:nvPr/>
        </p:nvSpPr>
        <p:spPr>
          <a:xfrm>
            <a:off x="571472" y="857232"/>
            <a:ext cx="7929618" cy="5143536"/>
          </a:xfrm>
          <a:prstGeom prst="cloud">
            <a:avLst/>
          </a:prstGeom>
          <a:ln w="76200"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5400" dirty="0" smtClean="0">
                <a:ln>
                  <a:solidFill>
                    <a:srgbClr val="00B0F0"/>
                  </a:solidFill>
                </a:ln>
                <a:solidFill>
                  <a:schemeClr val="bg1"/>
                </a:solidFill>
              </a:rPr>
              <a:t>معرفة الدرس </a:t>
            </a:r>
          </a:p>
          <a:p>
            <a:pPr algn="ctr"/>
            <a:r>
              <a:rPr lang="ar-SA" sz="5400" dirty="0" smtClean="0">
                <a:ln>
                  <a:solidFill>
                    <a:srgbClr val="00B0F0"/>
                  </a:solidFill>
                </a:ln>
                <a:solidFill>
                  <a:schemeClr val="bg1"/>
                </a:solidFill>
              </a:rPr>
              <a:t>القواعد اللغة العربية </a:t>
            </a:r>
          </a:p>
          <a:p>
            <a:pPr algn="ctr"/>
            <a:r>
              <a:rPr lang="ar-SA" sz="5400" dirty="0" smtClean="0">
                <a:ln>
                  <a:solidFill>
                    <a:srgbClr val="00B0F0"/>
                  </a:solidFill>
                </a:ln>
                <a:solidFill>
                  <a:schemeClr val="bg1"/>
                </a:solidFill>
              </a:rPr>
              <a:t>الصف التاسع للداخل </a:t>
            </a:r>
            <a:endParaRPr lang="ar-SA" sz="5400" dirty="0">
              <a:ln>
                <a:solidFill>
                  <a:srgbClr val="00B0F0"/>
                </a:solidFill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2000" tmFilter="0,0; .5, 1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evel 1"/>
          <p:cNvSpPr/>
          <p:nvPr/>
        </p:nvSpPr>
        <p:spPr>
          <a:xfrm>
            <a:off x="-285768" y="0"/>
            <a:ext cx="9715536" cy="6858000"/>
          </a:xfrm>
          <a:prstGeom prst="bevel">
            <a:avLst/>
          </a:prstGeom>
          <a:solidFill>
            <a:schemeClr val="bg1"/>
          </a:solidFill>
          <a:ln w="76200">
            <a:solidFill>
              <a:srgbClr val="0070C0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Rectangle 2"/>
          <p:cNvSpPr/>
          <p:nvPr/>
        </p:nvSpPr>
        <p:spPr>
          <a:xfrm>
            <a:off x="1714480" y="1000108"/>
            <a:ext cx="5286412" cy="857256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5400" dirty="0" smtClean="0">
                <a:solidFill>
                  <a:srgbClr val="7030A0"/>
                </a:solidFill>
              </a:rPr>
              <a:t>انظر الصور..........</a:t>
            </a:r>
            <a:endParaRPr lang="ar-SA" sz="5400" dirty="0">
              <a:solidFill>
                <a:srgbClr val="7030A0"/>
              </a:solidFill>
            </a:endParaRPr>
          </a:p>
        </p:txBody>
      </p:sp>
      <p:pic>
        <p:nvPicPr>
          <p:cNvPr id="5" name="Picture 4" descr="MIDEST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72198" y="3286124"/>
            <a:ext cx="2452662" cy="2643174"/>
          </a:xfrm>
          <a:prstGeom prst="rect">
            <a:avLst/>
          </a:prstGeom>
        </p:spPr>
      </p:pic>
      <p:pic>
        <p:nvPicPr>
          <p:cNvPr id="6" name="Picture 5" descr="Pic-H-1 (2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00364" y="3286124"/>
            <a:ext cx="3072739" cy="2714644"/>
          </a:xfrm>
          <a:prstGeom prst="rect">
            <a:avLst/>
          </a:prstGeom>
        </p:spPr>
      </p:pic>
      <p:pic>
        <p:nvPicPr>
          <p:cNvPr id="8" name="Picture 7" descr="FB_IMG_1487131930210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471" y="3286124"/>
            <a:ext cx="2461947" cy="2714644"/>
          </a:xfrm>
          <a:prstGeom prst="rect">
            <a:avLst/>
          </a:prstGeom>
        </p:spPr>
      </p:pic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91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910" fill="hold">
                                          <p:stCondLst>
                                            <p:cond delay="91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1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12" decel="50000" autoRev="1" fill="hold">
                                          <p:stCondLst>
                                            <p:cond delay="91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72" fill="hold">
                                          <p:stCondLst>
                                            <p:cond delay="17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6" dur="1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7" dur="400" decel="5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8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9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evel 1"/>
          <p:cNvSpPr/>
          <p:nvPr/>
        </p:nvSpPr>
        <p:spPr>
          <a:xfrm>
            <a:off x="-285768" y="0"/>
            <a:ext cx="9715536" cy="6858000"/>
          </a:xfrm>
          <a:prstGeom prst="bevel">
            <a:avLst/>
          </a:prstGeom>
          <a:solidFill>
            <a:schemeClr val="bg1"/>
          </a:solidFill>
          <a:ln w="76200">
            <a:solidFill>
              <a:srgbClr val="0070C0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5" name="Bevel 4"/>
          <p:cNvSpPr/>
          <p:nvPr/>
        </p:nvSpPr>
        <p:spPr>
          <a:xfrm>
            <a:off x="642910" y="928670"/>
            <a:ext cx="7858180" cy="1285884"/>
          </a:xfrm>
          <a:prstGeom prst="bevel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400" dirty="0" smtClean="0">
                <a:solidFill>
                  <a:srgbClr val="7030A0"/>
                </a:solidFill>
              </a:rPr>
              <a:t>سندرس اليوم ......................</a:t>
            </a:r>
            <a:endParaRPr lang="ar-SA" sz="4400" dirty="0">
              <a:solidFill>
                <a:srgbClr val="7030A0"/>
              </a:solidFill>
            </a:endParaRPr>
          </a:p>
        </p:txBody>
      </p:sp>
      <p:sp>
        <p:nvSpPr>
          <p:cNvPr id="6" name="Sun 5"/>
          <p:cNvSpPr/>
          <p:nvPr/>
        </p:nvSpPr>
        <p:spPr>
          <a:xfrm>
            <a:off x="2428860" y="2285992"/>
            <a:ext cx="4214842" cy="3643338"/>
          </a:xfrm>
          <a:prstGeom prst="sun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800" dirty="0" smtClean="0">
                <a:solidFill>
                  <a:srgbClr val="00B050"/>
                </a:solidFill>
              </a:rPr>
              <a:t>الكلمة</a:t>
            </a:r>
            <a:endParaRPr lang="ar-SA" sz="48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evel 1"/>
          <p:cNvSpPr/>
          <p:nvPr/>
        </p:nvSpPr>
        <p:spPr>
          <a:xfrm>
            <a:off x="-285768" y="0"/>
            <a:ext cx="9715536" cy="6858000"/>
          </a:xfrm>
          <a:prstGeom prst="bevel">
            <a:avLst/>
          </a:prstGeom>
          <a:solidFill>
            <a:schemeClr val="bg1"/>
          </a:solidFill>
          <a:ln w="76200">
            <a:solidFill>
              <a:srgbClr val="0070C0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Rectangle 2"/>
          <p:cNvSpPr/>
          <p:nvPr/>
        </p:nvSpPr>
        <p:spPr>
          <a:xfrm>
            <a:off x="714348" y="1000108"/>
            <a:ext cx="7786742" cy="4929222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بعد اختتام الدرس.......................</a:t>
            </a:r>
          </a:p>
          <a:p>
            <a:pPr algn="ctr"/>
            <a:r>
              <a:rPr lang="ar-SA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ندرس هنا ..................</a:t>
            </a:r>
          </a:p>
          <a:p>
            <a:pPr algn="ctr"/>
            <a:r>
              <a:rPr lang="ar-SA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معنى الكلمة </a:t>
            </a:r>
          </a:p>
          <a:p>
            <a:pPr algn="ctr"/>
            <a:r>
              <a:rPr lang="ar-SA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اقسام الكلمة </a:t>
            </a:r>
          </a:p>
          <a:p>
            <a:pPr algn="ctr"/>
            <a:r>
              <a:rPr lang="ar-SA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و استعماله </a:t>
            </a:r>
          </a:p>
          <a:p>
            <a:pPr algn="ctr"/>
            <a:r>
              <a:rPr lang="ar-SA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ليكون جملة مفيدة</a:t>
            </a:r>
            <a:endParaRPr lang="ar-SA" sz="4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evel 1"/>
          <p:cNvSpPr/>
          <p:nvPr/>
        </p:nvSpPr>
        <p:spPr>
          <a:xfrm>
            <a:off x="-285768" y="0"/>
            <a:ext cx="9715536" cy="6858000"/>
          </a:xfrm>
          <a:prstGeom prst="bevel">
            <a:avLst/>
          </a:prstGeom>
          <a:solidFill>
            <a:schemeClr val="bg1"/>
          </a:solidFill>
          <a:ln w="76200">
            <a:solidFill>
              <a:srgbClr val="0070C0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3" name="Horizontal Scroll 2"/>
          <p:cNvSpPr/>
          <p:nvPr/>
        </p:nvSpPr>
        <p:spPr>
          <a:xfrm>
            <a:off x="642910" y="928670"/>
            <a:ext cx="7858180" cy="5072098"/>
          </a:xfrm>
          <a:prstGeom prst="horizontalScroll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5400" dirty="0" smtClean="0">
                <a:solidFill>
                  <a:srgbClr val="00B0F0"/>
                </a:solidFill>
              </a:rPr>
              <a:t>الكلمة لفظ وضع لمعنى مفرد</a:t>
            </a:r>
            <a:endParaRPr lang="ar-SA" sz="5400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evel 1"/>
          <p:cNvSpPr/>
          <p:nvPr/>
        </p:nvSpPr>
        <p:spPr>
          <a:xfrm>
            <a:off x="-285768" y="0"/>
            <a:ext cx="9715536" cy="6858000"/>
          </a:xfrm>
          <a:prstGeom prst="bevel">
            <a:avLst/>
          </a:prstGeom>
          <a:solidFill>
            <a:schemeClr val="bg1"/>
          </a:solidFill>
          <a:ln w="76200">
            <a:solidFill>
              <a:srgbClr val="0070C0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24-Point Star 2"/>
          <p:cNvSpPr/>
          <p:nvPr/>
        </p:nvSpPr>
        <p:spPr>
          <a:xfrm>
            <a:off x="1928794" y="928670"/>
            <a:ext cx="5786478" cy="5072098"/>
          </a:xfrm>
          <a:prstGeom prst="star24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400" dirty="0" smtClean="0">
                <a:solidFill>
                  <a:srgbClr val="FFFF00"/>
                </a:solidFill>
              </a:rPr>
              <a:t>اقسام الكلمة</a:t>
            </a:r>
            <a:endParaRPr lang="ar-SA" sz="44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200" decel="5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200" decel="5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evel 1"/>
          <p:cNvSpPr/>
          <p:nvPr/>
        </p:nvSpPr>
        <p:spPr>
          <a:xfrm>
            <a:off x="-285784" y="0"/>
            <a:ext cx="9715536" cy="6858000"/>
          </a:xfrm>
          <a:prstGeom prst="bevel">
            <a:avLst/>
          </a:prstGeom>
          <a:solidFill>
            <a:schemeClr val="bg1"/>
          </a:solidFill>
          <a:ln w="76200">
            <a:solidFill>
              <a:srgbClr val="0070C0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Oval 2"/>
          <p:cNvSpPr/>
          <p:nvPr/>
        </p:nvSpPr>
        <p:spPr>
          <a:xfrm>
            <a:off x="3428992" y="2428868"/>
            <a:ext cx="1928826" cy="1714512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800" dirty="0" smtClean="0">
                <a:solidFill>
                  <a:srgbClr val="00B050"/>
                </a:solidFill>
              </a:rPr>
              <a:t>الكلمة</a:t>
            </a:r>
            <a:endParaRPr lang="ar-SA" sz="4800" dirty="0">
              <a:solidFill>
                <a:srgbClr val="00B050"/>
              </a:solidFill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5357818" y="3000372"/>
            <a:ext cx="642942" cy="571504"/>
          </a:xfrm>
          <a:prstGeom prst="right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" name="Oval 4"/>
          <p:cNvSpPr/>
          <p:nvPr/>
        </p:nvSpPr>
        <p:spPr>
          <a:xfrm>
            <a:off x="6000760" y="2714620"/>
            <a:ext cx="1285884" cy="1285884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solidFill>
                  <a:srgbClr val="00B050"/>
                </a:solidFill>
              </a:rPr>
              <a:t>اسم</a:t>
            </a:r>
            <a:endParaRPr lang="ar-SA" sz="3600" dirty="0">
              <a:solidFill>
                <a:srgbClr val="00B050"/>
              </a:solidFill>
            </a:endParaRPr>
          </a:p>
        </p:txBody>
      </p:sp>
      <p:sp>
        <p:nvSpPr>
          <p:cNvPr id="9" name="Down Arrow 8"/>
          <p:cNvSpPr/>
          <p:nvPr/>
        </p:nvSpPr>
        <p:spPr>
          <a:xfrm>
            <a:off x="4071934" y="4143380"/>
            <a:ext cx="642942" cy="571504"/>
          </a:xfrm>
          <a:prstGeom prst="down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>
              <a:solidFill>
                <a:srgbClr val="00B050"/>
              </a:solidFill>
            </a:endParaRPr>
          </a:p>
        </p:txBody>
      </p:sp>
      <p:sp>
        <p:nvSpPr>
          <p:cNvPr id="10" name="Left Arrow 9"/>
          <p:cNvSpPr/>
          <p:nvPr/>
        </p:nvSpPr>
        <p:spPr>
          <a:xfrm>
            <a:off x="2714612" y="3000372"/>
            <a:ext cx="714380" cy="571504"/>
          </a:xfrm>
          <a:prstGeom prst="leftArrow">
            <a:avLst>
              <a:gd name="adj1" fmla="val 50000"/>
              <a:gd name="adj2" fmla="val 52903"/>
            </a:avLst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Oval 10"/>
          <p:cNvSpPr/>
          <p:nvPr/>
        </p:nvSpPr>
        <p:spPr>
          <a:xfrm>
            <a:off x="3857620" y="4714884"/>
            <a:ext cx="1143008" cy="1214446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solidFill>
                  <a:srgbClr val="00B050"/>
                </a:solidFill>
              </a:rPr>
              <a:t>فعل</a:t>
            </a:r>
            <a:endParaRPr lang="ar-SA" sz="3600" dirty="0">
              <a:solidFill>
                <a:srgbClr val="00B050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1500166" y="2786058"/>
            <a:ext cx="1214446" cy="1285884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dirty="0" smtClean="0">
                <a:solidFill>
                  <a:srgbClr val="00B050"/>
                </a:solidFill>
              </a:rPr>
              <a:t>حرف</a:t>
            </a:r>
            <a:endParaRPr lang="ar-SA" sz="28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60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6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6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3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9" grpId="0" animBg="1"/>
      <p:bldP spid="10" grpId="0" animBg="1"/>
      <p:bldP spid="11" grpId="0" animBg="1"/>
      <p:bldP spid="1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</TotalTime>
  <Words>174</Words>
  <Application>Microsoft Office PowerPoint</Application>
  <PresentationFormat>On-screen Show (4:3)</PresentationFormat>
  <Paragraphs>36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اشرف</dc:creator>
  <cp:lastModifiedBy>اشرف</cp:lastModifiedBy>
  <cp:revision>53</cp:revision>
  <dcterms:created xsi:type="dcterms:W3CDTF">2017-09-10T14:46:32Z</dcterms:created>
  <dcterms:modified xsi:type="dcterms:W3CDTF">2017-09-10T18:17:13Z</dcterms:modified>
</cp:coreProperties>
</file>