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24"/>
  </p:notesMasterIdLst>
  <p:handoutMasterIdLst>
    <p:handoutMasterId r:id="rId25"/>
  </p:handoutMasterIdLst>
  <p:sldIdLst>
    <p:sldId id="289" r:id="rId2"/>
    <p:sldId id="256" r:id="rId3"/>
    <p:sldId id="257" r:id="rId4"/>
    <p:sldId id="275" r:id="rId5"/>
    <p:sldId id="273" r:id="rId6"/>
    <p:sldId id="258" r:id="rId7"/>
    <p:sldId id="282" r:id="rId8"/>
    <p:sldId id="262" r:id="rId9"/>
    <p:sldId id="286" r:id="rId10"/>
    <p:sldId id="263" r:id="rId11"/>
    <p:sldId id="287" r:id="rId12"/>
    <p:sldId id="264" r:id="rId13"/>
    <p:sldId id="272" r:id="rId14"/>
    <p:sldId id="267" r:id="rId15"/>
    <p:sldId id="265" r:id="rId16"/>
    <p:sldId id="278" r:id="rId17"/>
    <p:sldId id="279" r:id="rId18"/>
    <p:sldId id="280" r:id="rId19"/>
    <p:sldId id="283" r:id="rId20"/>
    <p:sldId id="284" r:id="rId21"/>
    <p:sldId id="285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3913DD"/>
    <a:srgbClr val="2A12FF"/>
    <a:srgbClr val="F62010"/>
    <a:srgbClr val="D8F13F"/>
    <a:srgbClr val="CDE24E"/>
    <a:srgbClr val="42E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24"/>
    </p:cViewPr>
  </p:sorter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BF779-8DB8-4E14-9190-8BF3A8FC210D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B002B-349B-4AB2-9A62-6253452241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85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2AAC3-A96D-44D6-95A4-39BE0C487762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881EF-58CA-4B25-9C7E-EA2D8C8D6E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12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881EF-58CA-4B25-9C7E-EA2D8C8D6E0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23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9067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9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897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91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46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21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0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14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6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4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0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0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25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157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05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BD5AD-FAEC-4A5D-BF81-767E76CF8C53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24B0F4-B88E-4F58-BEE4-8682108102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9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2068286" y="1224618"/>
            <a:ext cx="6096000" cy="39703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bn-IN" sz="2800" u="sng" dirty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সন্মানিত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শিক্ষকবৃন্দের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জন্য</a:t>
            </a:r>
            <a:endParaRPr lang="en-US" sz="2800" u="sng" dirty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ক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F-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চেপে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স্লাইডগুলো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দেখা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যা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শ্রেনিকক্ষে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নীচে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আকারে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ে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কনটেন্টটি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/সমস্যার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সবিনয়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অনুরোধ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027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3C98B4-9F70-42E5-960B-7709B48AB1DA}"/>
              </a:ext>
            </a:extLst>
          </p:cNvPr>
          <p:cNvSpPr txBox="1"/>
          <p:nvPr/>
        </p:nvSpPr>
        <p:spPr>
          <a:xfrm>
            <a:off x="0" y="90777"/>
            <a:ext cx="12082072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মূলদ সংখ্যা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GB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rational number)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84F0D1-7BEF-4F07-BADE-D350742C55EF}"/>
                  </a:ext>
                </a:extLst>
              </p:cNvPr>
              <p:cNvSpPr txBox="1"/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 সকল সংখ্যাকে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আকারে  প্রকাশ করা যায় তাকে মূলদ সংখ্যা বলে।যেখানে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স্বাভাবিক সংখ্যা,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পরস্পর সহমৌলিক এবং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Q&gt;</a:t>
                </a:r>
                <a:r>
                  <a:rPr lang="en-GB" sz="66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1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cs typeface="NikoshBAN" panose="02000000000000000000" pitchFamily="2" charset="0"/>
                  </a:rPr>
                  <a:t> </a:t>
                </a:r>
                <a:endParaRPr lang="bn-IN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84F0D1-7BEF-4F07-BADE-D350742C55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blipFill>
                <a:blip r:embed="rId2"/>
                <a:stretch>
                  <a:fillRect l="-2022" r="-1011" b="-17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4FA6BDF-003B-4976-9642-76F6075A8CCA}"/>
              </a:ext>
            </a:extLst>
          </p:cNvPr>
          <p:cNvSpPr txBox="1"/>
          <p:nvPr/>
        </p:nvSpPr>
        <p:spPr>
          <a:xfrm>
            <a:off x="354142" y="5455794"/>
            <a:ext cx="117279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মূলদ সংখ্যা দুই প্রকারঃ </a:t>
            </a:r>
          </a:p>
          <a:p>
            <a:r>
              <a:rPr lang="bn-IN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যথাঃ    পূর্ণসংখ্যা    ও    ভগ্নাংশ সংখ্যা  </a:t>
            </a:r>
            <a:endParaRPr lang="en-US" sz="4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A5CCCD4-E368-4199-91C6-CE1D8C888309}"/>
                  </a:ext>
                </a:extLst>
              </p:cNvPr>
              <p:cNvSpPr txBox="1"/>
              <p:nvPr/>
            </p:nvSpPr>
            <p:spPr>
              <a:xfrm>
                <a:off x="2144216" y="4446390"/>
                <a:ext cx="8458200" cy="929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IN" sz="36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3600" dirty="0">
                    <a:latin typeface="Times New Roman" panose="02020603050405020304" pitchFamily="18" charset="0"/>
                  </a:rPr>
                  <a:t>.............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A5CCCD4-E368-4199-91C6-CE1D8C888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216" y="4446390"/>
                <a:ext cx="8458200" cy="929165"/>
              </a:xfrm>
              <a:prstGeom prst="rect">
                <a:avLst/>
              </a:prstGeom>
              <a:blipFill>
                <a:blip r:embed="rId3"/>
                <a:stretch>
                  <a:fillRect b="-10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4DF0379-55A1-484D-AC6B-8ECE33434554}"/>
              </a:ext>
            </a:extLst>
          </p:cNvPr>
          <p:cNvSpPr txBox="1"/>
          <p:nvPr/>
        </p:nvSpPr>
        <p:spPr>
          <a:xfrm>
            <a:off x="135534" y="4446390"/>
            <a:ext cx="2008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5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661B25-2BF9-475C-ABD4-CAD5E694E30D}"/>
              </a:ext>
            </a:extLst>
          </p:cNvPr>
          <p:cNvSpPr txBox="1"/>
          <p:nvPr/>
        </p:nvSpPr>
        <p:spPr>
          <a:xfrm>
            <a:off x="0" y="90777"/>
            <a:ext cx="12082072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অমূলদ সংখ্যা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Ir</a:t>
            </a:r>
            <a:r>
              <a:rPr lang="en-GB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rational number)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D51882-7B95-459A-9D70-35F019381091}"/>
                  </a:ext>
                </a:extLst>
              </p:cNvPr>
              <p:cNvSpPr txBox="1"/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 সকল সংখ্যাকে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আকারে  প্রকাশ করা যায় না  তাকে অমূলদ সংখ্যা  বলে।যেখানে </a:t>
                </a:r>
                <a:r>
                  <a:rPr lang="en-US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স্বাভাবিক সংখ্যা,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পরস্পর সহমৌলিক এবং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Q&gt;</a:t>
                </a:r>
                <a:r>
                  <a:rPr lang="en-GB" sz="66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1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D51882-7B95-459A-9D70-35F019381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blipFill>
                <a:blip r:embed="rId2"/>
                <a:stretch>
                  <a:fillRect l="-2022" b="-17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A6B4598-99B4-47BF-AB6D-B61C6778CC84}"/>
              </a:ext>
            </a:extLst>
          </p:cNvPr>
          <p:cNvSpPr txBox="1"/>
          <p:nvPr/>
        </p:nvSpPr>
        <p:spPr>
          <a:xfrm>
            <a:off x="135534" y="4446390"/>
            <a:ext cx="2008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4E23AC0-1020-472F-B652-B408212B10AC}"/>
                  </a:ext>
                </a:extLst>
              </p:cNvPr>
              <p:cNvSpPr/>
              <p:nvPr/>
            </p:nvSpPr>
            <p:spPr>
              <a:xfrm>
                <a:off x="2325725" y="4456184"/>
                <a:ext cx="9238106" cy="986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8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3</m:t>
                        </m:r>
                      </m:e>
                    </m:rad>
                    <m:r>
                      <a:rPr lang="en-US" sz="4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</m:t>
                    </m:r>
                    <m:r>
                      <a:rPr lang="bn-IN" sz="48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   </m:t>
                    </m:r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bn-IN" sz="4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 </m:t>
                    </m:r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en-US" sz="4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…………..</m:t>
                    </m:r>
                  </m:oMath>
                </a14:m>
                <a:r>
                  <a:rPr lang="bn-IN" sz="4800" dirty="0">
                    <a:latin typeface="NikoshBAN" panose="02000000000000000000" pitchFamily="2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ইত্যাদি।</a:t>
                </a:r>
                <a:endParaRPr lang="en-US" sz="4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4E23AC0-1020-472F-B652-B408212B10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5725" y="4456184"/>
                <a:ext cx="9238106" cy="986745"/>
              </a:xfrm>
              <a:prstGeom prst="rect">
                <a:avLst/>
              </a:prstGeom>
              <a:blipFill>
                <a:blip r:embed="rId3"/>
                <a:stretch>
                  <a:fillRect r="-2046" b="-32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763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BFF8C8F-50F0-4BCF-9E4F-83EA449FB7AC}"/>
              </a:ext>
            </a:extLst>
          </p:cNvPr>
          <p:cNvSpPr txBox="1"/>
          <p:nvPr/>
        </p:nvSpPr>
        <p:spPr>
          <a:xfrm>
            <a:off x="404734" y="471099"/>
            <a:ext cx="11467476" cy="11442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6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পূর্ণসংখ্যা</a:t>
            </a:r>
            <a:r>
              <a:rPr lang="en-GB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66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Interger</a:t>
            </a:r>
            <a:r>
              <a:rPr lang="en-GB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6D7763-B144-429F-A54D-A250BFF8CA49}"/>
              </a:ext>
            </a:extLst>
          </p:cNvPr>
          <p:cNvSpPr txBox="1"/>
          <p:nvPr/>
        </p:nvSpPr>
        <p:spPr>
          <a:xfrm>
            <a:off x="685800" y="1981200"/>
            <a:ext cx="11006528" cy="1447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শূণ্যসহ সকল ধনাত্বক ও ঋনাত্বক অখন্ড সংখ্যাসমূহ কে পূর্ণসংখ্যা বলে।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3BA2DC-6607-44D0-9352-FD5A1BFE8E2C}"/>
              </a:ext>
            </a:extLst>
          </p:cNvPr>
          <p:cNvSpPr txBox="1"/>
          <p:nvPr/>
        </p:nvSpPr>
        <p:spPr>
          <a:xfrm>
            <a:off x="685800" y="3480638"/>
            <a:ext cx="1592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8F63767-ED60-4123-982E-773BAD112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50" y="3352800"/>
            <a:ext cx="9162478" cy="113117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4F44013-9F80-4146-A951-8A632F547B8C}"/>
              </a:ext>
            </a:extLst>
          </p:cNvPr>
          <p:cNvSpPr txBox="1"/>
          <p:nvPr/>
        </p:nvSpPr>
        <p:spPr>
          <a:xfrm>
            <a:off x="252334" y="4500885"/>
            <a:ext cx="113200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পূর্ণসংখ্যা তিন  প্রকারঃ</a:t>
            </a:r>
          </a:p>
          <a:p>
            <a:r>
              <a:rPr lang="bn-IN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১)ধনাত্বক সংখ্যা     </a:t>
            </a:r>
            <a:r>
              <a:rPr lang="bn-I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২)   </a:t>
            </a: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44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n-IN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4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৩) ঋনাত্বক সংখ্যা</a:t>
            </a:r>
            <a:endParaRPr lang="en-US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66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624A3FEE-4D53-48A9-B4AB-F10CA17D6099}"/>
              </a:ext>
            </a:extLst>
          </p:cNvPr>
          <p:cNvSpPr txBox="1"/>
          <p:nvPr/>
        </p:nvSpPr>
        <p:spPr>
          <a:xfrm>
            <a:off x="404734" y="152401"/>
            <a:ext cx="11467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ধনাত্বক সংখ্যা  </a:t>
            </a:r>
            <a:r>
              <a:rPr lang="en-GB" sz="54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Possitive</a:t>
            </a:r>
            <a:r>
              <a:rPr lang="en-GB" sz="5400" dirty="0">
                <a:latin typeface="NikoshBAN" panose="02000000000000000000" pitchFamily="2" charset="0"/>
                <a:cs typeface="NikoshBAN" panose="02000000000000000000" pitchFamily="2" charset="0"/>
              </a:rPr>
              <a:t>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2DFA47E-5479-4BA9-9C20-FBFD6F2364E0}"/>
              </a:ext>
            </a:extLst>
          </p:cNvPr>
          <p:cNvSpPr txBox="1"/>
          <p:nvPr/>
        </p:nvSpPr>
        <p:spPr>
          <a:xfrm>
            <a:off x="685800" y="14478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শুণ্য থেকে বড় সকল বাস্তব সংখ্যাকে ধনাত্বক সংখ্যা বলে।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49EE167-FBAE-467E-A947-540ECAADDE5A}"/>
              </a:ext>
            </a:extLst>
          </p:cNvPr>
          <p:cNvSpPr txBox="1"/>
          <p:nvPr/>
        </p:nvSpPr>
        <p:spPr>
          <a:xfrm>
            <a:off x="685799" y="4267200"/>
            <a:ext cx="11467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ধনাত্বক সংখ্যাকে তিন প্রকারঃ 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১)মৌলিক সংখ্যা     ২)    </a:t>
            </a: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৩)যৌগিক সংখ্যা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C80F20-C949-4D00-9627-C90A3991E4B1}"/>
              </a:ext>
            </a:extLst>
          </p:cNvPr>
          <p:cNvSpPr txBox="1"/>
          <p:nvPr/>
        </p:nvSpPr>
        <p:spPr>
          <a:xfrm>
            <a:off x="566504" y="3132941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244DDA-F83D-43ED-B68D-5EDB7F727CAB}"/>
              </a:ext>
            </a:extLst>
          </p:cNvPr>
          <p:cNvSpPr/>
          <p:nvPr/>
        </p:nvSpPr>
        <p:spPr>
          <a:xfrm>
            <a:off x="2455888" y="3132941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0.1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 1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dirty="0">
                <a:latin typeface="Times New Roman" panose="02020603050405020304" pitchFamily="18" charset="0"/>
              </a:rPr>
              <a:t>, 3 ,  0.5, 5, 9,----------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5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F44FFF8-89F7-4D67-B00C-64174DF5B9A5}"/>
              </a:ext>
            </a:extLst>
          </p:cNvPr>
          <p:cNvSpPr txBox="1"/>
          <p:nvPr/>
        </p:nvSpPr>
        <p:spPr>
          <a:xfrm>
            <a:off x="389745" y="228600"/>
            <a:ext cx="11377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মৌলিক সংখ্যা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6000" dirty="0">
                <a:latin typeface="NikoshBAN" panose="02000000000000000000" pitchFamily="2" charset="0"/>
                <a:cs typeface="NikoshBAN" panose="02000000000000000000" pitchFamily="2" charset="0"/>
              </a:rPr>
              <a:t>(Prime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98200-3185-4475-8075-FD1C912C7CE7}"/>
              </a:ext>
            </a:extLst>
          </p:cNvPr>
          <p:cNvSpPr txBox="1"/>
          <p:nvPr/>
        </p:nvSpPr>
        <p:spPr>
          <a:xfrm>
            <a:off x="-1" y="1428927"/>
            <a:ext cx="119621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en-US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 এর চেয়ে  বড় যে সব সংখ্যা </a:t>
            </a:r>
            <a:r>
              <a:rPr lang="en-US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এবং ঐ সংখ্যা ছাড়া অন্য কোন সংখ্যা দ্বারা নিঃশেষে বিভাজ্য হয় না তাদেরকে  মৌলিক সংখ্যা বলে।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4A54E1-7871-4CD4-B1B1-1BD2C00EC2DD}"/>
              </a:ext>
            </a:extLst>
          </p:cNvPr>
          <p:cNvSpPr txBox="1"/>
          <p:nvPr/>
        </p:nvSpPr>
        <p:spPr>
          <a:xfrm>
            <a:off x="389744" y="2605390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B7E048-0300-466A-B5A5-5EF65A449650}"/>
              </a:ext>
            </a:extLst>
          </p:cNvPr>
          <p:cNvSpPr txBox="1"/>
          <p:nvPr/>
        </p:nvSpPr>
        <p:spPr>
          <a:xfrm>
            <a:off x="623966" y="3428525"/>
            <a:ext cx="10909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যৌগিক সংখ্যা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(Compound number)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E95758-BECF-4E7B-B2BA-E8C6655C64D4}"/>
              </a:ext>
            </a:extLst>
          </p:cNvPr>
          <p:cNvSpPr/>
          <p:nvPr/>
        </p:nvSpPr>
        <p:spPr>
          <a:xfrm>
            <a:off x="2261016" y="2505195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2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3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400" dirty="0">
                <a:latin typeface="Times New Roman" panose="02020603050405020304" pitchFamily="18" charset="0"/>
              </a:rPr>
              <a:t>,7,11,13,17,19,-----------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9F9CBE-8F7C-4155-A95C-9750D5646B5D}"/>
              </a:ext>
            </a:extLst>
          </p:cNvPr>
          <p:cNvSpPr/>
          <p:nvPr/>
        </p:nvSpPr>
        <p:spPr>
          <a:xfrm>
            <a:off x="424409" y="4452663"/>
            <a:ext cx="111436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এর চেয়ে  বড় যে সব সংখ্যা </a:t>
            </a:r>
            <a:r>
              <a:rPr lang="en-US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এবং ঐ সংখ্যা ছাড়াও  অন্য কোন সংখ্যা দ্বারা নিঃশেষে বিভাজ্য হয় তাদেরকে  যৌলিক সংখ্যা বলে।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B07415-4B08-4FD4-B71B-780626FCE240}"/>
              </a:ext>
            </a:extLst>
          </p:cNvPr>
          <p:cNvSpPr/>
          <p:nvPr/>
        </p:nvSpPr>
        <p:spPr>
          <a:xfrm>
            <a:off x="2226040" y="5776102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4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6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5400" dirty="0">
                <a:latin typeface="Times New Roman" panose="02020603050405020304" pitchFamily="18" charset="0"/>
              </a:rPr>
              <a:t>,9,10,12,14,15,-----------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5CBBDD-913A-473D-AEB4-8F64B0492428}"/>
              </a:ext>
            </a:extLst>
          </p:cNvPr>
          <p:cNvSpPr txBox="1"/>
          <p:nvPr/>
        </p:nvSpPr>
        <p:spPr>
          <a:xfrm>
            <a:off x="382874" y="5776102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6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2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97A48B0-E12A-465B-A1CE-D96DA0E01BD3}"/>
              </a:ext>
            </a:extLst>
          </p:cNvPr>
          <p:cNvSpPr txBox="1"/>
          <p:nvPr/>
        </p:nvSpPr>
        <p:spPr>
          <a:xfrm>
            <a:off x="381000" y="533400"/>
            <a:ext cx="11551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ঋনাত্বক সংখ্যা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800" dirty="0">
                <a:latin typeface="NikoshBAN" panose="02000000000000000000" pitchFamily="2" charset="0"/>
                <a:cs typeface="NikoshBAN" panose="02000000000000000000" pitchFamily="2" charset="0"/>
              </a:rPr>
              <a:t>(Negative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1A0951-241B-4325-A665-968AFB1F9457}"/>
              </a:ext>
            </a:extLst>
          </p:cNvPr>
          <p:cNvSpPr/>
          <p:nvPr/>
        </p:nvSpPr>
        <p:spPr>
          <a:xfrm>
            <a:off x="381000" y="2667000"/>
            <a:ext cx="8610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শূণ্য থেকে ছোট সকল বাস্তব সংখ্যাকে ঋনাত্বক সংখ্যা বলে।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2D811E-33BF-40BB-B57A-1C04B80E5155}"/>
              </a:ext>
            </a:extLst>
          </p:cNvPr>
          <p:cNvSpPr/>
          <p:nvPr/>
        </p:nvSpPr>
        <p:spPr>
          <a:xfrm>
            <a:off x="2195869" y="4570274"/>
            <a:ext cx="93070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2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3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400" dirty="0">
                <a:latin typeface="Times New Roman" panose="02020603050405020304" pitchFamily="18" charset="0"/>
              </a:rPr>
              <a:t>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7,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11,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13,</a:t>
            </a:r>
            <a:r>
              <a:rPr lang="bn-IN" sz="5400" dirty="0">
                <a:latin typeface="Times New Roman" panose="02020603050405020304" pitchFamily="18" charset="0"/>
              </a:rPr>
              <a:t>-</a:t>
            </a:r>
            <a:r>
              <a:rPr lang="en-US" sz="5400" dirty="0">
                <a:latin typeface="Times New Roman" panose="02020603050405020304" pitchFamily="18" charset="0"/>
              </a:rPr>
              <a:t>17,-----------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272D15-D64F-46D4-861B-115A6A5B0C36}"/>
              </a:ext>
            </a:extLst>
          </p:cNvPr>
          <p:cNvSpPr txBox="1"/>
          <p:nvPr/>
        </p:nvSpPr>
        <p:spPr>
          <a:xfrm>
            <a:off x="381000" y="4713210"/>
            <a:ext cx="20773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57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993A2-7669-4BD0-8DF4-E3F0F5B63A67}"/>
              </a:ext>
            </a:extLst>
          </p:cNvPr>
          <p:cNvSpPr txBox="1"/>
          <p:nvPr/>
        </p:nvSpPr>
        <p:spPr>
          <a:xfrm>
            <a:off x="304801" y="0"/>
            <a:ext cx="11357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I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ভগ্নাংশ সংখ্যা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Fractional Number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6FFFA-F945-4F71-B554-F9B89A21FE85}"/>
              </a:ext>
            </a:extLst>
          </p:cNvPr>
          <p:cNvSpPr txBox="1"/>
          <p:nvPr/>
        </p:nvSpPr>
        <p:spPr>
          <a:xfrm>
            <a:off x="265043" y="1662847"/>
            <a:ext cx="11661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একটি পূর্ণ সংখ্যাকে বিভিন্ন অংশে ভাগ করলে যত ভাগ বা অংশ পাওয়া যায় তার প্রত্যেক ভাগ বা অংশকে ভগ্নাংশ বলে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A6983-8958-474A-8854-FE4AC042CBEE}"/>
                  </a:ext>
                </a:extLst>
              </p:cNvPr>
              <p:cNvSpPr txBox="1"/>
              <p:nvPr/>
            </p:nvSpPr>
            <p:spPr>
              <a:xfrm>
                <a:off x="463827" y="3213797"/>
                <a:ext cx="11463129" cy="105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যেমনঃ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4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1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bn-IN" sz="4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8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9</m:t>
                        </m:r>
                      </m:den>
                    </m:f>
                    <m:r>
                      <a:rPr lang="en-GB" sz="4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………….</m:t>
                    </m:r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A6983-8958-474A-8854-FE4AC042C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7" y="3213797"/>
                <a:ext cx="11463129" cy="1053494"/>
              </a:xfrm>
              <a:prstGeom prst="rect">
                <a:avLst/>
              </a:prstGeom>
              <a:blipFill>
                <a:blip r:embed="rId2"/>
                <a:stretch>
                  <a:fillRect l="-2127" b="-16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77CE0EF9-6952-40F4-B64E-A642DD105230}"/>
              </a:ext>
            </a:extLst>
          </p:cNvPr>
          <p:cNvSpPr txBox="1"/>
          <p:nvPr/>
        </p:nvSpPr>
        <p:spPr>
          <a:xfrm>
            <a:off x="304801" y="4678313"/>
            <a:ext cx="111185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ভগ্নাংশ দুই প্রকারঃ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১।   সাধারণ ভগ্নাংশ    ২।   দশমিক ভগ্নাংশ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65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A8768-6FCE-4FB9-8693-5368A496E75A}"/>
              </a:ext>
            </a:extLst>
          </p:cNvPr>
          <p:cNvSpPr txBox="1"/>
          <p:nvPr/>
        </p:nvSpPr>
        <p:spPr>
          <a:xfrm>
            <a:off x="3200400" y="14872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 প্রকৃত ভগ্নাংশ</a:t>
            </a:r>
            <a:endParaRPr lang="en-US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E3F1A5-9BD1-4AA4-906C-593DFBCF3926}"/>
              </a:ext>
            </a:extLst>
          </p:cNvPr>
          <p:cNvSpPr txBox="1"/>
          <p:nvPr/>
        </p:nvSpPr>
        <p:spPr>
          <a:xfrm>
            <a:off x="76200" y="2111514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যে ভগ্নাংশের লব ছোট হর বড় তাকে প্রকৃত ভগ্নাংশ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A9CBA1-830F-46F0-A0A9-251108FB3B46}"/>
                  </a:ext>
                </a:extLst>
              </p:cNvPr>
              <p:cNvSpPr txBox="1"/>
              <p:nvPr/>
            </p:nvSpPr>
            <p:spPr>
              <a:xfrm>
                <a:off x="2817742" y="2803045"/>
                <a:ext cx="4767470" cy="1320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IN" sz="3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3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7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6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11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………</m:t>
                      </m:r>
                      <m:r>
                        <a:rPr lang="bn-IN" sz="3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ইত্যাদি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 </m:t>
                      </m:r>
                    </m:oMath>
                  </m:oMathPara>
                </a14:m>
                <a:endParaRPr lang="en-US" sz="3600" dirty="0">
                  <a:latin typeface="NikoshBAN" panose="02000000000000000000" pitchFamily="2" charset="0"/>
                  <a:ea typeface="Calibri" panose="020F0502020204030204" pitchFamily="34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A9CBA1-830F-46F0-A0A9-251108FB3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742" y="2803045"/>
                <a:ext cx="4767470" cy="1320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6A5A4A9-DA5D-4C8B-AFB0-A4702E29662B}"/>
              </a:ext>
            </a:extLst>
          </p:cNvPr>
          <p:cNvSpPr txBox="1"/>
          <p:nvPr/>
        </p:nvSpPr>
        <p:spPr>
          <a:xfrm>
            <a:off x="2286000" y="4139955"/>
            <a:ext cx="5638800" cy="6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 অপ্রকৃত ভগ্নাংশ  বা মিশ্র ভগ্নাংশ 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FC362D-D7A0-4228-B6E6-EFA5BBD1FA9C}"/>
              </a:ext>
            </a:extLst>
          </p:cNvPr>
          <p:cNvSpPr/>
          <p:nvPr/>
        </p:nvSpPr>
        <p:spPr>
          <a:xfrm>
            <a:off x="152400" y="4778514"/>
            <a:ext cx="1165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যে ভগ্নাংশের লব বড় হর ছোট  তাকে প্রকৃত ভগ্নাংশ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45F518-D663-46F3-A82D-18B9A142FDAF}"/>
                  </a:ext>
                </a:extLst>
              </p:cNvPr>
              <p:cNvSpPr/>
              <p:nvPr/>
            </p:nvSpPr>
            <p:spPr>
              <a:xfrm>
                <a:off x="3008243" y="5370731"/>
                <a:ext cx="5155096" cy="11848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bn-IN" sz="32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7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………</m:t>
                      </m:r>
                      <m:r>
                        <a:rPr lang="bn-IN" sz="32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ইত্যাদি</m:t>
                      </m:r>
                    </m:oMath>
                  </m:oMathPara>
                </a14:m>
                <a:endParaRPr lang="en-US" sz="3200" dirty="0">
                  <a:latin typeface="NikoshBAN" panose="02000000000000000000" pitchFamily="2" charset="0"/>
                  <a:ea typeface="Calibri" panose="020F0502020204030204" pitchFamily="34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45F518-D663-46F3-A82D-18B9A142FD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243" y="5370731"/>
                <a:ext cx="5155096" cy="1184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C49B5BF2-8E48-4378-8693-028CF967523F}"/>
              </a:ext>
            </a:extLst>
          </p:cNvPr>
          <p:cNvSpPr/>
          <p:nvPr/>
        </p:nvSpPr>
        <p:spPr>
          <a:xfrm>
            <a:off x="516834" y="624244"/>
            <a:ext cx="93692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সাধারণ ভগ্নাংশ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আবার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দুই প্রকারঃ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43183-DCF2-4657-95E7-A5A87EEF50E8}"/>
              </a:ext>
            </a:extLst>
          </p:cNvPr>
          <p:cNvSpPr txBox="1"/>
          <p:nvPr/>
        </p:nvSpPr>
        <p:spPr>
          <a:xfrm>
            <a:off x="152400" y="2968487"/>
            <a:ext cx="1954696" cy="954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B95A3A-9C51-4197-9338-6E7AA6E42C08}"/>
              </a:ext>
            </a:extLst>
          </p:cNvPr>
          <p:cNvSpPr txBox="1"/>
          <p:nvPr/>
        </p:nvSpPr>
        <p:spPr>
          <a:xfrm>
            <a:off x="516834" y="5536097"/>
            <a:ext cx="1954696" cy="954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28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80BA99-2690-4D21-8DA3-8DCCB13BF2E6}"/>
              </a:ext>
            </a:extLst>
          </p:cNvPr>
          <p:cNvSpPr/>
          <p:nvPr/>
        </p:nvSpPr>
        <p:spPr>
          <a:xfrm>
            <a:off x="318052" y="228600"/>
            <a:ext cx="1155589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  <a:r>
              <a:rPr lang="bn-IN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দশমিক ভগ্নাংশ </a:t>
            </a:r>
            <a:endParaRPr lang="bn-IN" sz="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দুই প্রকার</a:t>
            </a:r>
          </a:p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সসীম দশমিক ভগ্নাংশ</a:t>
            </a:r>
          </a:p>
          <a:p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34567</a:t>
            </a:r>
            <a:r>
              <a:rPr lang="bn-IN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,</a:t>
            </a:r>
            <a:r>
              <a:rPr lang="en-US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002</a:t>
            </a:r>
            <a:endParaRPr lang="bn-IN" sz="6000" dirty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bn-IN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অসীম আবৃত দশমিক ভগ্নাংশ 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....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 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4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6E9676-4D9A-4FBB-A299-11C4550F45F8}"/>
              </a:ext>
            </a:extLst>
          </p:cNvPr>
          <p:cNvSpPr txBox="1"/>
          <p:nvPr/>
        </p:nvSpPr>
        <p:spPr>
          <a:xfrm>
            <a:off x="424070" y="99809"/>
            <a:ext cx="10724321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kumimoji="0" lang="en-US" sz="6600" b="1" i="0" u="none" strike="noStrike" kern="0" spc="50" normalizeH="0" baseline="0" noProof="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kumimoji="0" lang="en-US" sz="6600" b="1" i="0" u="none" strike="noStrike" kern="0" spc="50" normalizeH="0" baseline="0" noProof="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kumimoji="0" lang="en-US" sz="6600" b="1" i="0" u="none" strike="noStrike" kern="0" spc="50" normalizeH="0" baseline="0" noProof="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F8458B-07E5-4F97-A225-2BBDB5CF5B6E}"/>
              </a:ext>
            </a:extLst>
          </p:cNvPr>
          <p:cNvSpPr txBox="1"/>
          <p:nvPr/>
        </p:nvSpPr>
        <p:spPr>
          <a:xfrm>
            <a:off x="745435" y="3018075"/>
            <a:ext cx="10840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অঋনাত্বক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কাকে বলে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উদাহরন দাও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0864C0-AE0E-4A97-BCEC-7734547698AA}"/>
              </a:ext>
            </a:extLst>
          </p:cNvPr>
          <p:cNvSpPr txBox="1"/>
          <p:nvPr/>
        </p:nvSpPr>
        <p:spPr>
          <a:xfrm>
            <a:off x="745435" y="3999920"/>
            <a:ext cx="11221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থেকে ত্রিশ   পর্যন্ত মৌলিক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গূলো লেখ    ।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79B7A-A7E0-4E4D-B91D-BD3E55C91EE1}"/>
              </a:ext>
            </a:extLst>
          </p:cNvPr>
          <p:cNvSpPr txBox="1"/>
          <p:nvPr/>
        </p:nvSpPr>
        <p:spPr>
          <a:xfrm>
            <a:off x="745435" y="2211035"/>
            <a:ext cx="110092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 সংখ্যা কাকে বলে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উদাহরন দাও 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1BCD11-CEB1-4BBA-8135-E35FD5F981D9}"/>
              </a:ext>
            </a:extLst>
          </p:cNvPr>
          <p:cNvSpPr txBox="1"/>
          <p:nvPr/>
        </p:nvSpPr>
        <p:spPr>
          <a:xfrm>
            <a:off x="1046922" y="4969565"/>
            <a:ext cx="10101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 ভগ্নাংশ কত প্রকার ও কি কি ?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1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847B69-8F96-44B3-9D42-720B3652A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658" y="-33473"/>
            <a:ext cx="5902018" cy="68914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2367E3-9612-4247-8749-E6C0C2C7CA35}"/>
              </a:ext>
            </a:extLst>
          </p:cNvPr>
          <p:cNvSpPr txBox="1"/>
          <p:nvPr/>
        </p:nvSpPr>
        <p:spPr>
          <a:xfrm>
            <a:off x="3146156" y="697424"/>
            <a:ext cx="5889356" cy="264687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6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1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9145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97F78C-F54F-42BE-B629-FDB92BDAB898}"/>
              </a:ext>
            </a:extLst>
          </p:cNvPr>
          <p:cNvSpPr txBox="1"/>
          <p:nvPr/>
        </p:nvSpPr>
        <p:spPr>
          <a:xfrm>
            <a:off x="424070" y="157223"/>
            <a:ext cx="11025808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D863E7-C59A-4C5C-A438-4660128135C8}"/>
              </a:ext>
            </a:extLst>
          </p:cNvPr>
          <p:cNvSpPr txBox="1"/>
          <p:nvPr/>
        </p:nvSpPr>
        <p:spPr>
          <a:xfrm>
            <a:off x="424070" y="1384995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১। পূর্ণ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3531AC-F846-49B1-BB47-98851537CAFB}"/>
              </a:ext>
            </a:extLst>
          </p:cNvPr>
          <p:cNvSpPr txBox="1"/>
          <p:nvPr/>
        </p:nvSpPr>
        <p:spPr>
          <a:xfrm>
            <a:off x="424070" y="2386686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২ । স্বাভাবিক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A80DE4-CED3-46F2-A420-2BA878EC61F0}"/>
              </a:ext>
            </a:extLst>
          </p:cNvPr>
          <p:cNvSpPr txBox="1"/>
          <p:nvPr/>
        </p:nvSpPr>
        <p:spPr>
          <a:xfrm>
            <a:off x="424070" y="3310016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৩ । মৌলিক 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2A7627-2ED1-4C09-8F7C-511E393A3962}"/>
              </a:ext>
            </a:extLst>
          </p:cNvPr>
          <p:cNvSpPr txBox="1"/>
          <p:nvPr/>
        </p:nvSpPr>
        <p:spPr>
          <a:xfrm>
            <a:off x="516836" y="4345561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৪।  বাস্তব  সংখ্যা কত প্রকার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6FA665-875D-4C4A-BF4A-93BD8F97115B}"/>
              </a:ext>
            </a:extLst>
          </p:cNvPr>
          <p:cNvSpPr txBox="1"/>
          <p:nvPr/>
        </p:nvSpPr>
        <p:spPr>
          <a:xfrm>
            <a:off x="516835" y="5579165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৫ । ঋনাত্নক 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1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099A569-F8CA-4E30-AB36-697ABEE12567}"/>
              </a:ext>
            </a:extLst>
          </p:cNvPr>
          <p:cNvSpPr txBox="1"/>
          <p:nvPr/>
        </p:nvSpPr>
        <p:spPr>
          <a:xfrm>
            <a:off x="438640" y="37238"/>
            <a:ext cx="11304104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19ABED-ECF7-4EDF-96D5-17C956761603}"/>
              </a:ext>
            </a:extLst>
          </p:cNvPr>
          <p:cNvSpPr txBox="1"/>
          <p:nvPr/>
        </p:nvSpPr>
        <p:spPr>
          <a:xfrm>
            <a:off x="438640" y="999729"/>
            <a:ext cx="6183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# নিচে কতগূলো বাস্তব সংখ্যা দেওয়া হলঃ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944014-5A7E-476B-AF45-03B1DFC7FF15}"/>
                  </a:ext>
                </a:extLst>
              </p:cNvPr>
              <p:cNvSpPr txBox="1"/>
              <p:nvPr/>
            </p:nvSpPr>
            <p:spPr>
              <a:xfrm>
                <a:off x="405483" y="1714189"/>
                <a:ext cx="11537364" cy="15814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  3.5 ,  -5  ,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3.45674……,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5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  0 , -7 ,  10 , 4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-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  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……………………..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944014-5A7E-476B-AF45-03B1DFC7FF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3" y="1714189"/>
                <a:ext cx="11537364" cy="1581459"/>
              </a:xfrm>
              <a:prstGeom prst="rect">
                <a:avLst/>
              </a:prstGeom>
              <a:blipFill>
                <a:blip r:embed="rId2"/>
                <a:stretch>
                  <a:fillRect l="-1903" r="-846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2EB4D64A-388E-4A23-908F-3BFE27FA4457}"/>
              </a:ext>
            </a:extLst>
          </p:cNvPr>
          <p:cNvSpPr txBox="1"/>
          <p:nvPr/>
        </p:nvSpPr>
        <p:spPr>
          <a:xfrm>
            <a:off x="238537" y="3544351"/>
            <a:ext cx="1170430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ক । বাস্তব সংখ্যা কি ? </a:t>
            </a:r>
          </a:p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খ ।  বাস্তব সংখ্যার শ্রেণি বিন্যাস টি লেখ । </a:t>
            </a:r>
          </a:p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গ । উপরোক্ত সংখ্যা গূলোকে বাস্তব সংখ্যার শ্রেণিবিন্যাস অনুযায়ী সনাক্তকরন কর ।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7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7F314F-86C3-4340-866D-9176D0A7A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460" y="142460"/>
            <a:ext cx="6715539" cy="6715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EAE578-6A88-4038-A594-0B35C6260A1E}"/>
              </a:ext>
            </a:extLst>
          </p:cNvPr>
          <p:cNvSpPr txBox="1"/>
          <p:nvPr/>
        </p:nvSpPr>
        <p:spPr>
          <a:xfrm>
            <a:off x="2809461" y="689113"/>
            <a:ext cx="6679096" cy="31547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9900" dirty="0">
                <a:ln>
                  <a:solidFill>
                    <a:srgbClr val="00B0F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9900" dirty="0">
              <a:ln>
                <a:solidFill>
                  <a:srgbClr val="00B0F0"/>
                </a:solidFill>
              </a:ln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427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48904" y="2810390"/>
            <a:ext cx="5843096" cy="38472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নবম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প্রথম </a:t>
            </a:r>
          </a:p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অনুশীলনীঃ ১ 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বস্তুঃ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৪৫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১১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/10/২০১৯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ইং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1B756E-DF0C-4A10-A57B-0A063DC64B9A}"/>
              </a:ext>
            </a:extLst>
          </p:cNvPr>
          <p:cNvSpPr/>
          <p:nvPr/>
        </p:nvSpPr>
        <p:spPr>
          <a:xfrm>
            <a:off x="0" y="2871945"/>
            <a:ext cx="6253370" cy="372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চি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তি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সাইফুল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সারমারা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নাছির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উদ্দিন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বিদ্দ্যালয়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বকশীগঞ্জ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জামালপুর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০১৭২২৭০৩৭২৭ 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saifulislambtt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@gmail.com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BA1712-76C2-44E8-ACDE-EC949531D2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4" y="0"/>
            <a:ext cx="2048682" cy="273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3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7203708-D860-48EB-9684-54AFBE62DB7D}"/>
              </a:ext>
            </a:extLst>
          </p:cNvPr>
          <p:cNvSpPr txBox="1"/>
          <p:nvPr/>
        </p:nvSpPr>
        <p:spPr>
          <a:xfrm>
            <a:off x="154983" y="154983"/>
            <a:ext cx="11902697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Times New Roman" panose="02020603050405020304" pitchFamily="18" charset="0"/>
                <a:cs typeface="NikoshBAN" panose="02000000000000000000" pitchFamily="2" charset="0"/>
              </a:rPr>
              <a:t>নিচের ছবিতে তোমরা কি কি  দেখতে পাচ্ছ?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B3ECD3F-9AA9-4C8F-BDD4-757A0CA4261A}"/>
              </a:ext>
            </a:extLst>
          </p:cNvPr>
          <p:cNvSpPr/>
          <p:nvPr/>
        </p:nvSpPr>
        <p:spPr>
          <a:xfrm>
            <a:off x="3060424" y="2679836"/>
            <a:ext cx="990600" cy="86516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9750657-F7B7-49B7-8FC6-8E12EDECF96E}"/>
              </a:ext>
            </a:extLst>
          </p:cNvPr>
          <p:cNvSpPr/>
          <p:nvPr/>
        </p:nvSpPr>
        <p:spPr>
          <a:xfrm>
            <a:off x="276640" y="1345889"/>
            <a:ext cx="1171160" cy="11687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B1CA8C4-036C-40E6-817A-08D02DFB239C}"/>
                  </a:ext>
                </a:extLst>
              </p:cNvPr>
              <p:cNvSpPr/>
              <p:nvPr/>
            </p:nvSpPr>
            <p:spPr>
              <a:xfrm>
                <a:off x="5779380" y="2467567"/>
                <a:ext cx="1295399" cy="1402080"/>
              </a:xfrm>
              <a:prstGeom prst="ellipse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US" sz="3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B1CA8C4-036C-40E6-817A-08D02DFB23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380" y="2467567"/>
                <a:ext cx="1295399" cy="140208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id="{9C9A4F1B-405A-4F8C-811C-87153919CD1A}"/>
              </a:ext>
            </a:extLst>
          </p:cNvPr>
          <p:cNvSpPr/>
          <p:nvPr/>
        </p:nvSpPr>
        <p:spPr>
          <a:xfrm>
            <a:off x="1745524" y="3754078"/>
            <a:ext cx="1153922" cy="11325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B102BB9-02C2-438A-916F-B4DE32559FF0}"/>
              </a:ext>
            </a:extLst>
          </p:cNvPr>
          <p:cNvSpPr/>
          <p:nvPr/>
        </p:nvSpPr>
        <p:spPr>
          <a:xfrm>
            <a:off x="4309441" y="2571940"/>
            <a:ext cx="1320760" cy="129234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1.23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442D3FB5-6FC1-4DC3-8DF3-219CF3440ECB}"/>
                  </a:ext>
                </a:extLst>
              </p:cNvPr>
              <p:cNvSpPr/>
              <p:nvPr/>
            </p:nvSpPr>
            <p:spPr>
              <a:xfrm>
                <a:off x="9591641" y="4123832"/>
                <a:ext cx="1709669" cy="1525830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800" i="0" u="none" strike="noStrike" kern="0" normalizeH="0" baseline="0" noProof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US" sz="3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442D3FB5-6FC1-4DC3-8DF3-219CF3440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641" y="4123832"/>
                <a:ext cx="1709669" cy="152583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3696B4BD-E258-44E5-9C24-5E16F390994C}"/>
                  </a:ext>
                </a:extLst>
              </p:cNvPr>
              <p:cNvSpPr/>
              <p:nvPr/>
            </p:nvSpPr>
            <p:spPr>
              <a:xfrm>
                <a:off x="7671147" y="3963465"/>
                <a:ext cx="1473475" cy="1484784"/>
              </a:xfrm>
              <a:prstGeom prst="ellipse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3696B4BD-E258-44E5-9C24-5E16F39099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147" y="3963465"/>
                <a:ext cx="1473475" cy="1484784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5">
            <a:extLst>
              <a:ext uri="{FF2B5EF4-FFF2-40B4-BE49-F238E27FC236}">
                <a16:creationId xmlns:a16="http://schemas.microsoft.com/office/drawing/2014/main" id="{EB2797BE-595E-4F6A-AE7F-49F8DC771A91}"/>
              </a:ext>
            </a:extLst>
          </p:cNvPr>
          <p:cNvSpPr/>
          <p:nvPr/>
        </p:nvSpPr>
        <p:spPr>
          <a:xfrm>
            <a:off x="1861309" y="1340700"/>
            <a:ext cx="1199115" cy="1168711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normalizeH="0" baseline="0" noProof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165CE48-CB68-4CB8-93EA-236283F45E53}"/>
              </a:ext>
            </a:extLst>
          </p:cNvPr>
          <p:cNvSpPr/>
          <p:nvPr/>
        </p:nvSpPr>
        <p:spPr>
          <a:xfrm>
            <a:off x="6144181" y="3818620"/>
            <a:ext cx="1271165" cy="136330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34804B9-626B-4CD9-BBDB-1CF1881416D1}"/>
              </a:ext>
            </a:extLst>
          </p:cNvPr>
          <p:cNvSpPr/>
          <p:nvPr/>
        </p:nvSpPr>
        <p:spPr>
          <a:xfrm>
            <a:off x="1802296" y="2748836"/>
            <a:ext cx="990600" cy="865162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1EE96B0-064E-446F-AE7D-B5B838EC2D96}"/>
              </a:ext>
            </a:extLst>
          </p:cNvPr>
          <p:cNvSpPr/>
          <p:nvPr/>
        </p:nvSpPr>
        <p:spPr>
          <a:xfrm>
            <a:off x="3280435" y="1317778"/>
            <a:ext cx="1104071" cy="121550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6871F1-7853-44B4-A595-07144087D9C4}"/>
              </a:ext>
            </a:extLst>
          </p:cNvPr>
          <p:cNvSpPr/>
          <p:nvPr/>
        </p:nvSpPr>
        <p:spPr>
          <a:xfrm>
            <a:off x="58964" y="4286977"/>
            <a:ext cx="1332741" cy="12842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B1F072D-3731-423E-9E6F-21D6DCA40D84}"/>
              </a:ext>
            </a:extLst>
          </p:cNvPr>
          <p:cNvSpPr/>
          <p:nvPr/>
        </p:nvSpPr>
        <p:spPr>
          <a:xfrm>
            <a:off x="8816536" y="2672448"/>
            <a:ext cx="1573167" cy="148478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2.35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F837063-B092-4C2B-B9CA-C8780F4A2715}"/>
              </a:ext>
            </a:extLst>
          </p:cNvPr>
          <p:cNvSpPr/>
          <p:nvPr/>
        </p:nvSpPr>
        <p:spPr>
          <a:xfrm>
            <a:off x="3135796" y="3662421"/>
            <a:ext cx="1295400" cy="140208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0.56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74A32B3-51AA-42A6-8B23-2FBB9C64ED53}"/>
              </a:ext>
            </a:extLst>
          </p:cNvPr>
          <p:cNvSpPr/>
          <p:nvPr/>
        </p:nvSpPr>
        <p:spPr>
          <a:xfrm>
            <a:off x="4179545" y="5181924"/>
            <a:ext cx="1121465" cy="112477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C1A5AEB-7EE4-4E99-935F-6962106BB528}"/>
              </a:ext>
            </a:extLst>
          </p:cNvPr>
          <p:cNvSpPr/>
          <p:nvPr/>
        </p:nvSpPr>
        <p:spPr>
          <a:xfrm>
            <a:off x="4803758" y="3818620"/>
            <a:ext cx="1244062" cy="1363303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40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√3</a:t>
            </a:r>
            <a:endParaRPr kumimoji="0" lang="en-US" sz="32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DE6AAA70-9FAD-41B9-9A4F-CCE843FBD6AE}"/>
                  </a:ext>
                </a:extLst>
              </p:cNvPr>
              <p:cNvSpPr/>
              <p:nvPr/>
            </p:nvSpPr>
            <p:spPr>
              <a:xfrm>
                <a:off x="126103" y="2619005"/>
                <a:ext cx="1501654" cy="1504827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400" i="0" u="none" strike="noStrike" kern="0" normalizeH="0" baseline="0" noProof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DE6AAA70-9FAD-41B9-9A4F-CCE843FBD6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03" y="2619005"/>
                <a:ext cx="1501654" cy="1504827"/>
              </a:xfrm>
              <a:prstGeom prst="ellipse">
                <a:avLst/>
              </a:prstGeom>
              <a:blipFill>
                <a:blip r:embed="rId5"/>
                <a:stretch>
                  <a:fillRect b="-201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>
            <a:extLst>
              <a:ext uri="{FF2B5EF4-FFF2-40B4-BE49-F238E27FC236}">
                <a16:creationId xmlns:a16="http://schemas.microsoft.com/office/drawing/2014/main" id="{88B3924A-E840-45A0-83C9-9C33C3B5AAD5}"/>
              </a:ext>
            </a:extLst>
          </p:cNvPr>
          <p:cNvSpPr/>
          <p:nvPr/>
        </p:nvSpPr>
        <p:spPr>
          <a:xfrm>
            <a:off x="5999242" y="5425210"/>
            <a:ext cx="1171160" cy="122315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kern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4</a:t>
            </a:r>
            <a:endParaRPr kumimoji="0" lang="en-US" sz="54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21BA289-B44E-4456-8187-C69FEBC7EA6A}"/>
              </a:ext>
            </a:extLst>
          </p:cNvPr>
          <p:cNvSpPr/>
          <p:nvPr/>
        </p:nvSpPr>
        <p:spPr>
          <a:xfrm>
            <a:off x="6106331" y="1313017"/>
            <a:ext cx="1205870" cy="105863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6</a:t>
            </a:r>
            <a:endParaRPr kumimoji="0" lang="en-US" sz="4800" b="1" i="0" u="none" strike="noStrike" kern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A4A043E-0AFF-4B45-A4FE-923116D44515}"/>
              </a:ext>
            </a:extLst>
          </p:cNvPr>
          <p:cNvSpPr/>
          <p:nvPr/>
        </p:nvSpPr>
        <p:spPr>
          <a:xfrm>
            <a:off x="4595474" y="1297725"/>
            <a:ext cx="1330578" cy="1215503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5</a:t>
            </a:r>
            <a:endParaRPr kumimoji="0" lang="en-US" sz="60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B337F43-0AF2-4BE2-8293-BD9864E88CAC}"/>
              </a:ext>
            </a:extLst>
          </p:cNvPr>
          <p:cNvSpPr/>
          <p:nvPr/>
        </p:nvSpPr>
        <p:spPr>
          <a:xfrm>
            <a:off x="2792895" y="5181923"/>
            <a:ext cx="1153921" cy="11687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4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en-US" sz="4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9</a:t>
            </a:r>
            <a:endParaRPr kumimoji="0" lang="en-US" sz="4400" b="1" i="0" u="none" strike="noStrike" kern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A4AE209-B30D-44DD-AB4B-71437E9D4EFA}"/>
              </a:ext>
            </a:extLst>
          </p:cNvPr>
          <p:cNvSpPr/>
          <p:nvPr/>
        </p:nvSpPr>
        <p:spPr>
          <a:xfrm>
            <a:off x="7223958" y="2623514"/>
            <a:ext cx="1271165" cy="117976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54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kumimoji="0" lang="en-US" sz="54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FD7ADA4-AD3B-432C-ABDA-E657ED39193E}"/>
              </a:ext>
            </a:extLst>
          </p:cNvPr>
          <p:cNvSpPr/>
          <p:nvPr/>
        </p:nvSpPr>
        <p:spPr>
          <a:xfrm>
            <a:off x="1288704" y="4992628"/>
            <a:ext cx="1171160" cy="1314069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54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en-US" sz="54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7</a:t>
            </a:r>
            <a:endParaRPr kumimoji="0" lang="en-US" sz="54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2DEBC18-1D1C-4727-9037-0843C54D2F3A}"/>
              </a:ext>
            </a:extLst>
          </p:cNvPr>
          <p:cNvSpPr/>
          <p:nvPr/>
        </p:nvSpPr>
        <p:spPr>
          <a:xfrm>
            <a:off x="10066682" y="1485458"/>
            <a:ext cx="1326538" cy="1450124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9</a:t>
            </a:r>
            <a:endParaRPr kumimoji="0" lang="en-US" sz="6000" b="1" i="0" u="none" strike="noStrike" kern="0" spc="50" normalizeH="0" baseline="0" noProof="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90833D0-724D-4B89-A707-43EFAF9DDECF}"/>
              </a:ext>
            </a:extLst>
          </p:cNvPr>
          <p:cNvSpPr/>
          <p:nvPr/>
        </p:nvSpPr>
        <p:spPr>
          <a:xfrm>
            <a:off x="8824149" y="1409751"/>
            <a:ext cx="1002053" cy="109965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8</a:t>
            </a:r>
            <a:endParaRPr kumimoji="0" lang="en-US" sz="60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030B017-FCA2-409D-A932-A8A3150A1C35}"/>
              </a:ext>
            </a:extLst>
          </p:cNvPr>
          <p:cNvSpPr/>
          <p:nvPr/>
        </p:nvSpPr>
        <p:spPr>
          <a:xfrm>
            <a:off x="7467600" y="1230320"/>
            <a:ext cx="1212933" cy="116795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7</a:t>
            </a:r>
            <a:endParaRPr kumimoji="0" lang="en-US" sz="48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DAD74B4-B346-451F-8FA4-2E238A8807A5}"/>
              </a:ext>
            </a:extLst>
          </p:cNvPr>
          <p:cNvSpPr txBox="1"/>
          <p:nvPr/>
        </p:nvSpPr>
        <p:spPr>
          <a:xfrm>
            <a:off x="238539" y="320456"/>
            <a:ext cx="11714921" cy="621708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199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</a:t>
            </a:r>
            <a:endParaRPr lang="en-US" sz="199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3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5F7E466D-FD3E-4F99-AE57-88D53ECCDD27}"/>
              </a:ext>
            </a:extLst>
          </p:cNvPr>
          <p:cNvSpPr txBox="1"/>
          <p:nvPr/>
        </p:nvSpPr>
        <p:spPr>
          <a:xfrm>
            <a:off x="449705" y="356802"/>
            <a:ext cx="10103370" cy="12171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7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8959A3-10E3-4058-AD90-8EAB3EFDFCF1}"/>
              </a:ext>
            </a:extLst>
          </p:cNvPr>
          <p:cNvSpPr txBox="1"/>
          <p:nvPr/>
        </p:nvSpPr>
        <p:spPr>
          <a:xfrm>
            <a:off x="228600" y="2001078"/>
            <a:ext cx="11734800" cy="36009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শিক্ষার্থীরা--------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১। বাস্তব সংখ্যা কি তা বলতে পারবে 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২। বিভিন্ন প্রকার সংখ্যার পরিচিতি লাভ করতে পারবে ।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৩  । বাস্তব সংখ্যার শ্রেণি বিন্যাস করতে পারবে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</a:p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৪ ।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 বাস্তব সংখ্যার শ্রেণি বিন্যা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সের ব্যাখ্যা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 করতে পারবে 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89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C040EDE7-27E6-44DA-B42E-53E563B529FD}"/>
              </a:ext>
            </a:extLst>
          </p:cNvPr>
          <p:cNvSpPr/>
          <p:nvPr/>
        </p:nvSpPr>
        <p:spPr>
          <a:xfrm>
            <a:off x="3657599" y="811006"/>
            <a:ext cx="3140751" cy="744148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A7781C30-EAD8-4F7B-91F3-BCE7D43E2B5C}"/>
              </a:ext>
            </a:extLst>
          </p:cNvPr>
          <p:cNvSpPr/>
          <p:nvPr/>
        </p:nvSpPr>
        <p:spPr>
          <a:xfrm>
            <a:off x="2057401" y="2095482"/>
            <a:ext cx="1889642" cy="582102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মূলদ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ADEDD6F0-BDC0-491B-8A6B-F009EEC6499A}"/>
              </a:ext>
            </a:extLst>
          </p:cNvPr>
          <p:cNvSpPr/>
          <p:nvPr/>
        </p:nvSpPr>
        <p:spPr>
          <a:xfrm>
            <a:off x="6705600" y="2209800"/>
            <a:ext cx="1676400" cy="533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অমূলদ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CAF424AA-8F87-44D5-8344-A88614A4A633}"/>
              </a:ext>
            </a:extLst>
          </p:cNvPr>
          <p:cNvSpPr/>
          <p:nvPr/>
        </p:nvSpPr>
        <p:spPr>
          <a:xfrm>
            <a:off x="1201882" y="3151909"/>
            <a:ext cx="855518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4A1342C8-BE3C-45A6-BD19-278C7FD8C498}"/>
              </a:ext>
            </a:extLst>
          </p:cNvPr>
          <p:cNvSpPr/>
          <p:nvPr/>
        </p:nvSpPr>
        <p:spPr>
          <a:xfrm>
            <a:off x="5746173" y="3200400"/>
            <a:ext cx="1340427" cy="533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ভগ্নাংশ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051FA303-3821-4E6E-AEA7-19318A5F93DC}"/>
              </a:ext>
            </a:extLst>
          </p:cNvPr>
          <p:cNvSpPr/>
          <p:nvPr/>
        </p:nvSpPr>
        <p:spPr>
          <a:xfrm>
            <a:off x="318655" y="4191000"/>
            <a:ext cx="1310986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ধনাত্বক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1B9495B9-6791-441B-84AE-96F51DAC35AD}"/>
              </a:ext>
            </a:extLst>
          </p:cNvPr>
          <p:cNvSpPr/>
          <p:nvPr/>
        </p:nvSpPr>
        <p:spPr>
          <a:xfrm>
            <a:off x="1828800" y="4191000"/>
            <a:ext cx="519546" cy="533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EF268803-C997-47BE-B743-634565D0AFC7}"/>
              </a:ext>
            </a:extLst>
          </p:cNvPr>
          <p:cNvSpPr/>
          <p:nvPr/>
        </p:nvSpPr>
        <p:spPr>
          <a:xfrm>
            <a:off x="2514600" y="4191000"/>
            <a:ext cx="1544782" cy="5334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ঋনাত্বক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60675DA2-2B40-4A2D-9C51-71054D852AC6}"/>
              </a:ext>
            </a:extLst>
          </p:cNvPr>
          <p:cNvSpPr/>
          <p:nvPr/>
        </p:nvSpPr>
        <p:spPr>
          <a:xfrm>
            <a:off x="4267200" y="4191000"/>
            <a:ext cx="1544782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4135CAD6-6011-48A6-A0D6-D3A089B6FD6B}"/>
              </a:ext>
            </a:extLst>
          </p:cNvPr>
          <p:cNvSpPr/>
          <p:nvPr/>
        </p:nvSpPr>
        <p:spPr>
          <a:xfrm>
            <a:off x="7315200" y="4191000"/>
            <a:ext cx="1544782" cy="5334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দশমিক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F2B11FD3-40BA-4612-AC36-9459BA09B54C}"/>
              </a:ext>
            </a:extLst>
          </p:cNvPr>
          <p:cNvSpPr/>
          <p:nvPr/>
        </p:nvSpPr>
        <p:spPr>
          <a:xfrm>
            <a:off x="76201" y="5181600"/>
            <a:ext cx="987136" cy="5334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D18105CC-E83C-4AB2-A611-318154D07A85}"/>
              </a:ext>
            </a:extLst>
          </p:cNvPr>
          <p:cNvSpPr/>
          <p:nvPr/>
        </p:nvSpPr>
        <p:spPr>
          <a:xfrm>
            <a:off x="1174174" y="5185064"/>
            <a:ext cx="455468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D9834D57-E218-4F7B-A954-AA2658E37F7A}"/>
              </a:ext>
            </a:extLst>
          </p:cNvPr>
          <p:cNvSpPr/>
          <p:nvPr/>
        </p:nvSpPr>
        <p:spPr>
          <a:xfrm>
            <a:off x="1835728" y="5181600"/>
            <a:ext cx="1326572" cy="5334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যৌগিক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FCF25879-30EF-4CBA-A355-3313BC08F114}"/>
              </a:ext>
            </a:extLst>
          </p:cNvPr>
          <p:cNvSpPr/>
          <p:nvPr/>
        </p:nvSpPr>
        <p:spPr>
          <a:xfrm>
            <a:off x="3505200" y="5181600"/>
            <a:ext cx="1039091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প্রকৃত</a:t>
            </a:r>
            <a:r>
              <a:rPr lang="en-US" sz="3600" dirty="0"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id="{7BC28F06-D783-4806-8031-7F80F9103693}"/>
              </a:ext>
            </a:extLst>
          </p:cNvPr>
          <p:cNvSpPr/>
          <p:nvPr/>
        </p:nvSpPr>
        <p:spPr>
          <a:xfrm>
            <a:off x="4648200" y="5181600"/>
            <a:ext cx="1295400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অপ্রকৃত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11D901F3-75B0-4613-B11C-CF725E0920AC}"/>
              </a:ext>
            </a:extLst>
          </p:cNvPr>
          <p:cNvSpPr/>
          <p:nvPr/>
        </p:nvSpPr>
        <p:spPr>
          <a:xfrm>
            <a:off x="6096000" y="5181600"/>
            <a:ext cx="838201" cy="5334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মিশ্র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id="{9C7D0ECF-C35B-45E6-88DB-9773C369AA06}"/>
              </a:ext>
            </a:extLst>
          </p:cNvPr>
          <p:cNvSpPr/>
          <p:nvPr/>
        </p:nvSpPr>
        <p:spPr>
          <a:xfrm>
            <a:off x="7360226" y="2996045"/>
            <a:ext cx="1783774" cy="73775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অসীম অনাবৃত দশমিক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0B08C150-16BE-4D93-9832-BC1CAF707F49}"/>
              </a:ext>
            </a:extLst>
          </p:cNvPr>
          <p:cNvSpPr/>
          <p:nvPr/>
        </p:nvSpPr>
        <p:spPr>
          <a:xfrm>
            <a:off x="7086598" y="5288972"/>
            <a:ext cx="990601" cy="65462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সসীম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id="{6725C4CF-F6DA-4016-956F-7940FA1FB105}"/>
              </a:ext>
            </a:extLst>
          </p:cNvPr>
          <p:cNvSpPr/>
          <p:nvPr/>
        </p:nvSpPr>
        <p:spPr>
          <a:xfrm>
            <a:off x="8160324" y="5247407"/>
            <a:ext cx="917863" cy="775855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অসীম আবৃত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62C51A7-0AAD-490A-BE03-DAEE60D902B7}"/>
              </a:ext>
            </a:extLst>
          </p:cNvPr>
          <p:cNvCxnSpPr/>
          <p:nvPr/>
        </p:nvCxnSpPr>
        <p:spPr>
          <a:xfrm>
            <a:off x="2966605" y="1859954"/>
            <a:ext cx="46533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366947C-5E12-4BAA-B3AB-16299C77E75B}"/>
              </a:ext>
            </a:extLst>
          </p:cNvPr>
          <p:cNvCxnSpPr/>
          <p:nvPr/>
        </p:nvCxnSpPr>
        <p:spPr>
          <a:xfrm>
            <a:off x="1676400" y="2895600"/>
            <a:ext cx="46533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C5CD481-8B84-4D11-AC78-809BF3133D44}"/>
              </a:ext>
            </a:extLst>
          </p:cNvPr>
          <p:cNvCxnSpPr/>
          <p:nvPr/>
        </p:nvCxnSpPr>
        <p:spPr>
          <a:xfrm>
            <a:off x="838200" y="3886200"/>
            <a:ext cx="25908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92895D-7644-46EE-9F7B-12DE2018101B}"/>
              </a:ext>
            </a:extLst>
          </p:cNvPr>
          <p:cNvCxnSpPr/>
          <p:nvPr/>
        </p:nvCxnSpPr>
        <p:spPr>
          <a:xfrm>
            <a:off x="5039591" y="3948545"/>
            <a:ext cx="31813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B6FB38C-7F6B-443C-830E-9375A4EB7C54}"/>
              </a:ext>
            </a:extLst>
          </p:cNvPr>
          <p:cNvCxnSpPr/>
          <p:nvPr/>
        </p:nvCxnSpPr>
        <p:spPr>
          <a:xfrm>
            <a:off x="495301" y="4959927"/>
            <a:ext cx="2019299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E83CE2E-D4AA-4775-9920-C5209828CC6C}"/>
              </a:ext>
            </a:extLst>
          </p:cNvPr>
          <p:cNvCxnSpPr/>
          <p:nvPr/>
        </p:nvCxnSpPr>
        <p:spPr>
          <a:xfrm>
            <a:off x="4236027" y="4946072"/>
            <a:ext cx="1288473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00FE810-7473-4446-B8C8-E96D9F22F742}"/>
              </a:ext>
            </a:extLst>
          </p:cNvPr>
          <p:cNvCxnSpPr/>
          <p:nvPr/>
        </p:nvCxnSpPr>
        <p:spPr>
          <a:xfrm>
            <a:off x="7436427" y="4904508"/>
            <a:ext cx="1288473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EC4DB6-61C9-48D1-A96C-8FCE76223A88}"/>
              </a:ext>
            </a:extLst>
          </p:cNvPr>
          <p:cNvCxnSpPr/>
          <p:nvPr/>
        </p:nvCxnSpPr>
        <p:spPr>
          <a:xfrm>
            <a:off x="5039591" y="1555154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50A521D-2224-417E-A578-EEC9A06AF13D}"/>
              </a:ext>
            </a:extLst>
          </p:cNvPr>
          <p:cNvCxnSpPr>
            <a:cxnSpLocks/>
          </p:cNvCxnSpPr>
          <p:nvPr/>
        </p:nvCxnSpPr>
        <p:spPr>
          <a:xfrm>
            <a:off x="2966605" y="1859954"/>
            <a:ext cx="0" cy="2736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83FAA52-D233-4C8A-BDAD-CC62BD4DA86F}"/>
              </a:ext>
            </a:extLst>
          </p:cNvPr>
          <p:cNvCxnSpPr>
            <a:cxnSpLocks/>
          </p:cNvCxnSpPr>
          <p:nvPr/>
        </p:nvCxnSpPr>
        <p:spPr>
          <a:xfrm>
            <a:off x="7580244" y="1859954"/>
            <a:ext cx="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8">
            <a:extLst>
              <a:ext uri="{FF2B5EF4-FFF2-40B4-BE49-F238E27FC236}">
                <a16:creationId xmlns:a16="http://schemas.microsoft.com/office/drawing/2014/main" id="{B82766A0-7091-42E1-AC9C-6E0AE7A92E05}"/>
              </a:ext>
            </a:extLst>
          </p:cNvPr>
          <p:cNvCxnSpPr/>
          <p:nvPr/>
        </p:nvCxnSpPr>
        <p:spPr>
          <a:xfrm rot="16200000" flipH="1">
            <a:off x="8293678" y="2523409"/>
            <a:ext cx="519547" cy="342902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F3509D6-0EA0-43A5-9E6A-C1810EF8A844}"/>
              </a:ext>
            </a:extLst>
          </p:cNvPr>
          <p:cNvCxnSpPr/>
          <p:nvPr/>
        </p:nvCxnSpPr>
        <p:spPr>
          <a:xfrm>
            <a:off x="838200" y="38862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355C5B0-0F71-46D8-A639-DEFF72408913}"/>
              </a:ext>
            </a:extLst>
          </p:cNvPr>
          <p:cNvCxnSpPr/>
          <p:nvPr/>
        </p:nvCxnSpPr>
        <p:spPr>
          <a:xfrm>
            <a:off x="5746173" y="4959927"/>
            <a:ext cx="58362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BD1E2552-F9EC-4B4F-B0F5-EB33059D62AC}"/>
              </a:ext>
            </a:extLst>
          </p:cNvPr>
          <p:cNvSpPr txBox="1"/>
          <p:nvPr/>
        </p:nvSpPr>
        <p:spPr>
          <a:xfrm>
            <a:off x="838200" y="41322"/>
            <a:ext cx="10545416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D11571C3-074C-41E0-9B2F-2B91BDB4FC2E}"/>
              </a:ext>
            </a:extLst>
          </p:cNvPr>
          <p:cNvCxnSpPr/>
          <p:nvPr/>
        </p:nvCxnSpPr>
        <p:spPr>
          <a:xfrm>
            <a:off x="3372678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D648F45-A671-4D41-B239-D30F6C7D405D}"/>
              </a:ext>
            </a:extLst>
          </p:cNvPr>
          <p:cNvCxnSpPr/>
          <p:nvPr/>
        </p:nvCxnSpPr>
        <p:spPr>
          <a:xfrm>
            <a:off x="6225209" y="288566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8A21821-5F22-4D0A-AC73-8F709FA06219}"/>
              </a:ext>
            </a:extLst>
          </p:cNvPr>
          <p:cNvCxnSpPr/>
          <p:nvPr/>
        </p:nvCxnSpPr>
        <p:spPr>
          <a:xfrm>
            <a:off x="5158409" y="3948545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885CE28-5926-43A2-8A58-7B8BDDEE1C2C}"/>
              </a:ext>
            </a:extLst>
          </p:cNvPr>
          <p:cNvCxnSpPr/>
          <p:nvPr/>
        </p:nvCxnSpPr>
        <p:spPr>
          <a:xfrm>
            <a:off x="8177871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8343179-8C03-4048-913C-68BB28551588}"/>
              </a:ext>
            </a:extLst>
          </p:cNvPr>
          <p:cNvCxnSpPr/>
          <p:nvPr/>
        </p:nvCxnSpPr>
        <p:spPr>
          <a:xfrm>
            <a:off x="8724900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929BC4A-1B53-4F4E-8EDA-03E9632F082B}"/>
              </a:ext>
            </a:extLst>
          </p:cNvPr>
          <p:cNvCxnSpPr/>
          <p:nvPr/>
        </p:nvCxnSpPr>
        <p:spPr>
          <a:xfrm>
            <a:off x="7540487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125E9751-B92B-4E72-8AC2-B0ADB23460A4}"/>
              </a:ext>
            </a:extLst>
          </p:cNvPr>
          <p:cNvCxnSpPr/>
          <p:nvPr/>
        </p:nvCxnSpPr>
        <p:spPr>
          <a:xfrm>
            <a:off x="5811982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DBBA99E-9369-4F82-934E-9393FC5E2588}"/>
              </a:ext>
            </a:extLst>
          </p:cNvPr>
          <p:cNvCxnSpPr/>
          <p:nvPr/>
        </p:nvCxnSpPr>
        <p:spPr>
          <a:xfrm>
            <a:off x="6329795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280CF67-AA75-49B9-9CB0-FB53E971ACCE}"/>
              </a:ext>
            </a:extLst>
          </p:cNvPr>
          <p:cNvCxnSpPr/>
          <p:nvPr/>
        </p:nvCxnSpPr>
        <p:spPr>
          <a:xfrm>
            <a:off x="4265844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8EF4FC9-69C0-4034-A949-7158C70B720F}"/>
              </a:ext>
            </a:extLst>
          </p:cNvPr>
          <p:cNvCxnSpPr/>
          <p:nvPr/>
        </p:nvCxnSpPr>
        <p:spPr>
          <a:xfrm>
            <a:off x="5518853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C4ABD4A-CA4B-4AAE-ACDF-52BF7E915D46}"/>
              </a:ext>
            </a:extLst>
          </p:cNvPr>
          <p:cNvCxnSpPr/>
          <p:nvPr/>
        </p:nvCxnSpPr>
        <p:spPr>
          <a:xfrm>
            <a:off x="1411357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4FC222FD-47E0-43BF-89B3-C6EEEFA356D0}"/>
              </a:ext>
            </a:extLst>
          </p:cNvPr>
          <p:cNvCxnSpPr/>
          <p:nvPr/>
        </p:nvCxnSpPr>
        <p:spPr>
          <a:xfrm>
            <a:off x="558249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1BA5A6E-187D-4083-9CC2-B400B97A40BE}"/>
              </a:ext>
            </a:extLst>
          </p:cNvPr>
          <p:cNvCxnSpPr/>
          <p:nvPr/>
        </p:nvCxnSpPr>
        <p:spPr>
          <a:xfrm>
            <a:off x="2083904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84BFD6D-EC83-42A5-A09E-F0E59C6AAEBC}"/>
              </a:ext>
            </a:extLst>
          </p:cNvPr>
          <p:cNvCxnSpPr/>
          <p:nvPr/>
        </p:nvCxnSpPr>
        <p:spPr>
          <a:xfrm>
            <a:off x="1699591" y="28956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91FD574-BE97-4895-8FB0-0B9556C7EDE2}"/>
              </a:ext>
            </a:extLst>
          </p:cNvPr>
          <p:cNvCxnSpPr>
            <a:cxnSpLocks/>
          </p:cNvCxnSpPr>
          <p:nvPr/>
        </p:nvCxnSpPr>
        <p:spPr>
          <a:xfrm>
            <a:off x="2411294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55648E4A-DB12-4A6F-9246-9A84381BDCAF}"/>
              </a:ext>
            </a:extLst>
          </p:cNvPr>
          <p:cNvCxnSpPr/>
          <p:nvPr/>
        </p:nvCxnSpPr>
        <p:spPr>
          <a:xfrm>
            <a:off x="2966605" y="2649834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7E6182C-9A26-48E4-A12D-47BC490E9241}"/>
              </a:ext>
            </a:extLst>
          </p:cNvPr>
          <p:cNvCxnSpPr/>
          <p:nvPr/>
        </p:nvCxnSpPr>
        <p:spPr>
          <a:xfrm>
            <a:off x="1643269" y="36853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F20AEEC-D458-49F7-AE23-8916DD6CEE70}"/>
              </a:ext>
            </a:extLst>
          </p:cNvPr>
          <p:cNvCxnSpPr>
            <a:cxnSpLocks/>
          </p:cNvCxnSpPr>
          <p:nvPr/>
        </p:nvCxnSpPr>
        <p:spPr>
          <a:xfrm>
            <a:off x="6587196" y="3706091"/>
            <a:ext cx="0" cy="33250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F64A0FB-5978-4899-A458-E8A317D8AD46}"/>
              </a:ext>
            </a:extLst>
          </p:cNvPr>
          <p:cNvCxnSpPr/>
          <p:nvPr/>
        </p:nvCxnSpPr>
        <p:spPr>
          <a:xfrm>
            <a:off x="1063337" y="47244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A9E126C-4C94-4FD6-988A-BBC0135DE018}"/>
              </a:ext>
            </a:extLst>
          </p:cNvPr>
          <p:cNvCxnSpPr/>
          <p:nvPr/>
        </p:nvCxnSpPr>
        <p:spPr>
          <a:xfrm>
            <a:off x="4930260" y="465603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974A2F7-90CD-4F97-9DC1-9C09CE72CD5A}"/>
              </a:ext>
            </a:extLst>
          </p:cNvPr>
          <p:cNvCxnSpPr/>
          <p:nvPr/>
        </p:nvCxnSpPr>
        <p:spPr>
          <a:xfrm>
            <a:off x="8077199" y="465603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9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45E84C-F41E-40CF-9385-9DFA90455BF2}"/>
              </a:ext>
            </a:extLst>
          </p:cNvPr>
          <p:cNvSpPr txBox="1"/>
          <p:nvPr/>
        </p:nvSpPr>
        <p:spPr>
          <a:xfrm>
            <a:off x="404735" y="106314"/>
            <a:ext cx="11167672" cy="1446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8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</a:t>
            </a:r>
            <a:r>
              <a:rPr lang="en-US" sz="8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(Real Number)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6B872E-A0B8-477D-8F6B-FAC320F645C0}"/>
              </a:ext>
            </a:extLst>
          </p:cNvPr>
          <p:cNvSpPr txBox="1"/>
          <p:nvPr/>
        </p:nvSpPr>
        <p:spPr>
          <a:xfrm>
            <a:off x="404735" y="2363556"/>
            <a:ext cx="11167671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সকল মূলদ ও অমূলদ সংখ্যাকে বাস্তব সংখ্যা বলে।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41019D-8B5B-45B7-8B84-BCDA38895AE2}"/>
                  </a:ext>
                </a:extLst>
              </p:cNvPr>
              <p:cNvSpPr txBox="1"/>
              <p:nvPr/>
            </p:nvSpPr>
            <p:spPr>
              <a:xfrm>
                <a:off x="222183" y="4331309"/>
                <a:ext cx="11747633" cy="1783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bn-IN" sz="4000" b="1" spc="50" dirty="0">
                    <a:ln w="9525" cmpd="sng">
                      <a:solidFill>
                        <a:schemeClr val="accent1"/>
                      </a:solidFill>
                      <a:prstDash val="solid"/>
                    </a:ln>
                    <a:solidFill>
                      <a:srgbClr val="70AD47">
                        <a:tint val="1000"/>
                      </a:srgbClr>
                    </a:solidFill>
                    <a:effectLst>
                      <a:glow rad="38100">
                        <a:schemeClr val="accent1">
                          <a:alpha val="40000"/>
                        </a:schemeClr>
                      </a:glow>
                    </a:effectLst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যেমনঃ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 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   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  3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3.5, -------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 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......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0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1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bn-IN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0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8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9</m:t>
                        </m:r>
                      </m:den>
                    </m:f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,……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3</m:t>
                        </m:r>
                      </m:e>
                    </m:rad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</m:t>
                    </m:r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</m:t>
                    </m:r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………..</m:t>
                    </m:r>
                  </m:oMath>
                </a14:m>
                <a:r>
                  <a:rPr lang="bn-IN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ইত্যাদি।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41019D-8B5B-45B7-8B84-BCDA38895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83" y="4331309"/>
                <a:ext cx="11747633" cy="1783180"/>
              </a:xfrm>
              <a:prstGeom prst="rect">
                <a:avLst/>
              </a:prstGeom>
              <a:blipFill>
                <a:blip r:embed="rId2"/>
                <a:stretch>
                  <a:fillRect b="-14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2434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D1E6C3-4547-43B2-BE37-FC82F7784D14}"/>
              </a:ext>
            </a:extLst>
          </p:cNvPr>
          <p:cNvSpPr txBox="1"/>
          <p:nvPr/>
        </p:nvSpPr>
        <p:spPr>
          <a:xfrm>
            <a:off x="314793" y="409949"/>
            <a:ext cx="11167673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 দুই প্রকারঃ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C45695-34BE-40BC-9F59-E61BEFB4EA2C}"/>
              </a:ext>
            </a:extLst>
          </p:cNvPr>
          <p:cNvSpPr/>
          <p:nvPr/>
        </p:nvSpPr>
        <p:spPr>
          <a:xfrm>
            <a:off x="164892" y="2367171"/>
            <a:ext cx="11167672" cy="2123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১। মূলদ সংখ্যা </a:t>
            </a:r>
          </a:p>
          <a:p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২।  অমূলদ সংখ্যা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41809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1243</TotalTime>
  <Words>909</Words>
  <Application>Microsoft Office PowerPoint</Application>
  <PresentationFormat>Widescreen</PresentationFormat>
  <Paragraphs>151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NikoshBAN</vt:lpstr>
      <vt:lpstr>SutonnyMJ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 COMPUTER</dc:creator>
  <cp:lastModifiedBy>DOEL</cp:lastModifiedBy>
  <cp:revision>271</cp:revision>
  <dcterms:created xsi:type="dcterms:W3CDTF">2019-04-22T03:52:26Z</dcterms:created>
  <dcterms:modified xsi:type="dcterms:W3CDTF">2019-10-11T11:07:46Z</dcterms:modified>
</cp:coreProperties>
</file>