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76" r:id="rId3"/>
    <p:sldId id="277" r:id="rId4"/>
    <p:sldId id="278" r:id="rId5"/>
    <p:sldId id="258" r:id="rId6"/>
    <p:sldId id="279" r:id="rId7"/>
    <p:sldId id="285" r:id="rId8"/>
    <p:sldId id="259" r:id="rId9"/>
    <p:sldId id="280" r:id="rId10"/>
    <p:sldId id="281" r:id="rId11"/>
    <p:sldId id="263" r:id="rId12"/>
    <p:sldId id="282" r:id="rId13"/>
    <p:sldId id="265" r:id="rId14"/>
    <p:sldId id="266" r:id="rId15"/>
    <p:sldId id="268" r:id="rId16"/>
    <p:sldId id="269" r:id="rId17"/>
    <p:sldId id="283" r:id="rId18"/>
    <p:sldId id="284" r:id="rId19"/>
    <p:sldId id="270" r:id="rId20"/>
    <p:sldId id="271" r:id="rId21"/>
    <p:sldId id="272" r:id="rId22"/>
    <p:sldId id="274" r:id="rId23"/>
    <p:sldId id="273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D29D-0DB4-4AC6-A11C-0BC0831EEEE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4FE4-DCB6-4275-8543-2D1D16593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F4FE4-DCB6-4275-8543-2D1D16593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81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7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25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E2FE-F342-484B-BDA8-75637349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250D-C398-4B6E-989E-87E75B871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F6D9-9161-4697-A46A-0174F6EB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4C5F-A08C-40AB-910A-4BC0B8FC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0E13-0698-4EB2-95D8-2BEA6BC9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9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295FBE-6C58-40B5-B2D5-6E893AA33A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B5B716-C549-4431-BEED-A1B73274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148E6-943B-4F2D-BDBD-F0335551B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24" y="1483293"/>
            <a:ext cx="3243866" cy="3187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4643B-3960-472C-9D52-E3D410557631}"/>
              </a:ext>
            </a:extLst>
          </p:cNvPr>
          <p:cNvSpPr txBox="1"/>
          <p:nvPr/>
        </p:nvSpPr>
        <p:spPr>
          <a:xfrm>
            <a:off x="3722849" y="4930196"/>
            <a:ext cx="1956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85CF4-F5D9-4092-A496-833ECA399A53}"/>
              </a:ext>
            </a:extLst>
          </p:cNvPr>
          <p:cNvSpPr txBox="1"/>
          <p:nvPr/>
        </p:nvSpPr>
        <p:spPr>
          <a:xfrm>
            <a:off x="235812" y="4491615"/>
            <a:ext cx="268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কণা পরমাণু বা এটম</a:t>
            </a:r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F51F83-7A92-4A18-9FBF-61ACC1BAA2DD}"/>
              </a:ext>
            </a:extLst>
          </p:cNvPr>
          <p:cNvGrpSpPr/>
          <p:nvPr/>
        </p:nvGrpSpPr>
        <p:grpSpPr>
          <a:xfrm>
            <a:off x="6521847" y="1849707"/>
            <a:ext cx="2635742" cy="1037709"/>
            <a:chOff x="8695795" y="1323276"/>
            <a:chExt cx="3514323" cy="138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53635-32B6-418A-90FB-48C60A62B936}"/>
                </a:ext>
              </a:extLst>
            </p:cNvPr>
            <p:cNvSpPr txBox="1"/>
            <p:nvPr/>
          </p:nvSpPr>
          <p:spPr>
            <a:xfrm>
              <a:off x="9064988" y="1691916"/>
              <a:ext cx="31451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খ্রিষ্টপূর্ব ৪০০ অব্দ</a:t>
              </a:r>
              <a:endParaRPr lang="en-US" sz="1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9753257C-16FC-459D-90AF-218C1C19546B}"/>
                </a:ext>
              </a:extLst>
            </p:cNvPr>
            <p:cNvSpPr/>
            <p:nvPr/>
          </p:nvSpPr>
          <p:spPr>
            <a:xfrm>
              <a:off x="8695795" y="1323276"/>
              <a:ext cx="3178254" cy="1383612"/>
            </a:xfrm>
            <a:prstGeom prst="wedgeEllipseCallout">
              <a:avLst>
                <a:gd name="adj1" fmla="val -63827"/>
                <a:gd name="adj2" fmla="val 401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0C472D-7A1E-48E4-B140-DA2B8327A84C}"/>
              </a:ext>
            </a:extLst>
          </p:cNvPr>
          <p:cNvGrpSpPr/>
          <p:nvPr/>
        </p:nvGrpSpPr>
        <p:grpSpPr>
          <a:xfrm>
            <a:off x="-106049" y="838711"/>
            <a:ext cx="2664116" cy="2238434"/>
            <a:chOff x="-228235" y="0"/>
            <a:chExt cx="3552155" cy="29845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E165FB-9FEC-4C1F-AD5D-101BE5CA9669}"/>
                </a:ext>
              </a:extLst>
            </p:cNvPr>
            <p:cNvSpPr txBox="1"/>
            <p:nvPr/>
          </p:nvSpPr>
          <p:spPr>
            <a:xfrm>
              <a:off x="-228235" y="522793"/>
              <a:ext cx="3552155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সকল পদার্থই ক্ষুদ্র ক্ষুদ্র অবিভাজ্য কণা দ্বারা গঠিত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Callout 8">
              <a:extLst>
                <a:ext uri="{FF2B5EF4-FFF2-40B4-BE49-F238E27FC236}">
                  <a16:creationId xmlns:a16="http://schemas.microsoft.com/office/drawing/2014/main" id="{AAB15F70-BC28-48B7-BDD4-E3D98A70ADF6}"/>
                </a:ext>
              </a:extLst>
            </p:cNvPr>
            <p:cNvSpPr/>
            <p:nvPr/>
          </p:nvSpPr>
          <p:spPr>
            <a:xfrm>
              <a:off x="-76137" y="0"/>
              <a:ext cx="3247961" cy="2984578"/>
            </a:xfrm>
            <a:prstGeom prst="wedgeEllipseCallout">
              <a:avLst>
                <a:gd name="adj1" fmla="val 73241"/>
                <a:gd name="adj2" fmla="val 466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272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CEE640-F102-4018-AE9C-4534C412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8" y="755319"/>
            <a:ext cx="2638425" cy="3600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EC00E-0197-4ECC-AAFF-81A4329EBA39}"/>
              </a:ext>
            </a:extLst>
          </p:cNvPr>
          <p:cNvSpPr txBox="1"/>
          <p:nvPr/>
        </p:nvSpPr>
        <p:spPr>
          <a:xfrm>
            <a:off x="1337351" y="4355769"/>
            <a:ext cx="195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27037-0231-4ABF-BCEC-64BB91D5E9E0}"/>
              </a:ext>
            </a:extLst>
          </p:cNvPr>
          <p:cNvSpPr txBox="1"/>
          <p:nvPr/>
        </p:nvSpPr>
        <p:spPr>
          <a:xfrm>
            <a:off x="4053385" y="859809"/>
            <a:ext cx="761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৪০০ অব্দ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তার মতবাদ পোষন করেন যে,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 পদার্থই ক্ষুদ্র ক্ষুদ্র অবিভাজ্য কণা দ্বারা গঠিত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14774-6968-4812-A1AE-3229B91C35CE}"/>
              </a:ext>
            </a:extLst>
          </p:cNvPr>
          <p:cNvSpPr txBox="1"/>
          <p:nvPr/>
        </p:nvSpPr>
        <p:spPr>
          <a:xfrm>
            <a:off x="4053385" y="2591389"/>
            <a:ext cx="55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হচ্ছে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কণা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এটম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6B437-D4B5-49DE-BC42-5396C3E746AB}"/>
              </a:ext>
            </a:extLst>
          </p:cNvPr>
          <p:cNvSpPr txBox="1"/>
          <p:nvPr/>
        </p:nvSpPr>
        <p:spPr>
          <a:xfrm>
            <a:off x="4053385" y="3457179"/>
            <a:ext cx="680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এটম শব্দটি নিয়ে এসেছেন গ্রিক শব্দ এটোমোস থেকে। যার অর্থ অবিভাজ্য।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EEE22-353A-4F03-8A2B-9A664AF44C8C}"/>
              </a:ext>
            </a:extLst>
          </p:cNvPr>
          <p:cNvSpPr txBox="1"/>
          <p:nvPr/>
        </p:nvSpPr>
        <p:spPr>
          <a:xfrm>
            <a:off x="4053385" y="4876968"/>
            <a:ext cx="680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এ মতবাদের সাথে দ্বিমত পোষন করেন দার্শনিক প্লেটো ও এরিস্টোটল।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0E2AC-BAAE-429C-8617-3C4870DA0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52" y="1267153"/>
            <a:ext cx="2952401" cy="2961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9DC9F-BC8A-42A5-9A1A-DC2AF813CB84}"/>
              </a:ext>
            </a:extLst>
          </p:cNvPr>
          <p:cNvSpPr txBox="1"/>
          <p:nvPr/>
        </p:nvSpPr>
        <p:spPr>
          <a:xfrm>
            <a:off x="3841164" y="4470782"/>
            <a:ext cx="1574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4C597B-2480-4EF7-BA20-AF2C9F7ED9F4}"/>
              </a:ext>
            </a:extLst>
          </p:cNvPr>
          <p:cNvGrpSpPr/>
          <p:nvPr/>
        </p:nvGrpSpPr>
        <p:grpSpPr>
          <a:xfrm>
            <a:off x="371111" y="1599342"/>
            <a:ext cx="1850289" cy="1689159"/>
            <a:chOff x="353194" y="1714500"/>
            <a:chExt cx="1850289" cy="16891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80D3BF-F97C-4843-9C9C-B6767DCD318F}"/>
                </a:ext>
              </a:extLst>
            </p:cNvPr>
            <p:cNvSpPr txBox="1"/>
            <p:nvPr/>
          </p:nvSpPr>
          <p:spPr>
            <a:xfrm>
              <a:off x="520768" y="2028900"/>
              <a:ext cx="16827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সমূহ নিরবচ্ছিন্ন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Callout 12">
              <a:extLst>
                <a:ext uri="{FF2B5EF4-FFF2-40B4-BE49-F238E27FC236}">
                  <a16:creationId xmlns:a16="http://schemas.microsoft.com/office/drawing/2014/main" id="{A02C0E76-6854-424B-BD45-3CA0F944D501}"/>
                </a:ext>
              </a:extLst>
            </p:cNvPr>
            <p:cNvSpPr/>
            <p:nvPr/>
          </p:nvSpPr>
          <p:spPr>
            <a:xfrm>
              <a:off x="353194" y="1714500"/>
              <a:ext cx="1850289" cy="1689159"/>
            </a:xfrm>
            <a:prstGeom prst="wedgeEllipseCallout">
              <a:avLst>
                <a:gd name="adj1" fmla="val 91720"/>
                <a:gd name="adj2" fmla="val 146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158C2-133D-49EA-BDFB-B754E0601BF9}"/>
              </a:ext>
            </a:extLst>
          </p:cNvPr>
          <p:cNvGrpSpPr/>
          <p:nvPr/>
        </p:nvGrpSpPr>
        <p:grpSpPr>
          <a:xfrm>
            <a:off x="6446416" y="48818"/>
            <a:ext cx="2891548" cy="2353541"/>
            <a:chOff x="6446416" y="90381"/>
            <a:chExt cx="2891548" cy="23535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E5D2B9-D4B5-4825-8E8C-FCEDA801F5EE}"/>
                </a:ext>
              </a:extLst>
            </p:cNvPr>
            <p:cNvSpPr txBox="1"/>
            <p:nvPr/>
          </p:nvSpPr>
          <p:spPr>
            <a:xfrm>
              <a:off x="6543398" y="606921"/>
              <a:ext cx="27945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একে যতই ক্ষুদ্র করা হোক না কেন, পদার্থের কণাগুলো ক্ষুদ্র হতে ক্ষুদ্রতর হতে থাকবে।</a:t>
              </a:r>
              <a:endParaRPr lang="en-US" sz="1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Callout 13">
              <a:extLst>
                <a:ext uri="{FF2B5EF4-FFF2-40B4-BE49-F238E27FC236}">
                  <a16:creationId xmlns:a16="http://schemas.microsoft.com/office/drawing/2014/main" id="{2C04CD49-6B5A-487D-899C-499ECD7E2BD1}"/>
                </a:ext>
              </a:extLst>
            </p:cNvPr>
            <p:cNvSpPr/>
            <p:nvPr/>
          </p:nvSpPr>
          <p:spPr>
            <a:xfrm>
              <a:off x="6446416" y="90381"/>
              <a:ext cx="2697584" cy="2353541"/>
            </a:xfrm>
            <a:prstGeom prst="wedgeEllipseCallout">
              <a:avLst>
                <a:gd name="adj1" fmla="val -71387"/>
                <a:gd name="adj2" fmla="val 378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C253C8-B677-4DFA-BC5E-31B705958A5F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076838F2-D685-4A87-B9CE-809ABB0F116B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75193267-66C9-4A7D-A520-F536FE3328F4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9E990FD-F0E2-4661-95F2-1BA54FE3E2C7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90419D9-AB62-47B2-B38B-FC430F363591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CE614-840D-4A4F-AB5C-FB3D75572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4" y="429136"/>
            <a:ext cx="3559898" cy="4142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3E4D55-1E5B-4B71-8012-727D603445FD}"/>
              </a:ext>
            </a:extLst>
          </p:cNvPr>
          <p:cNvSpPr txBox="1"/>
          <p:nvPr/>
        </p:nvSpPr>
        <p:spPr>
          <a:xfrm>
            <a:off x="1517472" y="4248834"/>
            <a:ext cx="157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F1E16-12F1-48F0-9861-A389C94AD8A5}"/>
              </a:ext>
            </a:extLst>
          </p:cNvPr>
          <p:cNvSpPr txBox="1"/>
          <p:nvPr/>
        </p:nvSpPr>
        <p:spPr>
          <a:xfrm>
            <a:off x="4421875" y="3645509"/>
            <a:ext cx="48995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মতে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সমূহ নিরবচ্ছিন্ন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066F3-5181-4817-B6F9-497C4C317ED4}"/>
              </a:ext>
            </a:extLst>
          </p:cNvPr>
          <p:cNvSpPr txBox="1"/>
          <p:nvPr/>
        </p:nvSpPr>
        <p:spPr>
          <a:xfrm>
            <a:off x="4421875" y="1619703"/>
            <a:ext cx="709287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একে যতই ক্ষুদ্র করা হোক না কেন, পদার্থের কণাগুলো ক্ষুদ্র হতে ক্ষুদ্রতর হতে থাকবে।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BF45E-EACE-4934-80B4-E29E23933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9"/>
          <a:stretch/>
        </p:blipFill>
        <p:spPr>
          <a:xfrm>
            <a:off x="501750" y="436729"/>
            <a:ext cx="3392766" cy="3930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5C914-F574-44DF-865C-4E9E22F45DB6}"/>
              </a:ext>
            </a:extLst>
          </p:cNvPr>
          <p:cNvSpPr txBox="1"/>
          <p:nvPr/>
        </p:nvSpPr>
        <p:spPr>
          <a:xfrm>
            <a:off x="1168742" y="4367285"/>
            <a:ext cx="205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 ডাল্টন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65D33-666E-40F3-A14D-0DF5C5F486F1}"/>
              </a:ext>
            </a:extLst>
          </p:cNvPr>
          <p:cNvSpPr txBox="1"/>
          <p:nvPr/>
        </p:nvSpPr>
        <p:spPr>
          <a:xfrm>
            <a:off x="4640239" y="914400"/>
            <a:ext cx="6755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১৮০৩ সাল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 ডাল্টন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ক্ষদ্রতম কণা সম্পর্কে বলেন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হল মৌলিক পদার্থের ক্ষুদ্রতম কণা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78FB1-F4AD-4631-8FF6-2D674197AE5B}"/>
              </a:ext>
            </a:extLst>
          </p:cNvPr>
          <p:cNvSpPr txBox="1"/>
          <p:nvPr/>
        </p:nvSpPr>
        <p:spPr>
          <a:xfrm>
            <a:off x="4640239" y="2914387"/>
            <a:ext cx="675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যাকে আর ভাঙ্গা যায়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92D9E-858A-4BE3-BCB2-BE7E452B2E05}"/>
              </a:ext>
            </a:extLst>
          </p:cNvPr>
          <p:cNvSpPr txBox="1"/>
          <p:nvPr/>
        </p:nvSpPr>
        <p:spPr>
          <a:xfrm>
            <a:off x="4640239" y="3978912"/>
            <a:ext cx="675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মতবাদটি বর্তমানে সকলেই গ্রহন করেন এবং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মতবাদটি বাদপরে।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37156-2572-4D55-A156-6C8A705B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3" y="900894"/>
            <a:ext cx="2857500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DFE26-6053-4698-9BBB-EE19BE0260E4}"/>
              </a:ext>
            </a:extLst>
          </p:cNvPr>
          <p:cNvSpPr txBox="1"/>
          <p:nvPr/>
        </p:nvSpPr>
        <p:spPr>
          <a:xfrm>
            <a:off x="1327916" y="3506700"/>
            <a:ext cx="219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D15835-BDB3-41A4-A7D7-3485BEB8D0BB}"/>
              </a:ext>
            </a:extLst>
          </p:cNvPr>
          <p:cNvGrpSpPr/>
          <p:nvPr/>
        </p:nvGrpSpPr>
        <p:grpSpPr>
          <a:xfrm>
            <a:off x="5008445" y="643382"/>
            <a:ext cx="6660107" cy="4274264"/>
            <a:chOff x="5090615" y="661578"/>
            <a:chExt cx="6660107" cy="4274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0D1DDE-B6EF-4261-B029-2757BB14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622" y="661578"/>
              <a:ext cx="4563753" cy="38031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548326-62BA-42A7-B2D1-1C814F38C8B2}"/>
                </a:ext>
              </a:extLst>
            </p:cNvPr>
            <p:cNvSpPr txBox="1"/>
            <p:nvPr/>
          </p:nvSpPr>
          <p:spPr>
            <a:xfrm>
              <a:off x="5090615" y="4289511"/>
              <a:ext cx="6660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রাদারফোর্ড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পরমাণুর মডেল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সৌরজগতের মত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0C4D96-1F7F-424A-AE09-03C962F6CAB3}"/>
              </a:ext>
            </a:extLst>
          </p:cNvPr>
          <p:cNvSpPr txBox="1"/>
          <p:nvPr/>
        </p:nvSpPr>
        <p:spPr>
          <a:xfrm>
            <a:off x="1327916" y="5568287"/>
            <a:ext cx="1042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ধনাত্মক আধান যুক্ত প্রোটন ও আধান নিরপেক্ষ নিউট্রন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5D202-7A5B-4D06-86BC-6A2AC3E88691}"/>
              </a:ext>
            </a:extLst>
          </p:cNvPr>
          <p:cNvSpPr txBox="1"/>
          <p:nvPr/>
        </p:nvSpPr>
        <p:spPr>
          <a:xfrm>
            <a:off x="1091753" y="4649969"/>
            <a:ext cx="220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বোর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D4C82-4A40-4705-BD38-56D3125F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8" y="542498"/>
            <a:ext cx="2957379" cy="4107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5C52A-93A6-42EF-8957-6B2A21725906}"/>
              </a:ext>
            </a:extLst>
          </p:cNvPr>
          <p:cNvSpPr txBox="1"/>
          <p:nvPr/>
        </p:nvSpPr>
        <p:spPr>
          <a:xfrm>
            <a:off x="4073541" y="755849"/>
            <a:ext cx="76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ইলেক্ট্রন, প্রোটন ও নিউট্রনের সমন্বয়ে গঠিত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CEF6E-406E-47B9-970D-0823F21A2374}"/>
              </a:ext>
            </a:extLst>
          </p:cNvPr>
          <p:cNvSpPr txBox="1"/>
          <p:nvPr/>
        </p:nvSpPr>
        <p:spPr>
          <a:xfrm>
            <a:off x="4312692" y="2329388"/>
            <a:ext cx="76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ঋণাত্বক ইলেক্ট্রন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 কেন্দ্র করে ঘোরে।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C0DB-E294-40BB-BBEE-7613764A6984}"/>
              </a:ext>
            </a:extLst>
          </p:cNvPr>
          <p:cNvSpPr txBox="1"/>
          <p:nvPr/>
        </p:nvSpPr>
        <p:spPr>
          <a:xfrm>
            <a:off x="4312692" y="3949092"/>
            <a:ext cx="76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ঋণাত্বক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 ধণাত্বক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নিউট্রন নিরপেক্ষ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1FB74-2951-44C4-8C40-363A72329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/>
          <a:stretch/>
        </p:blipFill>
        <p:spPr>
          <a:xfrm>
            <a:off x="2446307" y="1479195"/>
            <a:ext cx="3525593" cy="3152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DB028-6FFA-4111-8F7C-85DB922D47E6}"/>
              </a:ext>
            </a:extLst>
          </p:cNvPr>
          <p:cNvSpPr txBox="1"/>
          <p:nvPr/>
        </p:nvSpPr>
        <p:spPr>
          <a:xfrm>
            <a:off x="3641768" y="4917140"/>
            <a:ext cx="19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পরমাণু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66BB4B-B70E-4241-B010-8E3B1A72D6ED}"/>
              </a:ext>
            </a:extLst>
          </p:cNvPr>
          <p:cNvGrpSpPr/>
          <p:nvPr/>
        </p:nvGrpSpPr>
        <p:grpSpPr>
          <a:xfrm>
            <a:off x="6413680" y="2277147"/>
            <a:ext cx="1622738" cy="535019"/>
            <a:chOff x="8551572" y="1893194"/>
            <a:chExt cx="2163651" cy="7133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484B083-7FCA-4F1A-A9A9-354D7BC36DCA}"/>
                </a:ext>
              </a:extLst>
            </p:cNvPr>
            <p:cNvSpPr/>
            <p:nvPr/>
          </p:nvSpPr>
          <p:spPr>
            <a:xfrm>
              <a:off x="8551572" y="1893194"/>
              <a:ext cx="708338" cy="6825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8A88ED-4A56-45CE-BE42-C5BE041C2EC0}"/>
                </a:ext>
              </a:extLst>
            </p:cNvPr>
            <p:cNvSpPr txBox="1"/>
            <p:nvPr/>
          </p:nvSpPr>
          <p:spPr>
            <a:xfrm>
              <a:off x="9259909" y="1990999"/>
              <a:ext cx="14553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C07C4E-E3CB-46D9-B658-B3EB439C1910}"/>
              </a:ext>
            </a:extLst>
          </p:cNvPr>
          <p:cNvGrpSpPr/>
          <p:nvPr/>
        </p:nvGrpSpPr>
        <p:grpSpPr>
          <a:xfrm>
            <a:off x="6413680" y="2862436"/>
            <a:ext cx="1690352" cy="535019"/>
            <a:chOff x="8551572" y="2673579"/>
            <a:chExt cx="2253803" cy="7133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72F5DA-48E0-4AD2-A3F9-840EAE706D42}"/>
                </a:ext>
              </a:extLst>
            </p:cNvPr>
            <p:cNvSpPr/>
            <p:nvPr/>
          </p:nvSpPr>
          <p:spPr>
            <a:xfrm>
              <a:off x="8551572" y="2673579"/>
              <a:ext cx="708338" cy="6825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F2A9AA-6226-4CEB-B152-C74909FF3701}"/>
                </a:ext>
              </a:extLst>
            </p:cNvPr>
            <p:cNvSpPr txBox="1"/>
            <p:nvPr/>
          </p:nvSpPr>
          <p:spPr>
            <a:xfrm>
              <a:off x="9350061" y="2771384"/>
              <a:ext cx="14553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BD1F00-52CB-4A13-9387-CD580BF706D4}"/>
              </a:ext>
            </a:extLst>
          </p:cNvPr>
          <p:cNvGrpSpPr/>
          <p:nvPr/>
        </p:nvGrpSpPr>
        <p:grpSpPr>
          <a:xfrm>
            <a:off x="6616522" y="3377239"/>
            <a:ext cx="1419896" cy="461665"/>
            <a:chOff x="8822029" y="3359985"/>
            <a:chExt cx="1893194" cy="61555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062A8-7F74-4E72-858A-831191DAD5FF}"/>
                </a:ext>
              </a:extLst>
            </p:cNvPr>
            <p:cNvSpPr/>
            <p:nvPr/>
          </p:nvSpPr>
          <p:spPr>
            <a:xfrm>
              <a:off x="8822029" y="3569874"/>
              <a:ext cx="154546" cy="16499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098DB0-C92C-4CD0-91BB-F27540DA7546}"/>
                </a:ext>
              </a:extLst>
            </p:cNvPr>
            <p:cNvSpPr txBox="1"/>
            <p:nvPr/>
          </p:nvSpPr>
          <p:spPr>
            <a:xfrm>
              <a:off x="9259910" y="3359985"/>
              <a:ext cx="14553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2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B7846F-504A-450A-AE6A-F8B5637698B8}"/>
              </a:ext>
            </a:extLst>
          </p:cNvPr>
          <p:cNvSpPr txBox="1"/>
          <p:nvPr/>
        </p:nvSpPr>
        <p:spPr>
          <a:xfrm>
            <a:off x="622240" y="175668"/>
            <a:ext cx="979695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72D0A-A66F-42C9-ABA8-53634B314150}"/>
              </a:ext>
            </a:extLst>
          </p:cNvPr>
          <p:cNvSpPr txBox="1"/>
          <p:nvPr/>
        </p:nvSpPr>
        <p:spPr>
          <a:xfrm>
            <a:off x="661182" y="5664629"/>
            <a:ext cx="107617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 পরমাণু মডেলের সিদ্ধান্ত সমূহ লিখ।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CF4EA5-DE1C-4B97-A0A3-261971B3AA66}"/>
              </a:ext>
            </a:extLst>
          </p:cNvPr>
          <p:cNvGrpSpPr/>
          <p:nvPr/>
        </p:nvGrpSpPr>
        <p:grpSpPr>
          <a:xfrm>
            <a:off x="0" y="0"/>
            <a:ext cx="12027877" cy="6858000"/>
            <a:chOff x="0" y="0"/>
            <a:chExt cx="9144001" cy="6858000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F65E172-4B40-41D9-9BEC-36A43E6594B3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37FAC264-6759-47F6-BB8A-A615E08A0D66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9D170D35-2F5E-4AC8-A210-A85F2B551D34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0561F23B-CDA2-4367-8AA7-E238203792F7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58EF19-7A84-4F39-8807-9210D479E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4" y="1317533"/>
            <a:ext cx="3536703" cy="41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F63D-F5D5-46C7-9898-2C16E3DF7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5872034"/>
            <a:ext cx="11873132" cy="8787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 সম্পর্কে বিজ্ঞানী বোর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মতবাদ গ্রহণযোগ্য কেন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3A38C-0706-43BC-8DDE-3C1FC7BB0F9D}"/>
              </a:ext>
            </a:extLst>
          </p:cNvPr>
          <p:cNvSpPr/>
          <p:nvPr/>
        </p:nvSpPr>
        <p:spPr>
          <a:xfrm>
            <a:off x="407962" y="107237"/>
            <a:ext cx="1159177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17612-23DB-469C-947C-A59CFDD5D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581443"/>
            <a:ext cx="4130040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A3B6B-10D2-426B-ACFE-7B542BF6A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CB421-FB68-4326-8A59-AF75318ECDFA}"/>
              </a:ext>
            </a:extLst>
          </p:cNvPr>
          <p:cNvSpPr txBox="1"/>
          <p:nvPr/>
        </p:nvSpPr>
        <p:spPr>
          <a:xfrm>
            <a:off x="2644726" y="661182"/>
            <a:ext cx="6879102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4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6BBAE-99D7-4127-8E0A-C80F2DA6F024}"/>
              </a:ext>
            </a:extLst>
          </p:cNvPr>
          <p:cNvSpPr txBox="1"/>
          <p:nvPr/>
        </p:nvSpPr>
        <p:spPr>
          <a:xfrm>
            <a:off x="232781" y="1511621"/>
            <a:ext cx="628056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পদার্থের ক্ষুদ্রতম কণিকাকে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797C4-D896-431C-8E3C-5BBEA6DA1E80}"/>
              </a:ext>
            </a:extLst>
          </p:cNvPr>
          <p:cNvSpPr/>
          <p:nvPr/>
        </p:nvSpPr>
        <p:spPr>
          <a:xfrm>
            <a:off x="145753" y="4936687"/>
            <a:ext cx="74085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ভর কোথায় থাকে?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F9C3A-77B1-4DE4-BEF1-01BB9C11F15C}"/>
              </a:ext>
            </a:extLst>
          </p:cNvPr>
          <p:cNvSpPr/>
          <p:nvPr/>
        </p:nvSpPr>
        <p:spPr>
          <a:xfrm>
            <a:off x="43627" y="3861987"/>
            <a:ext cx="809388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 পরমাণু মডেলকে কিসের সাথে তুলনা করা যায়?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F43A1-51CD-454B-B2D6-EE6830954209}"/>
              </a:ext>
            </a:extLst>
          </p:cNvPr>
          <p:cNvSpPr/>
          <p:nvPr/>
        </p:nvSpPr>
        <p:spPr>
          <a:xfrm>
            <a:off x="232781" y="2710884"/>
            <a:ext cx="790472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 নিরবচ্ছিন্ন–এটি কোন বিজ্ঞানীর মতবাদ?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43D8D9-6622-44E1-B7F0-41514E6BAF24}"/>
              </a:ext>
            </a:extLst>
          </p:cNvPr>
          <p:cNvSpPr/>
          <p:nvPr/>
        </p:nvSpPr>
        <p:spPr>
          <a:xfrm>
            <a:off x="112540" y="0"/>
            <a:ext cx="1164804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32185-FDB2-4237-ACE6-E97DE0800A03}"/>
              </a:ext>
            </a:extLst>
          </p:cNvPr>
          <p:cNvSpPr txBox="1"/>
          <p:nvPr/>
        </p:nvSpPr>
        <p:spPr>
          <a:xfrm>
            <a:off x="8736036" y="1388510"/>
            <a:ext cx="24700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10A3B0-D679-4E66-A12F-80251F6BCCDA}"/>
              </a:ext>
            </a:extLst>
          </p:cNvPr>
          <p:cNvSpPr/>
          <p:nvPr/>
        </p:nvSpPr>
        <p:spPr>
          <a:xfrm>
            <a:off x="6724356" y="1403347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481D9-D7E9-4C3F-944D-538058B01663}"/>
              </a:ext>
            </a:extLst>
          </p:cNvPr>
          <p:cNvSpPr txBox="1"/>
          <p:nvPr/>
        </p:nvSpPr>
        <p:spPr>
          <a:xfrm>
            <a:off x="10390113" y="2706703"/>
            <a:ext cx="16318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94D5DFE-2330-4566-92D2-3211A2696FA4}"/>
              </a:ext>
            </a:extLst>
          </p:cNvPr>
          <p:cNvSpPr/>
          <p:nvPr/>
        </p:nvSpPr>
        <p:spPr>
          <a:xfrm>
            <a:off x="8370512" y="2706703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4D6023-8154-4519-B0FE-27996A5AFADE}"/>
              </a:ext>
            </a:extLst>
          </p:cNvPr>
          <p:cNvSpPr/>
          <p:nvPr/>
        </p:nvSpPr>
        <p:spPr>
          <a:xfrm>
            <a:off x="10157109" y="3787036"/>
            <a:ext cx="20257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endParaRPr lang="en-US" sz="40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E14F228-55F8-4270-B344-61A3F11F0421}"/>
              </a:ext>
            </a:extLst>
          </p:cNvPr>
          <p:cNvSpPr/>
          <p:nvPr/>
        </p:nvSpPr>
        <p:spPr>
          <a:xfrm>
            <a:off x="8313589" y="3787036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4F55F-C877-4C7D-883E-AA1A4625B49B}"/>
              </a:ext>
            </a:extLst>
          </p:cNvPr>
          <p:cNvSpPr txBox="1"/>
          <p:nvPr/>
        </p:nvSpPr>
        <p:spPr>
          <a:xfrm>
            <a:off x="10263503" y="4936687"/>
            <a:ext cx="178659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9E55D6F-D889-4B63-81B9-132B82151F5D}"/>
              </a:ext>
            </a:extLst>
          </p:cNvPr>
          <p:cNvSpPr/>
          <p:nvPr/>
        </p:nvSpPr>
        <p:spPr>
          <a:xfrm>
            <a:off x="8008177" y="4882460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00B9-BF1F-4FF8-BD7F-77DA5D27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5402018"/>
            <a:ext cx="10584766" cy="9542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মডেলের চিত্র অংকন করে আনবে।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8E608-6131-4024-AB59-56FA01114FE8}"/>
              </a:ext>
            </a:extLst>
          </p:cNvPr>
          <p:cNvSpPr/>
          <p:nvPr/>
        </p:nvSpPr>
        <p:spPr>
          <a:xfrm>
            <a:off x="243840" y="55263"/>
            <a:ext cx="1170432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1F52E-7875-429D-95AA-708FB8A8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1" y="1266093"/>
            <a:ext cx="6042804" cy="40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37FD-647C-4EFB-B96B-3E67DDFB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7" y="1839273"/>
            <a:ext cx="10311618" cy="45333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এ্যাটোম</a:t>
            </a:r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44EA8-EF00-41A1-A56A-68AD46588BCA}"/>
              </a:ext>
            </a:extLst>
          </p:cNvPr>
          <p:cNvSpPr/>
          <p:nvPr/>
        </p:nvSpPr>
        <p:spPr>
          <a:xfrm>
            <a:off x="1547447" y="191566"/>
            <a:ext cx="781491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 শব্দ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94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1B5CAA-71E6-4C46-A5EC-B946896B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10" y="883923"/>
            <a:ext cx="4541979" cy="5090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DA2E8-6AD3-4A26-8817-E1454E00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3065"/>
            <a:ext cx="9144000" cy="189952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193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300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67FD2-3648-45F9-B2B8-4F84C2AD3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2" y="66640"/>
            <a:ext cx="1957167" cy="2795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CD8CE-A519-4A4C-BD19-C0C9E7CF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66" y="3774650"/>
            <a:ext cx="1957167" cy="2795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B04A5-7AAA-4EAF-844B-993A7374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1" y="3672828"/>
            <a:ext cx="2104548" cy="3006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4034BB-1FE7-429D-AAF3-313F18D0E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2" y="66640"/>
            <a:ext cx="1957167" cy="27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E4A5C-7108-4775-8D2A-6218B277ADB9}"/>
              </a:ext>
            </a:extLst>
          </p:cNvPr>
          <p:cNvSpPr txBox="1"/>
          <p:nvPr/>
        </p:nvSpPr>
        <p:spPr>
          <a:xfrm>
            <a:off x="267286" y="1980161"/>
            <a:ext cx="11704320" cy="1199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B721A-ED48-4000-8A02-ADE8D96091D4}"/>
              </a:ext>
            </a:extLst>
          </p:cNvPr>
          <p:cNvSpPr txBox="1"/>
          <p:nvPr/>
        </p:nvSpPr>
        <p:spPr>
          <a:xfrm>
            <a:off x="4373879" y="371457"/>
            <a:ext cx="3180471" cy="1429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19DDD-DA87-4ABA-A525-D9FC5E6C1FE7}"/>
              </a:ext>
            </a:extLst>
          </p:cNvPr>
          <p:cNvSpPr/>
          <p:nvPr/>
        </p:nvSpPr>
        <p:spPr>
          <a:xfrm>
            <a:off x="6096000" y="2813210"/>
            <a:ext cx="6041136" cy="3919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 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ষষ্ঠ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১-৩ 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তারিখঃ11/10/২০১৯ইং 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54864" y="2808893"/>
            <a:ext cx="6041136" cy="3872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83C7D-E73F-4220-9504-0365E676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1"/>
          <a:stretch/>
        </p:blipFill>
        <p:spPr>
          <a:xfrm>
            <a:off x="6569612" y="0"/>
            <a:ext cx="2533356" cy="2497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A7654-4B64-428C-8E35-F179C812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9422"/>
            <a:ext cx="2150013" cy="26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9E6FD-938E-4235-B0E9-5CF8C93B7C22}"/>
              </a:ext>
            </a:extLst>
          </p:cNvPr>
          <p:cNvSpPr txBox="1"/>
          <p:nvPr/>
        </p:nvSpPr>
        <p:spPr>
          <a:xfrm>
            <a:off x="2222695" y="5387628"/>
            <a:ext cx="779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পদার্থ কি দ্বারা গঠিত?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DFA7C-261C-4D68-8E3D-48C12745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" y="1410438"/>
            <a:ext cx="3368118" cy="3457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627791-734F-4860-92A3-BBE4ABAD4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3536"/>
          <a:stretch/>
        </p:blipFill>
        <p:spPr>
          <a:xfrm>
            <a:off x="4813509" y="1162373"/>
            <a:ext cx="3443170" cy="3823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59A77-710D-498F-892C-42CE72CF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15" y="1410438"/>
            <a:ext cx="2499014" cy="33665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A302E4-7294-4E4F-9B7F-6321EB9FF320}"/>
              </a:ext>
            </a:extLst>
          </p:cNvPr>
          <p:cNvGrpSpPr/>
          <p:nvPr/>
        </p:nvGrpSpPr>
        <p:grpSpPr>
          <a:xfrm>
            <a:off x="0" y="0"/>
            <a:ext cx="12172681" cy="6858000"/>
            <a:chOff x="0" y="0"/>
            <a:chExt cx="9144001" cy="6858000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513A7A83-13F8-462D-A523-A4E2B7E8A254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5102B1AE-BB62-4FAB-83FD-4E0435076A14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CE5D86E5-E76B-40C9-A5B3-770D93326258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6578ABB-1101-41D5-98FE-1EAFD397A7B1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0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F491651-F6C3-44D5-98B4-77BC3A379156}"/>
              </a:ext>
            </a:extLst>
          </p:cNvPr>
          <p:cNvGrpSpPr/>
          <p:nvPr/>
        </p:nvGrpSpPr>
        <p:grpSpPr>
          <a:xfrm>
            <a:off x="220463" y="246652"/>
            <a:ext cx="11746523" cy="3182348"/>
            <a:chOff x="864966" y="1203470"/>
            <a:chExt cx="10462068" cy="30936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AC8602-0D04-43C9-889E-31FDDF53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" y="1799778"/>
              <a:ext cx="2857500" cy="24860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9553CF-CD24-409B-8055-8D94FB076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400" y="1203470"/>
              <a:ext cx="3093634" cy="30936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942292-4AFC-4A48-B032-18BB7707A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621" y="1542603"/>
              <a:ext cx="1666875" cy="27432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E7348F-B0F0-44BE-B4FA-A4EC6372FEB6}"/>
              </a:ext>
            </a:extLst>
          </p:cNvPr>
          <p:cNvSpPr txBox="1"/>
          <p:nvPr/>
        </p:nvSpPr>
        <p:spPr>
          <a:xfrm>
            <a:off x="62613" y="4441613"/>
            <a:ext cx="1159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কত ধরনের পদার্থ দেখা যাচ্ছে?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68086-70BC-42F4-9277-F867CEB74733}"/>
              </a:ext>
            </a:extLst>
          </p:cNvPr>
          <p:cNvGrpSpPr/>
          <p:nvPr/>
        </p:nvGrpSpPr>
        <p:grpSpPr>
          <a:xfrm>
            <a:off x="168038" y="3455095"/>
            <a:ext cx="11490974" cy="668830"/>
            <a:chOff x="168038" y="3455095"/>
            <a:chExt cx="11490974" cy="6688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E3D512-B8C2-4428-B507-C6C0A1499C62}"/>
                </a:ext>
              </a:extLst>
            </p:cNvPr>
            <p:cNvSpPr txBox="1"/>
            <p:nvPr/>
          </p:nvSpPr>
          <p:spPr>
            <a:xfrm>
              <a:off x="168038" y="3455095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bn-IN" sz="3600" dirty="0"/>
                <a:t> </a:t>
              </a:r>
              <a:endParaRPr lang="en-US" sz="3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BB108F-A0A5-457F-BC96-95CA91ABF172}"/>
                </a:ext>
              </a:extLst>
            </p:cNvPr>
            <p:cNvSpPr txBox="1"/>
            <p:nvPr/>
          </p:nvSpPr>
          <p:spPr>
            <a:xfrm>
              <a:off x="4041597" y="3462238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r>
                <a:rPr lang="bn-IN" sz="3600" dirty="0"/>
                <a:t> </a:t>
              </a:r>
              <a:endParaRPr lang="en-US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25ECC1-65ED-4F7E-B6F9-D2CB22057B00}"/>
                </a:ext>
              </a:extLst>
            </p:cNvPr>
            <p:cNvSpPr txBox="1"/>
            <p:nvPr/>
          </p:nvSpPr>
          <p:spPr>
            <a:xfrm>
              <a:off x="8801512" y="3477594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বায়বীয়</a:t>
              </a:r>
              <a:r>
                <a:rPr lang="bn-IN" sz="3600" dirty="0"/>
                <a:t> </a:t>
              </a:r>
              <a:endParaRPr lang="en-US" sz="3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CEAAB3-B54F-41B0-95AA-41F79FB3445F}"/>
              </a:ext>
            </a:extLst>
          </p:cNvPr>
          <p:cNvSpPr txBox="1"/>
          <p:nvPr/>
        </p:nvSpPr>
        <p:spPr>
          <a:xfrm>
            <a:off x="62613" y="5705130"/>
            <a:ext cx="1165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সকল পদার্থ কি দিয়ে গঠিত?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68EC06-F3B0-47D6-926F-1E1B2D3AEC80}"/>
              </a:ext>
            </a:extLst>
          </p:cNvPr>
          <p:cNvGrpSpPr/>
          <p:nvPr/>
        </p:nvGrpSpPr>
        <p:grpSpPr>
          <a:xfrm>
            <a:off x="1730326" y="1624248"/>
            <a:ext cx="8721969" cy="2483518"/>
            <a:chOff x="3356068" y="979003"/>
            <a:chExt cx="5024192" cy="292206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FE52BCB-8D43-4256-97C0-754451D26701}"/>
                </a:ext>
              </a:extLst>
            </p:cNvPr>
            <p:cNvCxnSpPr/>
            <p:nvPr/>
          </p:nvCxnSpPr>
          <p:spPr>
            <a:xfrm flipV="1">
              <a:off x="3356068" y="2432884"/>
              <a:ext cx="5024192" cy="271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43558AC-8E12-4882-B718-BFFC21B5A017}"/>
                </a:ext>
              </a:extLst>
            </p:cNvPr>
            <p:cNvCxnSpPr/>
            <p:nvPr/>
          </p:nvCxnSpPr>
          <p:spPr>
            <a:xfrm flipH="1">
              <a:off x="5868164" y="979003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F25CB27-735C-4AB8-9F3F-BEC310280366}"/>
                </a:ext>
              </a:extLst>
            </p:cNvPr>
            <p:cNvCxnSpPr/>
            <p:nvPr/>
          </p:nvCxnSpPr>
          <p:spPr>
            <a:xfrm flipH="1">
              <a:off x="3356068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E280025-4272-4E67-B204-0DFE3F6B5584}"/>
                </a:ext>
              </a:extLst>
            </p:cNvPr>
            <p:cNvCxnSpPr/>
            <p:nvPr/>
          </p:nvCxnSpPr>
          <p:spPr>
            <a:xfrm flipH="1">
              <a:off x="8349184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FDF674-940B-4113-93E8-2C25D312064B}"/>
              </a:ext>
            </a:extLst>
          </p:cNvPr>
          <p:cNvSpPr txBox="1"/>
          <p:nvPr/>
        </p:nvSpPr>
        <p:spPr>
          <a:xfrm>
            <a:off x="5499098" y="1024084"/>
            <a:ext cx="15164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কণা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3654B-BDCF-4768-899F-624C7CE955D2}"/>
              </a:ext>
            </a:extLst>
          </p:cNvPr>
          <p:cNvGrpSpPr/>
          <p:nvPr/>
        </p:nvGrpSpPr>
        <p:grpSpPr>
          <a:xfrm>
            <a:off x="1378425" y="4113814"/>
            <a:ext cx="9980657" cy="900245"/>
            <a:chOff x="1837900" y="4342090"/>
            <a:chExt cx="13307541" cy="1200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14895A-962F-452C-9F0B-7601BC207F92}"/>
                </a:ext>
              </a:extLst>
            </p:cNvPr>
            <p:cNvSpPr txBox="1"/>
            <p:nvPr/>
          </p:nvSpPr>
          <p:spPr>
            <a:xfrm>
              <a:off x="1837900" y="4342090"/>
              <a:ext cx="202198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অণু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E1539-5B95-4516-AB15-01230B4344A4}"/>
                </a:ext>
              </a:extLst>
            </p:cNvPr>
            <p:cNvSpPr txBox="1"/>
            <p:nvPr/>
          </p:nvSpPr>
          <p:spPr>
            <a:xfrm>
              <a:off x="13123459" y="4742199"/>
              <a:ext cx="202198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603284-51DC-4A1C-B0E2-210C7E8CF2B8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9144001" cy="6858000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ADC046F7-389F-4334-B080-07B27C1A46C0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EEBCA09-0465-43CB-A475-9EF372467C10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501CE40F-1862-457D-88FC-61D9BABDB856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8F9CFADB-6689-445B-89A7-150FBA902A2A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9B08E5-6EFE-4152-B7E9-615AE597D337}"/>
              </a:ext>
            </a:extLst>
          </p:cNvPr>
          <p:cNvGrpSpPr/>
          <p:nvPr/>
        </p:nvGrpSpPr>
        <p:grpSpPr>
          <a:xfrm>
            <a:off x="1730326" y="1624248"/>
            <a:ext cx="8721969" cy="2483518"/>
            <a:chOff x="3356068" y="979003"/>
            <a:chExt cx="5024192" cy="292206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2D12A35-0F66-4594-863D-0E54CA4C9AEF}"/>
                </a:ext>
              </a:extLst>
            </p:cNvPr>
            <p:cNvCxnSpPr/>
            <p:nvPr/>
          </p:nvCxnSpPr>
          <p:spPr>
            <a:xfrm flipV="1">
              <a:off x="3356068" y="2432884"/>
              <a:ext cx="5024192" cy="271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65712D-4CA1-4158-85AB-D8EC655BE1EF}"/>
                </a:ext>
              </a:extLst>
            </p:cNvPr>
            <p:cNvCxnSpPr/>
            <p:nvPr/>
          </p:nvCxnSpPr>
          <p:spPr>
            <a:xfrm flipH="1">
              <a:off x="5868164" y="979003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929D121-0C6A-4B9C-986D-CC48B1E4EF6E}"/>
                </a:ext>
              </a:extLst>
            </p:cNvPr>
            <p:cNvCxnSpPr/>
            <p:nvPr/>
          </p:nvCxnSpPr>
          <p:spPr>
            <a:xfrm flipH="1">
              <a:off x="3356068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0B8D967-547E-445C-9D70-6423F57AFE3E}"/>
                </a:ext>
              </a:extLst>
            </p:cNvPr>
            <p:cNvCxnSpPr/>
            <p:nvPr/>
          </p:nvCxnSpPr>
          <p:spPr>
            <a:xfrm flipH="1">
              <a:off x="8349184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4C9E3C-B233-4A9D-A092-3DE9C804A62F}"/>
              </a:ext>
            </a:extLst>
          </p:cNvPr>
          <p:cNvSpPr txBox="1"/>
          <p:nvPr/>
        </p:nvSpPr>
        <p:spPr>
          <a:xfrm>
            <a:off x="5499098" y="1024084"/>
            <a:ext cx="15164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B4E5DE-3BB8-44B6-8E4F-0640B815ECBB}"/>
              </a:ext>
            </a:extLst>
          </p:cNvPr>
          <p:cNvGrpSpPr/>
          <p:nvPr/>
        </p:nvGrpSpPr>
        <p:grpSpPr>
          <a:xfrm>
            <a:off x="1378425" y="4113814"/>
            <a:ext cx="9952521" cy="648969"/>
            <a:chOff x="1837900" y="4342090"/>
            <a:chExt cx="13270026" cy="8652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C5C264-3297-4FBD-872B-BC8764D5E7BC}"/>
                </a:ext>
              </a:extLst>
            </p:cNvPr>
            <p:cNvSpPr txBox="1"/>
            <p:nvPr/>
          </p:nvSpPr>
          <p:spPr>
            <a:xfrm>
              <a:off x="1837900" y="4342090"/>
              <a:ext cx="202198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 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545D86-7ABD-4232-880C-AF9F6452BDE6}"/>
                </a:ext>
              </a:extLst>
            </p:cNvPr>
            <p:cNvSpPr txBox="1"/>
            <p:nvPr/>
          </p:nvSpPr>
          <p:spPr>
            <a:xfrm>
              <a:off x="13085944" y="4407163"/>
              <a:ext cx="202198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  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D265F3-92FF-4CB4-B39F-280B52E2F5F5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9144001" cy="6858000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B401016-C187-4DEE-A2A9-8454939FBC1B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8D9984EB-ADA1-4233-B989-3B29F3542E5B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A928994D-6F05-4C18-8202-68761CE341FD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CFA0979D-92ED-4B6B-9405-B3E3BB5A6287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A5AAAF-A1D7-459E-A7A4-5D7D15205BC8}"/>
              </a:ext>
            </a:extLst>
          </p:cNvPr>
          <p:cNvCxnSpPr/>
          <p:nvPr/>
        </p:nvCxnSpPr>
        <p:spPr>
          <a:xfrm flipH="1">
            <a:off x="6234983" y="2848978"/>
            <a:ext cx="22358" cy="12587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DC62B6-9CD9-4908-9349-08FBF3BE9896}"/>
              </a:ext>
            </a:extLst>
          </p:cNvPr>
          <p:cNvSpPr txBox="1"/>
          <p:nvPr/>
        </p:nvSpPr>
        <p:spPr>
          <a:xfrm>
            <a:off x="5610510" y="4137843"/>
            <a:ext cx="15164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B14E32-B191-4D9D-8A35-CD4B116708D0}"/>
              </a:ext>
            </a:extLst>
          </p:cNvPr>
          <p:cNvSpPr/>
          <p:nvPr/>
        </p:nvSpPr>
        <p:spPr>
          <a:xfrm>
            <a:off x="77365" y="1429601"/>
            <a:ext cx="121831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ধারণার বিকাশ ও গঠন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E3D76-A4E2-4E53-87F4-01FC65862B74}"/>
              </a:ext>
            </a:extLst>
          </p:cNvPr>
          <p:cNvSpPr txBox="1"/>
          <p:nvPr/>
        </p:nvSpPr>
        <p:spPr>
          <a:xfrm>
            <a:off x="686874" y="2289076"/>
            <a:ext cx="10818252" cy="3816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IN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গঠন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পারবে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পরমাণুর গঠন সম্পর্কে বিভিন্ন মতবাদ ব্যাখ্যা করতে পারবে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ইলেক্ট্রন, প্রোটন, নিউট্রন সম্পর্কে ব্যাখ্যা করতে পারবে।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পরমাণুর গঠন ব্যাখ্যা করতে পারবে।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5896B-4C82-403E-ADEB-6A2437524414}"/>
              </a:ext>
            </a:extLst>
          </p:cNvPr>
          <p:cNvSpPr txBox="1"/>
          <p:nvPr/>
        </p:nvSpPr>
        <p:spPr>
          <a:xfrm>
            <a:off x="2321169" y="379828"/>
            <a:ext cx="6302326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245</TotalTime>
  <Words>491</Words>
  <Application>Microsoft Office PowerPoint</Application>
  <PresentationFormat>Widescreen</PresentationFormat>
  <Paragraphs>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 Prokash</dc:creator>
  <cp:lastModifiedBy>DOEL</cp:lastModifiedBy>
  <cp:revision>57</cp:revision>
  <dcterms:created xsi:type="dcterms:W3CDTF">2019-03-24T15:22:49Z</dcterms:created>
  <dcterms:modified xsi:type="dcterms:W3CDTF">2019-10-11T11:37:38Z</dcterms:modified>
</cp:coreProperties>
</file>