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3494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302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737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61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004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5531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477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008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973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3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047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674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715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2414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989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838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56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C955BF4-2131-4D48-9B74-6FC5C379E5CC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2AE3D2B-AF2E-44D1-9B0C-825A3DBA3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57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/>
          <p:cNvSpPr/>
          <p:nvPr/>
        </p:nvSpPr>
        <p:spPr>
          <a:xfrm>
            <a:off x="2688608" y="1715672"/>
            <a:ext cx="6728346" cy="3771331"/>
          </a:xfrm>
          <a:prstGeom prst="flowChartAlternateProcess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33885" y="269122"/>
            <a:ext cx="277832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88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896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96776" y="1041276"/>
            <a:ext cx="25464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0000FF"/>
                </a:solidFill>
              </a:rPr>
              <a:t>পরিচিতি</a:t>
            </a:r>
            <a:r>
              <a:rPr lang="en-US" sz="4800" dirty="0" smtClean="0">
                <a:solidFill>
                  <a:srgbClr val="0000FF"/>
                </a:solidFill>
              </a:rPr>
              <a:t> </a:t>
            </a:r>
            <a:endParaRPr lang="en-US" sz="4800" dirty="0">
              <a:solidFill>
                <a:srgbClr val="0000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A4ABA6B-3FC9-43FC-99D5-39DF0C919B55}"/>
              </a:ext>
            </a:extLst>
          </p:cNvPr>
          <p:cNvSpPr/>
          <p:nvPr/>
        </p:nvSpPr>
        <p:spPr>
          <a:xfrm>
            <a:off x="1013781" y="2449160"/>
            <a:ext cx="41772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</a:t>
            </a:r>
          </a:p>
          <a:p>
            <a:pPr algn="ctr"/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সেলিম</a:t>
            </a:r>
            <a:endParaRPr lang="bn-IN" sz="2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IN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সহকারী </a:t>
            </a:r>
            <a:r>
              <a:rPr lang="bn-IN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দীঘা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8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গফরগাও,মোমেনশাহী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। </a:t>
            </a:r>
            <a:endParaRPr lang="bn-BD" sz="2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mdselim457400@gmail.com</a:t>
            </a:r>
            <a:endParaRPr lang="en-US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D4DD9D6-549A-42F8-BA22-CE7E3AFD4E09}"/>
              </a:ext>
            </a:extLst>
          </p:cNvPr>
          <p:cNvSpPr txBox="1"/>
          <p:nvPr/>
        </p:nvSpPr>
        <p:spPr>
          <a:xfrm>
            <a:off x="7482676" y="1819199"/>
            <a:ext cx="36334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 smtClean="0">
              <a:solidFill>
                <a:srgbClr val="CC33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 smtClean="0">
                <a:solidFill>
                  <a:srgbClr val="CC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 </a:t>
            </a:r>
            <a:r>
              <a:rPr lang="bn-BD" sz="3200" dirty="0">
                <a:solidFill>
                  <a:srgbClr val="CC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৯ম</a:t>
            </a:r>
            <a:endParaRPr lang="bn-IN" sz="3200" dirty="0">
              <a:solidFill>
                <a:srgbClr val="CC33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bn-BD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গণিত </a:t>
            </a:r>
            <a:r>
              <a:rPr lang="bn-IN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 </a:t>
            </a:r>
            <a:r>
              <a:rPr lang="bn-BD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(সেট ও </a:t>
            </a:r>
            <a:r>
              <a:rPr lang="en-US" sz="32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r>
              <a:rPr lang="en-US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প্রকাশের</a:t>
            </a:r>
            <a:r>
              <a:rPr lang="en-US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পধদতি</a:t>
            </a:r>
            <a:r>
              <a:rPr lang="en-US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bn-BD" sz="32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</a:t>
            </a:r>
            <a:r>
              <a:rPr lang="bn-IN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৪৫ মিনিট  </a:t>
            </a:r>
            <a:endParaRPr lang="en-US" sz="32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754" y="854223"/>
            <a:ext cx="1695180" cy="1594937"/>
          </a:xfrm>
          <a:prstGeom prst="ellipse">
            <a:avLst/>
          </a:prstGeom>
          <a:gradFill>
            <a:gsLst>
              <a:gs pos="76000">
                <a:srgbClr val="E57982"/>
              </a:gs>
              <a:gs pos="0">
                <a:schemeClr val="accent1">
                  <a:lumMod val="5000"/>
                  <a:lumOff val="95000"/>
                </a:schemeClr>
              </a:gs>
              <a:gs pos="44000">
                <a:srgbClr val="FFFF00"/>
              </a:gs>
              <a:gs pos="70000">
                <a:schemeClr val="accent1">
                  <a:lumMod val="75000"/>
                </a:schemeClr>
              </a:gs>
              <a:gs pos="100000">
                <a:srgbClr val="00B0F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</a:gradFill>
          <a:ln w="63500" cap="rnd">
            <a:solidFill>
              <a:schemeClr val="bg1">
                <a:lumMod val="85000"/>
              </a:schemeClr>
            </a:solidFill>
          </a:ln>
          <a:effectLst>
            <a:glow>
              <a:schemeClr val="accent1">
                <a:alpha val="22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  <a:softEdge rad="914400"/>
          </a:effectLst>
          <a:scene3d>
            <a:camera prst="orthographicFront"/>
            <a:lightRig rig="contrasting" dir="t">
              <a:rot lat="0" lon="0" rev="3000000"/>
            </a:lightRig>
          </a:scene3d>
          <a:sp3d extrusionH="76200" contourW="7620">
            <a:bevelT w="95250" h="31750" prst="cross"/>
            <a:extrusionClr>
              <a:srgbClr val="00B0F0"/>
            </a:extrusionClr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5619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663" y="1148356"/>
            <a:ext cx="4018089" cy="273670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53" y="1137470"/>
            <a:ext cx="3810000" cy="274759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757056" y="4648200"/>
            <a:ext cx="3810000" cy="584775"/>
          </a:xfrm>
          <a:prstGeom prst="rect">
            <a:avLst/>
          </a:prstGeom>
          <a:solidFill>
            <a:srgbClr val="FFEB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প্রত্যেকটি বস্তুই সংজ্ঞায়িত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62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63714"/>
            <a:ext cx="8178738" cy="70788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ও সেট প্রকাশ পদ্ধতি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828800"/>
            <a:ext cx="4191000" cy="317495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828802"/>
            <a:ext cx="3911538" cy="31749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33400" y="5358825"/>
            <a:ext cx="4267200" cy="584775"/>
          </a:xfrm>
          <a:prstGeom prst="rect">
            <a:avLst/>
          </a:prstGeom>
          <a:solidFill>
            <a:srgbClr val="A3FFCD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প্রত্যেকটি জিনি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স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সুনির্দিষ্ট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00600" y="5358825"/>
            <a:ext cx="3911538" cy="584775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66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1123244" y="4610100"/>
            <a:ext cx="7315200" cy="876300"/>
          </a:xfrm>
          <a:prstGeom prst="rightArrow">
            <a:avLst>
              <a:gd name="adj1" fmla="val 50000"/>
              <a:gd name="adj2" fmla="val 0"/>
            </a:avLst>
          </a:prstGeom>
          <a:solidFill>
            <a:srgbClr val="FFFF66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সেট প্রকাশের পদ্ধতি বর্ণনা করতে পারবে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090587" y="5448300"/>
            <a:ext cx="7334956" cy="876300"/>
          </a:xfrm>
          <a:prstGeom prst="rightArrow">
            <a:avLst>
              <a:gd name="adj1" fmla="val 50000"/>
              <a:gd name="adj2" fmla="val 0"/>
            </a:avLst>
          </a:prstGeom>
          <a:solidFill>
            <a:srgbClr val="66FFCC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সেট সংক্রান্ত গাণিতিক সমস্যার সমাধান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করতে পারবে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154288" y="3771900"/>
            <a:ext cx="7303912" cy="934720"/>
          </a:xfrm>
          <a:prstGeom prst="rightArrow">
            <a:avLst>
              <a:gd name="adj1" fmla="val 50000"/>
              <a:gd name="adj2" fmla="val 0"/>
            </a:avLst>
          </a:prstGeom>
          <a:solidFill>
            <a:srgbClr val="99FF99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সেটে ব্যবহৃত প্রতীকগুলো ব্যাখ্যা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 পারবে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143000" y="2857500"/>
            <a:ext cx="7315200" cy="876300"/>
          </a:xfrm>
          <a:prstGeom prst="rightArrow">
            <a:avLst>
              <a:gd name="adj1" fmla="val 50000"/>
              <a:gd name="adj2" fmla="val 0"/>
            </a:avLst>
          </a:prstGeom>
          <a:solidFill>
            <a:srgbClr val="FFCCFF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সেট 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 তা বলতে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wn Ribbon 5"/>
          <p:cNvSpPr/>
          <p:nvPr/>
        </p:nvSpPr>
        <p:spPr>
          <a:xfrm>
            <a:off x="1123244" y="533400"/>
            <a:ext cx="7315200" cy="1143000"/>
          </a:xfrm>
          <a:prstGeom prst="ribbon">
            <a:avLst>
              <a:gd name="adj1" fmla="val 33333"/>
              <a:gd name="adj2" fmla="val 50000"/>
            </a:avLst>
          </a:prstGeom>
          <a:solidFill>
            <a:srgbClr val="99FF6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1143000" y="1981200"/>
            <a:ext cx="7315200" cy="876300"/>
          </a:xfrm>
          <a:prstGeom prst="rightArrow">
            <a:avLst>
              <a:gd name="adj1" fmla="val 50000"/>
              <a:gd name="adj2" fmla="val 0"/>
            </a:avLst>
          </a:prstGeom>
          <a:solidFill>
            <a:srgbClr val="66FFFF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--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39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1" y="685800"/>
            <a:ext cx="8077198" cy="707886"/>
          </a:xfrm>
          <a:prstGeom prst="rect">
            <a:avLst/>
          </a:prstGeom>
          <a:solidFill>
            <a:srgbClr val="99FF99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সেট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প্রকাশের প্রতীকসমূহ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1372" y="1720326"/>
            <a:ext cx="8077198" cy="44627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0" dirty="0" smtClean="0">
                <a:latin typeface="Times New Roman" pitchFamily="18" charset="0"/>
                <a:ea typeface="Cambria Math"/>
                <a:cs typeface="Times New Roman" pitchFamily="18" charset="0"/>
                <a:sym typeface="Symbol"/>
              </a:rPr>
              <a:t>A,B,C</a:t>
            </a:r>
            <a:r>
              <a:rPr lang="bn-IN" sz="2800" dirty="0" smtClean="0">
                <a:latin typeface="Times New Roman" pitchFamily="18" charset="0"/>
                <a:ea typeface="Cambria Math"/>
                <a:cs typeface="Times New Roman" pitchFamily="18" charset="0"/>
                <a:sym typeface="Symbol"/>
              </a:rPr>
              <a:t>...</a:t>
            </a:r>
            <a:r>
              <a:rPr lang="bn-IN" sz="2800" b="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ইংরেজি বর্ণমালার বড় হাতের অক্ষর দ্বারা সেট প্রকাশ করা হয়।</a:t>
            </a:r>
            <a:endParaRPr lang="en-US" sz="2800" b="0" dirty="0" smtClean="0">
              <a:latin typeface="Times New Roman" pitchFamily="18" charset="0"/>
              <a:ea typeface="Cambria Math"/>
              <a:cs typeface="Times New Roman" pitchFamily="18" charset="0"/>
              <a:sym typeface="Symbol"/>
            </a:endParaRPr>
          </a:p>
          <a:p>
            <a:r>
              <a:rPr lang="bn-IN" sz="280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উপাদানকে ছোট হাতের অক্ষর </a:t>
            </a:r>
            <a:r>
              <a:rPr lang="en-US" sz="2800" dirty="0" smtClean="0">
                <a:latin typeface="Times New Roman" pitchFamily="18" charset="0"/>
                <a:ea typeface="Cambria Math"/>
                <a:cs typeface="Times New Roman" pitchFamily="18" charset="0"/>
                <a:sym typeface="Symbol"/>
              </a:rPr>
              <a:t>a,b,c..</a:t>
            </a:r>
            <a:r>
              <a:rPr lang="en-US" sz="2800" dirty="0" err="1" smtClean="0">
                <a:latin typeface="Times New Roman" pitchFamily="18" charset="0"/>
                <a:ea typeface="Cambria Math"/>
                <a:cs typeface="Times New Roman" pitchFamily="18" charset="0"/>
                <a:sym typeface="Symbol"/>
              </a:rPr>
              <a:t>y,z</a:t>
            </a:r>
            <a:r>
              <a:rPr lang="bn-IN" sz="280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 দ্বারা প্রকাশ করা হয়</a:t>
            </a:r>
            <a:r>
              <a:rPr lang="bn-IN" sz="320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।</a:t>
            </a:r>
            <a:endParaRPr lang="en-US" sz="3200" dirty="0">
              <a:latin typeface="NikoshBAN" pitchFamily="2" charset="0"/>
              <a:ea typeface="Cambria Math"/>
              <a:cs typeface="NikoshBAN" pitchFamily="2" charset="0"/>
              <a:sym typeface="Symbol"/>
            </a:endParaRPr>
          </a:p>
          <a:p>
            <a:r>
              <a:rPr lang="bn-IN" sz="2800" b="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সেটের সদস্যকে{ } প্রতীকের মধ্যে</a:t>
            </a:r>
            <a:r>
              <a:rPr lang="en-US" sz="2800" b="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 </a:t>
            </a:r>
            <a:r>
              <a:rPr lang="bn-IN" sz="2800" b="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আবদ্ধ করা</a:t>
            </a:r>
            <a:r>
              <a:rPr lang="en-US" sz="2800" b="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 </a:t>
            </a:r>
            <a:r>
              <a:rPr lang="bn-IN" sz="2800" b="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হয়।</a:t>
            </a:r>
            <a:endParaRPr lang="en-US" sz="3200" dirty="0">
              <a:latin typeface="Times New Roman" pitchFamily="18" charset="0"/>
              <a:ea typeface="Cambria Math"/>
              <a:cs typeface="Times New Roman" pitchFamily="18" charset="0"/>
              <a:sym typeface="Symbol"/>
            </a:endParaRPr>
          </a:p>
          <a:p>
            <a:r>
              <a:rPr lang="en-US" sz="2800" b="0" dirty="0" smtClean="0">
                <a:latin typeface="Times New Roman" pitchFamily="18" charset="0"/>
                <a:ea typeface="Cambria Math"/>
                <a:cs typeface="Times New Roman" pitchFamily="18" charset="0"/>
                <a:sym typeface="Symbol"/>
              </a:rPr>
              <a:t> </a:t>
            </a:r>
            <a:r>
              <a:rPr lang="bn-IN" sz="280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এর অর্থ</a:t>
            </a:r>
            <a:r>
              <a:rPr lang="en-US" sz="2800" b="0" dirty="0" smtClean="0">
                <a:latin typeface="Times New Roman" pitchFamily="18" charset="0"/>
                <a:ea typeface="Cambria Math"/>
                <a:cs typeface="Times New Roman" pitchFamily="18" charset="0"/>
                <a:sym typeface="Symbol"/>
              </a:rPr>
              <a:t> </a:t>
            </a:r>
            <a:r>
              <a:rPr lang="bn-BD" sz="2800" b="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বিদ্যমান</a:t>
            </a:r>
            <a:endParaRPr lang="en-US" sz="2800" b="0" dirty="0" smtClean="0">
              <a:latin typeface="Times New Roman" pitchFamily="18" charset="0"/>
              <a:ea typeface="Cambria Math"/>
              <a:cs typeface="Times New Roman" pitchFamily="18" charset="0"/>
              <a:sym typeface="Symbol"/>
            </a:endParaRPr>
          </a:p>
          <a:p>
            <a:r>
              <a:rPr lang="en-US" sz="2800" dirty="0" err="1" smtClean="0">
                <a:latin typeface="Times New Roman" pitchFamily="18" charset="0"/>
                <a:ea typeface="Cambria Math"/>
                <a:cs typeface="Times New Roman" pitchFamily="18" charset="0"/>
                <a:sym typeface="Symbol"/>
              </a:rPr>
              <a:t>xA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B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. 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কিন্তু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  <a:sym typeface="Symbol"/>
              </a:rPr>
              <a:t>x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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y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endParaRPr lang="bn-IN" sz="28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A={1,2,3,6},  B={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a,b,c,f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}    6A,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fB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.</a:t>
            </a:r>
            <a:r>
              <a:rPr lang="bn-IN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কিন্তু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6  B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কাজঃ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১। সার্কভূক্ত দেশগুলোর নামের সেট লেখ।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২। 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থেকে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20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পর্যন্ত মৌলিক সংখ্যাসমূহের সেট লেখ।</a:t>
            </a:r>
            <a:endParaRPr lang="en-US" sz="28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  <a:sym typeface="Symbol"/>
              </a:rPr>
              <a:t>3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।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9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থেকে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25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এর মধ্যে অবস্থিত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3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দ্বারা বিভাজ্য সংখ্যার সেট লেখ।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14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543580"/>
            <a:ext cx="8077199" cy="584775"/>
          </a:xfrm>
          <a:prstGeom prst="rect">
            <a:avLst/>
          </a:prstGeom>
          <a:solidFill>
            <a:srgbClr val="C7F1C7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তালিকা পদ্ধতিঃ  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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 = 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a,b,c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, B = 2,3,4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1" y="1229380"/>
            <a:ext cx="8077199" cy="584775"/>
          </a:xfrm>
          <a:prstGeom prst="rect">
            <a:avLst/>
          </a:prstGeom>
          <a:solidFill>
            <a:srgbClr val="DBB7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itchFamily="2" charset="0"/>
                <a:cs typeface="NikoshBAN" pitchFamily="2" charset="0"/>
              </a:rPr>
              <a:t>2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সেট গঠন পদ্ধতিঃ  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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 = 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x:x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স্বাভাবিক সংখ্যা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1" y="1915180"/>
            <a:ext cx="8077200" cy="584775"/>
          </a:xfrm>
          <a:prstGeom prst="rect">
            <a:avLst/>
          </a:prstGeom>
          <a:solidFill>
            <a:srgbClr val="C5FFC5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=3,6,9,12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=x:x,3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এর গু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ণি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তক এবং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x12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37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8735" y="616803"/>
            <a:ext cx="7812195" cy="830997"/>
          </a:xfrm>
          <a:prstGeom prst="rect">
            <a:avLst/>
          </a:prstGeom>
          <a:solidFill>
            <a:srgbClr val="CCFF66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কাজ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6963" y="4648200"/>
            <a:ext cx="7798930" cy="954107"/>
          </a:xfrm>
          <a:prstGeom prst="rect">
            <a:avLst/>
          </a:prstGeom>
          <a:solidFill>
            <a:srgbClr val="FFFF66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BAN" pitchFamily="2" charset="0"/>
                <a:cs typeface="NikoshBAN" pitchFamily="2" charset="0"/>
                <a:sym typeface="Symbol"/>
              </a:rPr>
              <a:t>৩।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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x:x</a:t>
            </a:r>
            <a:r>
              <a:rPr lang="bn-BD" sz="28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ধনাত্মক পূর্ণসংখ্যা এবং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x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2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 21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Symbol"/>
              </a:rPr>
              <a:t>  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তালিকা</a:t>
            </a:r>
            <a:endParaRPr lang="en-US" sz="28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Symbol"/>
              </a:rPr>
              <a:t>   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পদ্ধতিতে প্রকাশ কর।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6076" y="2057400"/>
            <a:ext cx="7844854" cy="954107"/>
          </a:xfrm>
          <a:prstGeom prst="rect">
            <a:avLst/>
          </a:prstGeom>
          <a:solidFill>
            <a:srgbClr val="E5FAFF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BAN" pitchFamily="2" charset="0"/>
                <a:cs typeface="NikoshBAN" pitchFamily="2" charset="0"/>
                <a:sym typeface="Symbol"/>
              </a:rPr>
              <a:t>১।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P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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xN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:</a:t>
            </a:r>
            <a:r>
              <a:rPr lang="bn-BD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2x6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এবং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Q=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xN:x</a:t>
            </a:r>
            <a:r>
              <a:rPr lang="bn-BD" sz="28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জোড় সংখ্যা এবং</a:t>
            </a:r>
            <a:endParaRPr lang="en-US" sz="28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   x8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হলে,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P 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ও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Q 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সেটকে 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IN" sz="2800" dirty="0" smtClean="0">
                <a:latin typeface="Times New Roman" pitchFamily="18" charset="0"/>
                <a:cs typeface="NikoshBAN" pitchFamily="2" charset="0"/>
                <a:sym typeface="Symbol"/>
              </a:rPr>
              <a:t>তালিকা পদ্ধতিতে প্রকাশ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কর।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6076" y="3591580"/>
            <a:ext cx="7844853" cy="523220"/>
          </a:xfrm>
          <a:prstGeom prst="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২।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A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2,3,4, B=3,5</a:t>
            </a:r>
            <a:r>
              <a:rPr lang="bn-IN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7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কে সেট গঠন পদ্ধতিতে প্রকাশ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কর।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07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7571" y="457199"/>
            <a:ext cx="7848599" cy="830997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371600"/>
            <a:ext cx="7873999" cy="501675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সেটের উপাদানগুলোকে কী দ্বারা আবদ্ধ করা হয়? </a:t>
            </a:r>
            <a:endParaRPr lang="bn-BD" sz="32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** </a:t>
            </a:r>
            <a:r>
              <a:rPr lang="bn-IN" sz="3200" dirty="0" smtClean="0">
                <a:latin typeface="Times New Roman" pitchFamily="18" charset="0"/>
                <a:cs typeface="NikoshBAN" pitchFamily="2" charset="0"/>
                <a:sym typeface="Symbol"/>
              </a:rPr>
              <a:t>{ } দ্বারা।</a:t>
            </a:r>
            <a:endParaRPr lang="bn-BD" sz="3200" dirty="0">
              <a:latin typeface="Times New Roman" pitchFamily="18" charset="0"/>
              <a:cs typeface="NikoshBAN" pitchFamily="2" charset="0"/>
              <a:sym typeface="Symbol"/>
            </a:endParaRP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 * </a:t>
            </a:r>
            <a:r>
              <a:rPr lang="en-US" sz="3200" dirty="0" err="1" smtClean="0">
                <a:latin typeface="Times New Roman" pitchFamily="18" charset="0"/>
                <a:cs typeface="NikoshBAN" pitchFamily="2" charset="0"/>
                <a:sym typeface="Symbol"/>
              </a:rPr>
              <a:t>xB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এর </a:t>
            </a:r>
            <a:r>
              <a:rPr lang="en-US" sz="3200" dirty="0" err="1" smtClean="0">
                <a:latin typeface="Times New Roman" pitchFamily="18" charset="0"/>
                <a:cs typeface="NikoshBAN" pitchFamily="2" charset="0"/>
                <a:sym typeface="Symbol"/>
              </a:rPr>
              <a:t>অর্থ</a:t>
            </a:r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 কী?</a:t>
            </a: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** 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x </a:t>
            </a:r>
            <a:r>
              <a:rPr lang="bn-IN" sz="3200" dirty="0" smtClean="0">
                <a:latin typeface="Times New Roman" pitchFamily="18" charset="0"/>
                <a:cs typeface="NikoshBAN" pitchFamily="2" charset="0"/>
                <a:sym typeface="Symbol"/>
              </a:rPr>
              <a:t>উপাদানটি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B</a:t>
            </a:r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bn-IN" sz="3200" dirty="0" smtClean="0">
                <a:latin typeface="Times New Roman" pitchFamily="18" charset="0"/>
                <a:cs typeface="NikoshBAN" pitchFamily="2" charset="0"/>
                <a:sym typeface="Symbol"/>
              </a:rPr>
              <a:t>এর মধ্যে বিদ্যমান</a:t>
            </a:r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। </a:t>
            </a:r>
            <a:endParaRPr lang="bn-BD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*U=1,2,3,4,5,6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}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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কোন পদ্ধতি?</a:t>
            </a:r>
            <a:endParaRPr lang="bn-BD" sz="32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**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তালিকা পদ্ধতি।</a:t>
            </a:r>
            <a:endParaRPr lang="en-US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* সেটকে কী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প্রতীক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দ্বারা প্রকাশ করা হয়?</a:t>
            </a: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**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ইংরেজি বর্ণমালার বড় হাতের অক্ষর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দ্বারা।</a:t>
            </a:r>
            <a:endParaRPr lang="bn-IN" sz="32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pPr marL="457200" indent="-457200">
              <a:buFont typeface="Arial" charset="0"/>
              <a:buChar char="•"/>
            </a:pP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সেট প্রকাশের পদ্ধতি কয়টি ও কী কী?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* দুইটি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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 তালিকা পদ্ধতি ও সেট গঠন পদ্ধতি।</a:t>
            </a:r>
            <a:endParaRPr lang="bn-BD" sz="3200" dirty="0" smtClean="0">
              <a:latin typeface="Times New Roman" pitchFamily="18" charset="0"/>
              <a:cs typeface="NikoshBAN" pitchFamily="2" charset="0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89279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0221" y="762000"/>
            <a:ext cx="7620001" cy="830997"/>
          </a:xfrm>
          <a:prstGeom prst="rect">
            <a:avLst/>
          </a:prstGeom>
          <a:solidFill>
            <a:srgbClr val="CCFF66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sz="4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0221" y="2455515"/>
            <a:ext cx="7620001" cy="3539430"/>
          </a:xfrm>
          <a:prstGeom prst="rect">
            <a:avLst/>
          </a:prstGeom>
          <a:solidFill>
            <a:srgbClr val="66FFC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1,2,3,5,6,7,8,9,            A=1,3,5,7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B=2,3,4,6,                        C=3,4,7</a:t>
            </a:r>
            <a:endParaRPr lang="bn-BD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marL="514350" indent="-514350">
              <a:buAutoNum type="arabicPeriod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কে সেট গঠন পদ্ধতিতে প্রকাশ কর।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2.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U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এবং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সেটের মধ্যে সম্পর্ক কী?</a:t>
            </a:r>
            <a:endParaRPr lang="en-US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3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.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কোনটি মৌলিক সংখ্যার সেট?</a:t>
            </a:r>
            <a:endParaRPr lang="bn-BD" sz="32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4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.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কোনটি জোড় সংখ্যার সেট?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bn-BD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5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. A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কে কোন সংখ্যার সেট বলা হয়?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12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02369" y="2644170"/>
            <a:ext cx="4987263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25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</TotalTime>
  <Words>480</Words>
  <Application>Microsoft Office PowerPoint</Application>
  <PresentationFormat>Widescreen</PresentationFormat>
  <Paragraphs>63</Paragraphs>
  <Slides>11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Cambria Math</vt:lpstr>
      <vt:lpstr>Garamond</vt:lpstr>
      <vt:lpstr>NikoshBAN</vt:lpstr>
      <vt:lpstr>Symbol</vt:lpstr>
      <vt:lpstr>Times New Roman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14</cp:revision>
  <dcterms:created xsi:type="dcterms:W3CDTF">2019-10-10T05:16:15Z</dcterms:created>
  <dcterms:modified xsi:type="dcterms:W3CDTF">2019-10-10T05:38:02Z</dcterms:modified>
</cp:coreProperties>
</file>