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6" r:id="rId2"/>
    <p:sldId id="281" r:id="rId3"/>
    <p:sldId id="256" r:id="rId4"/>
    <p:sldId id="257" r:id="rId5"/>
    <p:sldId id="269" r:id="rId6"/>
    <p:sldId id="268" r:id="rId7"/>
    <p:sldId id="277" r:id="rId8"/>
    <p:sldId id="266" r:id="rId9"/>
    <p:sldId id="265" r:id="rId10"/>
    <p:sldId id="279" r:id="rId11"/>
    <p:sldId id="280" r:id="rId12"/>
    <p:sldId id="264" r:id="rId13"/>
    <p:sldId id="278" r:id="rId14"/>
    <p:sldId id="262" r:id="rId15"/>
    <p:sldId id="261" r:id="rId16"/>
    <p:sldId id="260" r:id="rId17"/>
    <p:sldId id="275" r:id="rId18"/>
    <p:sldId id="27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65E57-5514-472E-ABA0-2EDD701E019E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AE63D-9528-44DF-AC76-63B5EDB7A3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48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নিজ বিদ্যালয়ে উপস্থাপনের</a:t>
            </a:r>
            <a:r>
              <a:rPr lang="bn-BD" baseline="0" dirty="0"/>
              <a:t> ক্ষেত্রে </a:t>
            </a:r>
            <a:r>
              <a:rPr lang="bn-BD" dirty="0"/>
              <a:t>এই</a:t>
            </a:r>
            <a:r>
              <a:rPr lang="bn-BD" baseline="0" dirty="0"/>
              <a:t> স্লাইডটি হাইড করে রাখা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AE63D-9528-44DF-AC76-63B5EDB7A33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47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প্রশ্নোত্তোরের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AE63D-9528-44DF-AC76-63B5EDB7A33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37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প্রশ্নোত্তোরের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AE63D-9528-44DF-AC76-63B5EDB7A33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56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প্রশ্নোত্তোরের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AE63D-9528-44DF-AC76-63B5EDB7A33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773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অনুপাতে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ফিডব্যাক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আহবান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সবশেষে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সারাংশ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AE63D-9528-44DF-AC76-63B5EDB7A33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222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 রেডিও বাটনের উপর ক্লিক করে সঠিক উত্তরটি বের কর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AE63D-9528-44DF-AC76-63B5EDB7A33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124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AE63D-9528-44DF-AC76-63B5EDB7A33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14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চিত্রগুলো দেখে শিক্ষার্থীদের প্রশ্ন করা যেতেপারে চিত্রগুলো কিসের? এই চিত্র গুলোথেকে ধারনা নিয়েই আজকের পাঠ ঘোষনা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AE63D-9528-44DF-AC76-63B5EDB7A33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3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ঘোষণার</a:t>
            </a:r>
            <a:r>
              <a:rPr lang="en-US" sz="28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28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AE63D-9528-44DF-AC76-63B5EDB7A33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30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চিত্রগুলো দেখে ধর্মাচার ও ধর্মানুষ্ঠান কী তা শিক্ষার্থীদের মাঝথেকে বের করে আনা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AE63D-9528-44DF-AC76-63B5EDB7A3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07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চিত্রগুলো দেখে ধর্মাচার পূজা ও ধর্মানুষ্ঠান কী তা শিক্ষার্থীদের মাঝথেকে বের করে আনা যেতে পারে। এরপরে ব্যাক্তিগত ভাবে একক কাজ দেওয়া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AE63D-9528-44DF-AC76-63B5EDB7A33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384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মুখে মুখে অথবা লিখে একক কাজ শিক্ষার্থীদের কাছ থেকে নেওয়া যেতে পারে।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AE63D-9528-44DF-AC76-63B5EDB7A33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728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ভিডিওটির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নিম্নোক্ত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সেজন্য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AE63D-9528-44DF-AC76-63B5EDB7A33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72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সম্মুখে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কাজটির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AE63D-9528-44DF-AC76-63B5EDB7A33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254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প্রশ্নোত্তোরের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AE63D-9528-44DF-AC76-63B5EDB7A33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43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BEC8-5FE8-4849-BC5A-7091D262B360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F090-70AF-4E40-8AAF-70A556C6E5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8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BEC8-5FE8-4849-BC5A-7091D262B360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F090-70AF-4E40-8AAF-70A556C6E5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4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BEC8-5FE8-4849-BC5A-7091D262B360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F090-70AF-4E40-8AAF-70A556C6E5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1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BEC8-5FE8-4849-BC5A-7091D262B360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F090-70AF-4E40-8AAF-70A556C6E5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93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BEC8-5FE8-4849-BC5A-7091D262B360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F090-70AF-4E40-8AAF-70A556C6E5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6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BEC8-5FE8-4849-BC5A-7091D262B360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F090-70AF-4E40-8AAF-70A556C6E5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1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BEC8-5FE8-4849-BC5A-7091D262B360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F090-70AF-4E40-8AAF-70A556C6E5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7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BEC8-5FE8-4849-BC5A-7091D262B360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F090-70AF-4E40-8AAF-70A556C6E5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6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BEC8-5FE8-4849-BC5A-7091D262B360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F090-70AF-4E40-8AAF-70A556C6E5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4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BEC8-5FE8-4849-BC5A-7091D262B360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F090-70AF-4E40-8AAF-70A556C6E5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76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BEC8-5FE8-4849-BC5A-7091D262B360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F090-70AF-4E40-8AAF-70A556C6E5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1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1BEC8-5FE8-4849-BC5A-7091D262B360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8F090-70AF-4E40-8AAF-70A556C6E5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7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microsoft.com/office/2007/relationships/hdphoto" Target="../media/hdphoto1.wdp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AAA2C1E-7DFC-49AD-BCF0-1DCD9251AD18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9BA69F-5BC7-4240-8816-77A3848AD020}"/>
              </a:ext>
            </a:extLst>
          </p:cNvPr>
          <p:cNvSpPr/>
          <p:nvPr/>
        </p:nvSpPr>
        <p:spPr>
          <a:xfrm>
            <a:off x="154744" y="112542"/>
            <a:ext cx="8862647" cy="663995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80D36DC-3CB1-4CF7-94F0-C9E0FA5A4139}"/>
              </a:ext>
            </a:extLst>
          </p:cNvPr>
          <p:cNvGrpSpPr/>
          <p:nvPr/>
        </p:nvGrpSpPr>
        <p:grpSpPr>
          <a:xfrm>
            <a:off x="234980" y="246856"/>
            <a:ext cx="8762999" cy="6134219"/>
            <a:chOff x="234980" y="246856"/>
            <a:chExt cx="8762999" cy="6134219"/>
          </a:xfrm>
        </p:grpSpPr>
        <p:sp>
          <p:nvSpPr>
            <p:cNvPr id="7" name="Pentagon 1">
              <a:extLst>
                <a:ext uri="{FF2B5EF4-FFF2-40B4-BE49-F238E27FC236}">
                  <a16:creationId xmlns:a16="http://schemas.microsoft.com/office/drawing/2014/main" xmlns="" id="{248450AB-CA0D-4F55-A272-6EA7FC1922BD}"/>
                </a:ext>
              </a:extLst>
            </p:cNvPr>
            <p:cNvSpPr/>
            <p:nvPr/>
          </p:nvSpPr>
          <p:spPr>
            <a:xfrm flipH="1">
              <a:off x="234980" y="246856"/>
              <a:ext cx="8762999" cy="685800"/>
            </a:xfrm>
            <a:prstGeom prst="homePlate">
              <a:avLst>
                <a:gd name="adj" fmla="val 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স্লাইডটি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সম্মানিত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শিক্ষকবৃন্দের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স্লাইডটি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হাইড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রাখা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হয়েছে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8" name="Pentagon 3">
              <a:extLst>
                <a:ext uri="{FF2B5EF4-FFF2-40B4-BE49-F238E27FC236}">
                  <a16:creationId xmlns:a16="http://schemas.microsoft.com/office/drawing/2014/main" xmlns="" id="{79E6EEC7-D246-4FB0-908D-7499A1F8F0E6}"/>
                </a:ext>
              </a:extLst>
            </p:cNvPr>
            <p:cNvSpPr/>
            <p:nvPr/>
          </p:nvSpPr>
          <p:spPr>
            <a:xfrm flipH="1">
              <a:off x="429050" y="1313035"/>
              <a:ext cx="8305799" cy="1176279"/>
            </a:xfrm>
            <a:prstGeom prst="homePlate">
              <a:avLst>
                <a:gd name="adj" fmla="val 0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পাঠটি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শ্রেণিকক্ষে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উপস্থাপনের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আগে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পাঠ্যপুস্তকের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নির্দিষ্ট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পাঠের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সঙ্গে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মিলিয়ে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নিন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9" name="Pentagon 5">
              <a:extLst>
                <a:ext uri="{FF2B5EF4-FFF2-40B4-BE49-F238E27FC236}">
                  <a16:creationId xmlns:a16="http://schemas.microsoft.com/office/drawing/2014/main" xmlns="" id="{D3D66270-F598-4ED7-8EC9-5EBC40DF065D}"/>
                </a:ext>
              </a:extLst>
            </p:cNvPr>
            <p:cNvSpPr/>
            <p:nvPr/>
          </p:nvSpPr>
          <p:spPr>
            <a:xfrm flipH="1">
              <a:off x="429050" y="2566135"/>
              <a:ext cx="8305799" cy="1176279"/>
            </a:xfrm>
            <a:prstGeom prst="homePlate">
              <a:avLst>
                <a:gd name="adj" fmla="val 0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পাঠটি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শ্রেণিকক্ষে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উপস্থাপনের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প্রত্যেকটি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ধাপের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পূর্বেই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বিভাজন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নিবেন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10" name="Pentagon 2">
              <a:extLst>
                <a:ext uri="{FF2B5EF4-FFF2-40B4-BE49-F238E27FC236}">
                  <a16:creationId xmlns:a16="http://schemas.microsoft.com/office/drawing/2014/main" xmlns="" id="{399B6232-965F-48C3-BE37-07BD079F2478}"/>
                </a:ext>
              </a:extLst>
            </p:cNvPr>
            <p:cNvSpPr/>
            <p:nvPr/>
          </p:nvSpPr>
          <p:spPr>
            <a:xfrm flipH="1">
              <a:off x="443118" y="4209256"/>
              <a:ext cx="8305799" cy="2171819"/>
            </a:xfrm>
            <a:prstGeom prst="homePlate">
              <a:avLst>
                <a:gd name="adj" fmla="val 0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পাঠটি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শ্রেণিকক্ষে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উপস্থাপনের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আগে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স্লাইডের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নিচে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অর্থা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ৎ </a:t>
              </a:r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স্লাইড নো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টের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প্রয়োজনীয়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নির্দেশনা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নিন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নোট</a:t>
              </a:r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অনুযায়ী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পাঠদান কর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পাঠটি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ফলপ্রসূ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হতে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তবে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ইচ্ছা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করলে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নিজে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কৌশল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পদ্ধতি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প্রয়োগ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পাঠদান করতে পারেন।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4479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AAA2C1E-7DFC-49AD-BCF0-1DCD9251AD18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9BA69F-5BC7-4240-8816-77A3848AD020}"/>
              </a:ext>
            </a:extLst>
          </p:cNvPr>
          <p:cNvSpPr/>
          <p:nvPr/>
        </p:nvSpPr>
        <p:spPr>
          <a:xfrm>
            <a:off x="154744" y="112542"/>
            <a:ext cx="8862647" cy="663995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6C69FF4-9BC4-4E4D-AD6C-F76320E3E2AA}"/>
              </a:ext>
            </a:extLst>
          </p:cNvPr>
          <p:cNvGrpSpPr/>
          <p:nvPr/>
        </p:nvGrpSpPr>
        <p:grpSpPr>
          <a:xfrm>
            <a:off x="668214" y="471273"/>
            <a:ext cx="7835706" cy="3509884"/>
            <a:chOff x="668214" y="471273"/>
            <a:chExt cx="7835706" cy="350988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EC67968F-0897-48AD-B2C1-ECA1C3AAB54E}"/>
                </a:ext>
              </a:extLst>
            </p:cNvPr>
            <p:cNvSpPr txBox="1"/>
            <p:nvPr/>
          </p:nvSpPr>
          <p:spPr>
            <a:xfrm>
              <a:off x="668214" y="471273"/>
              <a:ext cx="7835706" cy="923330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ভিডিওটি দেখ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7" name="Object 6">
              <a:hlinkClick r:id="" action="ppaction://ole?verb=0"/>
              <a:extLst>
                <a:ext uri="{FF2B5EF4-FFF2-40B4-BE49-F238E27FC236}">
                  <a16:creationId xmlns:a16="http://schemas.microsoft.com/office/drawing/2014/main" xmlns="" id="{B605C7A3-0640-4485-A0E2-C6F6DFB0705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8646841"/>
                </p:ext>
              </p:extLst>
            </p:nvPr>
          </p:nvGraphicFramePr>
          <p:xfrm>
            <a:off x="2781368" y="2504953"/>
            <a:ext cx="3581264" cy="1476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Packager Shell Object" showAsIcon="1" r:id="rId4" imgW="1066680" imgH="440280" progId="Package">
                    <p:embed/>
                  </p:oleObj>
                </mc:Choice>
                <mc:Fallback>
                  <p:oleObj name="Packager Shell Object" showAsIcon="1" r:id="rId4" imgW="1066680" imgH="44028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781368" y="2504953"/>
                          <a:ext cx="3581264" cy="14762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670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AAA2C1E-7DFC-49AD-BCF0-1DCD9251AD18}"/>
              </a:ext>
            </a:extLst>
          </p:cNvPr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9BA69F-5BC7-4240-8816-77A3848AD020}"/>
              </a:ext>
            </a:extLst>
          </p:cNvPr>
          <p:cNvSpPr/>
          <p:nvPr/>
        </p:nvSpPr>
        <p:spPr>
          <a:xfrm>
            <a:off x="154744" y="112542"/>
            <a:ext cx="8862647" cy="663995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0FEE026-053F-4C05-A035-D317E0A49314}"/>
              </a:ext>
            </a:extLst>
          </p:cNvPr>
          <p:cNvSpPr txBox="1"/>
          <p:nvPr/>
        </p:nvSpPr>
        <p:spPr>
          <a:xfrm>
            <a:off x="668214" y="372797"/>
            <a:ext cx="7835706" cy="92333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সময়-৫মিনিট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754A8E-58CD-4F64-B603-8FEA16FC4E16}"/>
              </a:ext>
            </a:extLst>
          </p:cNvPr>
          <p:cNvGrpSpPr/>
          <p:nvPr/>
        </p:nvGrpSpPr>
        <p:grpSpPr>
          <a:xfrm>
            <a:off x="524597" y="1521213"/>
            <a:ext cx="8204411" cy="4556199"/>
            <a:chOff x="524597" y="1521213"/>
            <a:chExt cx="8204411" cy="455619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8238DBE-70A2-41AF-89DC-EB35D4C5BE5C}"/>
                </a:ext>
              </a:extLst>
            </p:cNvPr>
            <p:cNvSpPr txBox="1"/>
            <p:nvPr/>
          </p:nvSpPr>
          <p:spPr>
            <a:xfrm>
              <a:off x="524597" y="5492637"/>
              <a:ext cx="8204411" cy="58477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ধর্মানুষ্ঠান, ধর্মাচার ও পুজা আচারের মধ্যেকার সম্পর্ক ব্যাখ্যা কর।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C32168F9-A1FE-498C-9AA5-FAE385C8A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60169" y="1521213"/>
              <a:ext cx="6423662" cy="381466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50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AAA2C1E-7DFC-49AD-BCF0-1DCD9251AD18}"/>
              </a:ext>
            </a:extLst>
          </p:cNvPr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9BA69F-5BC7-4240-8816-77A3848AD020}"/>
              </a:ext>
            </a:extLst>
          </p:cNvPr>
          <p:cNvSpPr/>
          <p:nvPr/>
        </p:nvSpPr>
        <p:spPr>
          <a:xfrm>
            <a:off x="154744" y="112542"/>
            <a:ext cx="8862647" cy="663995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3157B2-423D-43CB-B080-731AA1A18E9D}"/>
              </a:ext>
            </a:extLst>
          </p:cNvPr>
          <p:cNvSpPr txBox="1"/>
          <p:nvPr/>
        </p:nvSpPr>
        <p:spPr>
          <a:xfrm>
            <a:off x="2074984" y="295416"/>
            <a:ext cx="4994032" cy="92333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কতিপয় ধর্মাচার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1F3C6CC-EBBD-462E-A9BC-FCF4FC1BC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047" y="1444268"/>
            <a:ext cx="2968284" cy="14547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6C5B8A-A1B4-4B9C-8AFC-D470779B08E8}"/>
              </a:ext>
            </a:extLst>
          </p:cNvPr>
          <p:cNvSpPr txBox="1"/>
          <p:nvPr/>
        </p:nvSpPr>
        <p:spPr>
          <a:xfrm>
            <a:off x="2074983" y="3004254"/>
            <a:ext cx="4994033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মাসের শেষ দিনকে বলা হয় সংক্রান্তি।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A61DFD9-76C7-481E-8E12-B4423DF7B08F}"/>
              </a:ext>
            </a:extLst>
          </p:cNvPr>
          <p:cNvSpPr txBox="1"/>
          <p:nvPr/>
        </p:nvSpPr>
        <p:spPr>
          <a:xfrm>
            <a:off x="1230923" y="3613191"/>
            <a:ext cx="6710288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বাঙালি সমাজে পৌষ ও চৈত্র সংক্রান্তি উৎসবই উল্লেখযোগ্য।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DF93D2F-1650-4694-8DB3-B278E4010878}"/>
              </a:ext>
            </a:extLst>
          </p:cNvPr>
          <p:cNvSpPr txBox="1"/>
          <p:nvPr/>
        </p:nvSpPr>
        <p:spPr>
          <a:xfrm>
            <a:off x="1230923" y="4224336"/>
            <a:ext cx="6710288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সংক্রন্তি শব্দটি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‘সাকরাইন’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নামে পরিচিতি।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58F5197-34E1-4975-9BDF-3E197B61E98F}"/>
              </a:ext>
            </a:extLst>
          </p:cNvPr>
          <p:cNvSpPr txBox="1"/>
          <p:nvPr/>
        </p:nvSpPr>
        <p:spPr>
          <a:xfrm>
            <a:off x="1230923" y="4889647"/>
            <a:ext cx="6710288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হিন্দুরা এই দিনে পিতৃ পুরুষের উদ্দেশ্যে তর্পন করে।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E4673A9-91C8-4D2C-B224-F16AD9883282}"/>
              </a:ext>
            </a:extLst>
          </p:cNvPr>
          <p:cNvSpPr txBox="1"/>
          <p:nvPr/>
        </p:nvSpPr>
        <p:spPr>
          <a:xfrm>
            <a:off x="1230923" y="5497332"/>
            <a:ext cx="6710288" cy="9541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চৈত্র সংক্রান্তির প্রধান উৎসব শিবপুজা- শিবপুজায়, স্নান, দান, ব্রত, উপবাস প্রভৃতি মঙ্গলজনক- উৎসব করা হয়।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9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AAA2C1E-7DFC-49AD-BCF0-1DCD9251AD18}"/>
              </a:ext>
            </a:extLst>
          </p:cNvPr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9BA69F-5BC7-4240-8816-77A3848AD020}"/>
              </a:ext>
            </a:extLst>
          </p:cNvPr>
          <p:cNvSpPr/>
          <p:nvPr/>
        </p:nvSpPr>
        <p:spPr>
          <a:xfrm>
            <a:off x="154744" y="112542"/>
            <a:ext cx="8862647" cy="663995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3157B2-423D-43CB-B080-731AA1A18E9D}"/>
              </a:ext>
            </a:extLst>
          </p:cNvPr>
          <p:cNvSpPr txBox="1"/>
          <p:nvPr/>
        </p:nvSpPr>
        <p:spPr>
          <a:xfrm>
            <a:off x="2074984" y="295416"/>
            <a:ext cx="4994032" cy="92333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কতিপয় ধর্মাচার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F02DC91-15BA-45B8-AC1A-102B507F78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1" t="8450"/>
          <a:stretch/>
        </p:blipFill>
        <p:spPr>
          <a:xfrm>
            <a:off x="468782" y="1401620"/>
            <a:ext cx="2127645" cy="1384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280FB35-601D-412C-8F66-AC771FC89D9F}"/>
              </a:ext>
            </a:extLst>
          </p:cNvPr>
          <p:cNvSpPr txBox="1"/>
          <p:nvPr/>
        </p:nvSpPr>
        <p:spPr>
          <a:xfrm>
            <a:off x="2751171" y="1494946"/>
            <a:ext cx="6083340" cy="83099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নবনির্মিত গৃহে প্রথম প্রবেশ করার সময় মাঙ্গলিক অনুষ্ঠান করা হয়। সেখানে নারায়ন দেবতা ও ভূমিদেবতার পুজা করাহয়।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5701FD6-D4E3-4517-B75A-AC35800BF9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782" y="3082033"/>
            <a:ext cx="2119673" cy="1379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6EC4B6D-3F96-4552-B98C-3A7F661B3804}"/>
              </a:ext>
            </a:extLst>
          </p:cNvPr>
          <p:cNvSpPr txBox="1"/>
          <p:nvPr/>
        </p:nvSpPr>
        <p:spPr>
          <a:xfrm>
            <a:off x="2743199" y="3067965"/>
            <a:ext cx="6083340" cy="4616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জৈষ্ঠ মাসের শুক্লপক্ষের ষষ্ঠী তিথিতে জামাইষষ্ঠী অনুষ্ঠিত হয়।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3E00F8C-6608-4E5F-A69F-4CEE59817A80}"/>
              </a:ext>
            </a:extLst>
          </p:cNvPr>
          <p:cNvSpPr txBox="1"/>
          <p:nvPr/>
        </p:nvSpPr>
        <p:spPr>
          <a:xfrm>
            <a:off x="2743198" y="3589818"/>
            <a:ext cx="6083340" cy="83099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এদিন জামাইকে শ্বশুরবাড়ীতে নিমন্ত্রন করা হয়। এবং নতুন জামা-কাপড় দেওয়া হয়।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1A6791F-7890-40B2-93AA-7C5930236F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t="2295" r="3941" b="18125"/>
          <a:stretch/>
        </p:blipFill>
        <p:spPr>
          <a:xfrm>
            <a:off x="387803" y="4687168"/>
            <a:ext cx="2212153" cy="175583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D61CB8A-6088-48F0-87C7-78D37847FF62}"/>
              </a:ext>
            </a:extLst>
          </p:cNvPr>
          <p:cNvSpPr txBox="1"/>
          <p:nvPr/>
        </p:nvSpPr>
        <p:spPr>
          <a:xfrm>
            <a:off x="2700994" y="4796316"/>
            <a:ext cx="6075367" cy="156966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‘রাখী’ কথাটি রক্ষা শব্দ থেকে উৎপন্ন। </a:t>
            </a:r>
          </a:p>
          <a:p>
            <a:pPr algn="just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এদিন-বোনেরা ভাইদের হাতে রাখী নামের একটি পবিত্র সুতো বেঁধে দেয়।</a:t>
            </a:r>
          </a:p>
          <a:p>
            <a:pPr algn="just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শ্রাবন মাসের পূর্ণিমা তিথিতে পর্বটি পালন করা হয়।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172EA4A-DF45-409B-BE82-34F40CAF7CA2}"/>
              </a:ext>
            </a:extLst>
          </p:cNvPr>
          <p:cNvSpPr txBox="1"/>
          <p:nvPr/>
        </p:nvSpPr>
        <p:spPr>
          <a:xfrm>
            <a:off x="467841" y="4432162"/>
            <a:ext cx="212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জামাই ষষ্ঠী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0C153CC-F3DB-420C-8EE1-FF709C278780}"/>
              </a:ext>
            </a:extLst>
          </p:cNvPr>
          <p:cNvSpPr txBox="1"/>
          <p:nvPr/>
        </p:nvSpPr>
        <p:spPr>
          <a:xfrm>
            <a:off x="468782" y="6303998"/>
            <a:ext cx="2119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রাখী বন্ধন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74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2" grpId="0" animBg="1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AAA2C1E-7DFC-49AD-BCF0-1DCD9251AD18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9BA69F-5BC7-4240-8816-77A3848AD020}"/>
              </a:ext>
            </a:extLst>
          </p:cNvPr>
          <p:cNvSpPr/>
          <p:nvPr/>
        </p:nvSpPr>
        <p:spPr>
          <a:xfrm>
            <a:off x="154744" y="112542"/>
            <a:ext cx="8862647" cy="663995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054DD1-6AFF-4579-8998-3FFB448C8B64}"/>
              </a:ext>
            </a:extLst>
          </p:cNvPr>
          <p:cNvSpPr txBox="1"/>
          <p:nvPr/>
        </p:nvSpPr>
        <p:spPr>
          <a:xfrm>
            <a:off x="2074984" y="295416"/>
            <a:ext cx="4994032" cy="92333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কতিপয় ধর্মাচার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64681C-A1E8-4697-9636-9D329E773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95" y="1299025"/>
            <a:ext cx="2208628" cy="25098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F350740-02F6-472C-9966-7DBE232FA0AA}"/>
              </a:ext>
            </a:extLst>
          </p:cNvPr>
          <p:cNvSpPr txBox="1"/>
          <p:nvPr/>
        </p:nvSpPr>
        <p:spPr>
          <a:xfrm>
            <a:off x="98474" y="3704154"/>
            <a:ext cx="220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ভাতৃদ্বিতীয়া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9AB2F7-85FD-4FBC-BB9A-487CC628DC5C}"/>
              </a:ext>
            </a:extLst>
          </p:cNvPr>
          <p:cNvSpPr txBox="1"/>
          <p:nvPr/>
        </p:nvSpPr>
        <p:spPr>
          <a:xfrm>
            <a:off x="2610493" y="1382026"/>
            <a:ext cx="6083340" cy="4616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কার্তিক মাসের শুক্লা দ্বিতীয়া তিথিতে এ উৎসব পালন করা হয়।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06C97C-C9D2-42EC-B0D1-D409225C67B1}"/>
              </a:ext>
            </a:extLst>
          </p:cNvPr>
          <p:cNvSpPr txBox="1"/>
          <p:nvPr/>
        </p:nvSpPr>
        <p:spPr>
          <a:xfrm>
            <a:off x="2610493" y="1956233"/>
            <a:ext cx="6083340" cy="83099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কার্তিকে শুক্লা দ্বিতীয়া তিথিতে যমুনাদেবী তার ভাই যমের মঙ্গল কামনায় এ পুজা করেছিলেন।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D75733F-4B69-4571-BD34-CC375555D954}"/>
              </a:ext>
            </a:extLst>
          </p:cNvPr>
          <p:cNvSpPr txBox="1"/>
          <p:nvPr/>
        </p:nvSpPr>
        <p:spPr>
          <a:xfrm>
            <a:off x="2606511" y="2882342"/>
            <a:ext cx="6083340" cy="4616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উপবাস করে ভাইয়ের কপালে ফোটা দেওয়া হয়-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9BE4968-70E7-4802-A0FF-6FE20991E7E8}"/>
              </a:ext>
            </a:extLst>
          </p:cNvPr>
          <p:cNvSpPr txBox="1"/>
          <p:nvPr/>
        </p:nvSpPr>
        <p:spPr>
          <a:xfrm>
            <a:off x="2596427" y="3456549"/>
            <a:ext cx="6083340" cy="1200329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ভাইয়ের দীর্ঘায়ু কামনা করে বলা হয়-</a:t>
            </a:r>
          </a:p>
          <a:p>
            <a:pPr algn="just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“ভাইয়ের কপালে দিলাম ফোটা’</a:t>
            </a:r>
          </a:p>
          <a:p>
            <a:pPr algn="just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যমের দুয়ারে পড়ল কাঁটা”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0270B80-FBBD-4739-88B7-D9F74140A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08" y="4077360"/>
            <a:ext cx="2200237" cy="2509812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726B93E-C30F-4B97-B442-DEFB602AD2BA}"/>
              </a:ext>
            </a:extLst>
          </p:cNvPr>
          <p:cNvSpPr txBox="1"/>
          <p:nvPr/>
        </p:nvSpPr>
        <p:spPr>
          <a:xfrm>
            <a:off x="588469" y="6280270"/>
            <a:ext cx="1349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বর্ষ বরণ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A0CD1EF-8EC8-43D3-948A-3538AC2EE97B}"/>
              </a:ext>
            </a:extLst>
          </p:cNvPr>
          <p:cNvSpPr txBox="1"/>
          <p:nvPr/>
        </p:nvSpPr>
        <p:spPr>
          <a:xfrm>
            <a:off x="2586761" y="4934729"/>
            <a:ext cx="6083340" cy="156966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সনের প্রথম দিন এ উৎসব পালন করা হয়।</a:t>
            </a:r>
          </a:p>
          <a:p>
            <a:pPr algn="just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দিনে বিভিন্ন পুজা, মিষ্টি খাওয়া, ভাব বিনিময়, হালখাতাসহ  নানা অনুষ্ঠান করাহয়।</a:t>
            </a:r>
          </a:p>
          <a:p>
            <a:pPr algn="just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 দিন ক্ষুদ্র নৃগোষ্টীর লোকজন ‘বৈসাবি’ পালন করে।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87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8" grpId="0" animBg="1"/>
      <p:bldP spid="10" grpId="0" animBg="1"/>
      <p:bldP spid="11" grpId="0" animBg="1"/>
      <p:bldP spid="16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AAA2C1E-7DFC-49AD-BCF0-1DCD9251AD18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9BA69F-5BC7-4240-8816-77A3848AD020}"/>
              </a:ext>
            </a:extLst>
          </p:cNvPr>
          <p:cNvSpPr/>
          <p:nvPr/>
        </p:nvSpPr>
        <p:spPr>
          <a:xfrm>
            <a:off x="154744" y="112542"/>
            <a:ext cx="8862647" cy="663995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3B4705-5C40-4D1F-B6E3-97174DBD3815}"/>
              </a:ext>
            </a:extLst>
          </p:cNvPr>
          <p:cNvSpPr txBox="1"/>
          <p:nvPr/>
        </p:nvSpPr>
        <p:spPr>
          <a:xfrm>
            <a:off x="2074984" y="295416"/>
            <a:ext cx="4994032" cy="92333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কতিপয় ধর্মাচার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E249458-AAF1-4CC7-A97B-95B749E0A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7" y="1393864"/>
            <a:ext cx="2210386" cy="1473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DC1FBBB-12B4-4F60-B361-2AA1332507CB}"/>
              </a:ext>
            </a:extLst>
          </p:cNvPr>
          <p:cNvSpPr txBox="1"/>
          <p:nvPr/>
        </p:nvSpPr>
        <p:spPr>
          <a:xfrm>
            <a:off x="2737105" y="1367958"/>
            <a:ext cx="5972558" cy="83099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শ্যামা বা কালীপুজার দিন রাত্রে ‘দীপাবলি’ উৎসব অনুষ্ঠিত হয়।</a:t>
            </a:r>
          </a:p>
          <a:p>
            <a:pPr algn="just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 দিন প্রদীপ জ্বালিয়ে অন্ধকার দুর করা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C0558F-CFA2-49E0-8C08-89A35113B3D8}"/>
              </a:ext>
            </a:extLst>
          </p:cNvPr>
          <p:cNvSpPr txBox="1"/>
          <p:nvPr/>
        </p:nvSpPr>
        <p:spPr>
          <a:xfrm>
            <a:off x="2729126" y="2264248"/>
            <a:ext cx="5972558" cy="83099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দেওয়ালি, দীপান্বিতা, দীপালিকা, সুখরাত্রি, সুখসুপ্তিকা, প্রভৃতি নামেও পরিচিতি।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45EB1C3-6752-44F2-BBA1-0A590988B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8" y="2975320"/>
            <a:ext cx="2267453" cy="1779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D2C363F-8B1C-4C71-9F64-CCF6C3447176}"/>
              </a:ext>
            </a:extLst>
          </p:cNvPr>
          <p:cNvSpPr/>
          <p:nvPr/>
        </p:nvSpPr>
        <p:spPr>
          <a:xfrm>
            <a:off x="1787845" y="2729134"/>
            <a:ext cx="899082" cy="194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দীপাবলি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18C3183-67AE-4C14-8133-F0F1709D6EE3}"/>
              </a:ext>
            </a:extLst>
          </p:cNvPr>
          <p:cNvSpPr/>
          <p:nvPr/>
        </p:nvSpPr>
        <p:spPr>
          <a:xfrm>
            <a:off x="1745641" y="4568937"/>
            <a:ext cx="929710" cy="214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হাতেখড়ি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DCF54B4-429D-4CA2-A795-AFBBE25C7F4C}"/>
              </a:ext>
            </a:extLst>
          </p:cNvPr>
          <p:cNvSpPr txBox="1"/>
          <p:nvPr/>
        </p:nvSpPr>
        <p:spPr>
          <a:xfrm>
            <a:off x="2737105" y="3211274"/>
            <a:ext cx="5972558" cy="83099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স্বরস্বতী পূজার দিন শিশুদের শিক্ষা-জীবনে প্রবেশের এক উল্লেখযোগ্য অধ্যায় ‘হাতেখড়ি’ অনুষ্ঠান।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7A5EFC0-08D1-459E-BA96-F4EE5274788F}"/>
              </a:ext>
            </a:extLst>
          </p:cNvPr>
          <p:cNvSpPr txBox="1"/>
          <p:nvPr/>
        </p:nvSpPr>
        <p:spPr>
          <a:xfrm>
            <a:off x="2737105" y="4111403"/>
            <a:ext cx="5972558" cy="83099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কলাপাতায় খাগ দিয়ে লিখে বা পাথরে খড়িমাটি দিয়ে লিখে শিশুরা লেখাপড়ার জগতে আনুষ্ঠানিকভাবে।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EE1225D-1DC3-4B22-9194-8A583EA59D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6" y="4927609"/>
            <a:ext cx="2329483" cy="14068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0BBF094-C1B2-4734-AAF9-D6E7E02B407C}"/>
              </a:ext>
            </a:extLst>
          </p:cNvPr>
          <p:cNvSpPr txBox="1"/>
          <p:nvPr/>
        </p:nvSpPr>
        <p:spPr>
          <a:xfrm>
            <a:off x="2737105" y="5082523"/>
            <a:ext cx="5972558" cy="1200329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নবান্ন=নব+অন্ন, নবান্ন অর্থ নতুন ভাত। হেমন্তকালের অগ্রহায়ন মাসে নতুন ধানের চাল দিয়ে ভাত নানা রকম পিঠা পায়েশ দিয়ে উৎসব করা হয়। ঐদিন শ্রীশ্রীলক্ষ্মীর পুজা দেওয়া হয়।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1221042-7442-4452-9827-99DFA78FBA0C}"/>
              </a:ext>
            </a:extLst>
          </p:cNvPr>
          <p:cNvSpPr txBox="1"/>
          <p:nvPr/>
        </p:nvSpPr>
        <p:spPr>
          <a:xfrm>
            <a:off x="485338" y="6268001"/>
            <a:ext cx="1793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নবান্ন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810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AAA2C1E-7DFC-49AD-BCF0-1DCD9251AD18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9BA69F-5BC7-4240-8816-77A3848AD020}"/>
              </a:ext>
            </a:extLst>
          </p:cNvPr>
          <p:cNvSpPr/>
          <p:nvPr/>
        </p:nvSpPr>
        <p:spPr>
          <a:xfrm>
            <a:off x="154744" y="112542"/>
            <a:ext cx="8862647" cy="663995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61C93DE-9825-465F-A00E-E93AE653F125}"/>
              </a:ext>
            </a:extLst>
          </p:cNvPr>
          <p:cNvSpPr txBox="1"/>
          <p:nvPr/>
        </p:nvSpPr>
        <p:spPr>
          <a:xfrm>
            <a:off x="844063" y="351687"/>
            <a:ext cx="7526214" cy="92333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দলীয় কাজ    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সময়-১০ মিনিট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F198179-810F-4078-B200-771B474FAE63}"/>
              </a:ext>
            </a:extLst>
          </p:cNvPr>
          <p:cNvGrpSpPr/>
          <p:nvPr/>
        </p:nvGrpSpPr>
        <p:grpSpPr>
          <a:xfrm>
            <a:off x="647114" y="1390134"/>
            <a:ext cx="7920111" cy="5104853"/>
            <a:chOff x="647114" y="1390134"/>
            <a:chExt cx="7920111" cy="510485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9423899A-EE02-4C26-8794-4FB5EAB241B5}"/>
                </a:ext>
              </a:extLst>
            </p:cNvPr>
            <p:cNvSpPr txBox="1"/>
            <p:nvPr/>
          </p:nvSpPr>
          <p:spPr>
            <a:xfrm>
              <a:off x="647114" y="5725546"/>
              <a:ext cx="7920111" cy="769441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প্রধান প্রধান কয়েকটি ধর্মাচার ব্যাখ্যা কর।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2CB6603-591F-4A19-8A7F-946435ACE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5536" y="1390134"/>
              <a:ext cx="6452928" cy="416213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28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AAA2C1E-7DFC-49AD-BCF0-1DCD9251AD18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9BA69F-5BC7-4240-8816-77A3848AD020}"/>
              </a:ext>
            </a:extLst>
          </p:cNvPr>
          <p:cNvSpPr/>
          <p:nvPr/>
        </p:nvSpPr>
        <p:spPr>
          <a:xfrm>
            <a:off x="154744" y="112542"/>
            <a:ext cx="8862647" cy="663995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EE6359D-B825-4BCC-BA4D-F2D50B11ECC8}"/>
              </a:ext>
            </a:extLst>
          </p:cNvPr>
          <p:cNvSpPr txBox="1"/>
          <p:nvPr/>
        </p:nvSpPr>
        <p:spPr>
          <a:xfrm>
            <a:off x="597876" y="288392"/>
            <a:ext cx="7976382" cy="101566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32FCA7-3948-411B-A11D-54EAD5D39BA7}"/>
              </a:ext>
            </a:extLst>
          </p:cNvPr>
          <p:cNvSpPr txBox="1"/>
          <p:nvPr/>
        </p:nvSpPr>
        <p:spPr>
          <a:xfrm>
            <a:off x="407963" y="1744400"/>
            <a:ext cx="8440615" cy="45243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জামাইষষ্ঠীতে কোন দেবীর পুজা করা হয়?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হাতেখড়ি অনুষ্ঠান কোন দিন করা হয়? 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5B60EB-2154-45E0-B5E3-D91AC1323836}"/>
              </a:ext>
            </a:extLst>
          </p:cNvPr>
          <p:cNvSpPr txBox="1"/>
          <p:nvPr/>
        </p:nvSpPr>
        <p:spPr>
          <a:xfrm>
            <a:off x="597876" y="2363372"/>
            <a:ext cx="1681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দেবী দুর্গা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064BDAD-A8C6-44E8-B4B2-47840585BA59}"/>
              </a:ext>
            </a:extLst>
          </p:cNvPr>
          <p:cNvSpPr txBox="1"/>
          <p:nvPr/>
        </p:nvSpPr>
        <p:spPr>
          <a:xfrm>
            <a:off x="6850966" y="48955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452FD5C-1B65-42DF-A46B-AF74EBCAFAC8}"/>
              </a:ext>
            </a:extLst>
          </p:cNvPr>
          <p:cNvSpPr txBox="1"/>
          <p:nvPr/>
        </p:nvSpPr>
        <p:spPr>
          <a:xfrm>
            <a:off x="2693962" y="2363371"/>
            <a:ext cx="1681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ষষ্ঠী দেবী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969EEA8-BF4A-449A-BF7B-E57207A76F7F}"/>
              </a:ext>
            </a:extLst>
          </p:cNvPr>
          <p:cNvSpPr txBox="1"/>
          <p:nvPr/>
        </p:nvSpPr>
        <p:spPr>
          <a:xfrm>
            <a:off x="597876" y="2935913"/>
            <a:ext cx="2096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(গ) শীতলা দেবী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217F06F-126F-4A29-8BD6-539AD332A059}"/>
              </a:ext>
            </a:extLst>
          </p:cNvPr>
          <p:cNvSpPr txBox="1"/>
          <p:nvPr/>
        </p:nvSpPr>
        <p:spPr>
          <a:xfrm>
            <a:off x="2693962" y="2921844"/>
            <a:ext cx="1878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(ঘ) লক্ষ্মী দেবী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2EC5FF5-7CD4-4D40-8BF3-5949123C23A7}"/>
              </a:ext>
            </a:extLst>
          </p:cNvPr>
          <p:cNvSpPr/>
          <p:nvPr/>
        </p:nvSpPr>
        <p:spPr>
          <a:xfrm>
            <a:off x="6133514" y="2363371"/>
            <a:ext cx="2194560" cy="369332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 ভুল হয়েছে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70C909D-578F-48DD-86D7-EB96B2B31ED4}"/>
              </a:ext>
            </a:extLst>
          </p:cNvPr>
          <p:cNvSpPr/>
          <p:nvPr/>
        </p:nvSpPr>
        <p:spPr>
          <a:xfrm>
            <a:off x="6131762" y="2376049"/>
            <a:ext cx="2194561" cy="369332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290D89F-8D08-4131-8B80-98959166BB1F}"/>
              </a:ext>
            </a:extLst>
          </p:cNvPr>
          <p:cNvSpPr/>
          <p:nvPr/>
        </p:nvSpPr>
        <p:spPr>
          <a:xfrm>
            <a:off x="6133514" y="2348508"/>
            <a:ext cx="2194560" cy="369332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 ভুল হয়েছে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F82A87E-174E-46A4-8EA9-B7A7EBA1EDA2}"/>
              </a:ext>
            </a:extLst>
          </p:cNvPr>
          <p:cNvSpPr/>
          <p:nvPr/>
        </p:nvSpPr>
        <p:spPr>
          <a:xfrm>
            <a:off x="6112415" y="2358063"/>
            <a:ext cx="2194559" cy="369332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 ভুল হয়েছে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AC1CC54-DC05-4735-BC79-4F88D8D8E0C5}"/>
              </a:ext>
            </a:extLst>
          </p:cNvPr>
          <p:cNvSpPr txBox="1"/>
          <p:nvPr/>
        </p:nvSpPr>
        <p:spPr>
          <a:xfrm>
            <a:off x="654148" y="4606722"/>
            <a:ext cx="2511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গনেশ পুজার দিন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86ACE23-65C9-4A37-843C-07FCA9F5F73B}"/>
              </a:ext>
            </a:extLst>
          </p:cNvPr>
          <p:cNvSpPr txBox="1"/>
          <p:nvPr/>
        </p:nvSpPr>
        <p:spPr>
          <a:xfrm>
            <a:off x="3330526" y="4622508"/>
            <a:ext cx="265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কার্তিক পুজার দিন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C7D5220-8F13-4095-9D8B-2E0CA8BFA3FF}"/>
              </a:ext>
            </a:extLst>
          </p:cNvPr>
          <p:cNvSpPr txBox="1"/>
          <p:nvPr/>
        </p:nvSpPr>
        <p:spPr>
          <a:xfrm>
            <a:off x="654148" y="5290512"/>
            <a:ext cx="2665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(গ) সরস্বতী পুজার দিন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9F04A31-8D76-48CE-A4ED-2F325A1566B7}"/>
              </a:ext>
            </a:extLst>
          </p:cNvPr>
          <p:cNvSpPr txBox="1"/>
          <p:nvPr/>
        </p:nvSpPr>
        <p:spPr>
          <a:xfrm>
            <a:off x="3330526" y="5290512"/>
            <a:ext cx="2511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(ঘ) কালী পুজার দিন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6E292AD-F724-46C4-B690-594FA11B8D67}"/>
              </a:ext>
            </a:extLst>
          </p:cNvPr>
          <p:cNvSpPr/>
          <p:nvPr/>
        </p:nvSpPr>
        <p:spPr>
          <a:xfrm>
            <a:off x="6242537" y="5023970"/>
            <a:ext cx="2317647" cy="3767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3D329B3-3E3B-4D76-B164-DD2A0E62A0B1}"/>
              </a:ext>
            </a:extLst>
          </p:cNvPr>
          <p:cNvSpPr/>
          <p:nvPr/>
        </p:nvSpPr>
        <p:spPr>
          <a:xfrm>
            <a:off x="6256611" y="5047571"/>
            <a:ext cx="2317647" cy="3767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78AA2A8-4E48-49B8-8D00-749748D2DA58}"/>
              </a:ext>
            </a:extLst>
          </p:cNvPr>
          <p:cNvSpPr/>
          <p:nvPr/>
        </p:nvSpPr>
        <p:spPr>
          <a:xfrm>
            <a:off x="6258373" y="5000651"/>
            <a:ext cx="2317647" cy="3767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5BF8827-763C-4B5F-B595-EAE756813E0D}"/>
              </a:ext>
            </a:extLst>
          </p:cNvPr>
          <p:cNvSpPr/>
          <p:nvPr/>
        </p:nvSpPr>
        <p:spPr>
          <a:xfrm>
            <a:off x="6256611" y="5041956"/>
            <a:ext cx="2317647" cy="3767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0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AAA2C1E-7DFC-49AD-BCF0-1DCD9251AD18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9BA69F-5BC7-4240-8816-77A3848AD020}"/>
              </a:ext>
            </a:extLst>
          </p:cNvPr>
          <p:cNvSpPr/>
          <p:nvPr/>
        </p:nvSpPr>
        <p:spPr>
          <a:xfrm>
            <a:off x="154744" y="112542"/>
            <a:ext cx="8862647" cy="663995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D495857-18A6-492E-B747-D212E129D976}"/>
              </a:ext>
            </a:extLst>
          </p:cNvPr>
          <p:cNvSpPr txBox="1"/>
          <p:nvPr/>
        </p:nvSpPr>
        <p:spPr>
          <a:xfrm>
            <a:off x="1842868" y="351692"/>
            <a:ext cx="5584874" cy="92333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EF41713-9BBD-4693-85CB-B3AC48956764}"/>
              </a:ext>
            </a:extLst>
          </p:cNvPr>
          <p:cNvGrpSpPr/>
          <p:nvPr/>
        </p:nvGrpSpPr>
        <p:grpSpPr>
          <a:xfrm>
            <a:off x="337625" y="1549347"/>
            <a:ext cx="8539089" cy="4892880"/>
            <a:chOff x="337625" y="1549347"/>
            <a:chExt cx="8539089" cy="489288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5A7A4DBB-95A2-4D45-939F-A560D7D119D3}"/>
                </a:ext>
              </a:extLst>
            </p:cNvPr>
            <p:cNvSpPr txBox="1"/>
            <p:nvPr/>
          </p:nvSpPr>
          <p:spPr>
            <a:xfrm>
              <a:off x="337625" y="5795896"/>
              <a:ext cx="8539089" cy="646331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সামাজিক ও পারিবারিক জীবনে ধর্মাচারের গুরুত্ব ব্যাখ্যা কর।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DAB2D4E-9B14-477F-9441-770A19090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2868" y="1549347"/>
              <a:ext cx="5626383" cy="407070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141664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AAA2C1E-7DFC-49AD-BCF0-1DCD9251AD18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9BA69F-5BC7-4240-8816-77A3848AD020}"/>
              </a:ext>
            </a:extLst>
          </p:cNvPr>
          <p:cNvSpPr/>
          <p:nvPr/>
        </p:nvSpPr>
        <p:spPr>
          <a:xfrm>
            <a:off x="154744" y="112542"/>
            <a:ext cx="8862647" cy="663995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21116C5-1FC4-4D8A-B6A7-C43BA79BFD86}"/>
              </a:ext>
            </a:extLst>
          </p:cNvPr>
          <p:cNvGrpSpPr/>
          <p:nvPr/>
        </p:nvGrpSpPr>
        <p:grpSpPr>
          <a:xfrm>
            <a:off x="146833" y="112542"/>
            <a:ext cx="8842424" cy="6632916"/>
            <a:chOff x="146833" y="112542"/>
            <a:chExt cx="8842424" cy="66329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3002166-B2EF-41B5-A2D8-2C0072326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833" y="112542"/>
              <a:ext cx="8842424" cy="663291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308D2E7-479F-47E6-81C6-6E0D5ADF7529}"/>
                </a:ext>
              </a:extLst>
            </p:cNvPr>
            <p:cNvSpPr txBox="1"/>
            <p:nvPr/>
          </p:nvSpPr>
          <p:spPr>
            <a:xfrm>
              <a:off x="797904" y="5564738"/>
              <a:ext cx="7793501" cy="92333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IN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40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10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AAA2C1E-7DFC-49AD-BCF0-1DCD9251AD18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9BA69F-5BC7-4240-8816-77A3848AD020}"/>
              </a:ext>
            </a:extLst>
          </p:cNvPr>
          <p:cNvSpPr/>
          <p:nvPr/>
        </p:nvSpPr>
        <p:spPr>
          <a:xfrm>
            <a:off x="154744" y="112542"/>
            <a:ext cx="8862647" cy="663995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939F92-06FF-463C-88DD-554DC8F91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4" y="140678"/>
            <a:ext cx="8834512" cy="6541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B7148E6-6AD4-4FDB-9457-F638808F9BB7}"/>
              </a:ext>
            </a:extLst>
          </p:cNvPr>
          <p:cNvSpPr txBox="1"/>
          <p:nvPr/>
        </p:nvSpPr>
        <p:spPr>
          <a:xfrm>
            <a:off x="1772529" y="168803"/>
            <a:ext cx="4740813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1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AAA2C1E-7DFC-49AD-BCF0-1DCD9251AD18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9BA69F-5BC7-4240-8816-77A3848AD020}"/>
              </a:ext>
            </a:extLst>
          </p:cNvPr>
          <p:cNvSpPr/>
          <p:nvPr/>
        </p:nvSpPr>
        <p:spPr>
          <a:xfrm>
            <a:off x="154744" y="112542"/>
            <a:ext cx="8862647" cy="663995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B9F3E3-3174-4673-9A71-B0967D09A073}"/>
              </a:ext>
            </a:extLst>
          </p:cNvPr>
          <p:cNvSpPr txBox="1"/>
          <p:nvPr/>
        </p:nvSpPr>
        <p:spPr>
          <a:xfrm>
            <a:off x="2813537" y="309486"/>
            <a:ext cx="3882683" cy="92333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E87AA3F-BD74-4186-A926-FE355E30AB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453" y="1721688"/>
            <a:ext cx="3272223" cy="44821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2161747-CD51-4D19-A4D4-59F44008F3F9}"/>
              </a:ext>
            </a:extLst>
          </p:cNvPr>
          <p:cNvSpPr txBox="1"/>
          <p:nvPr/>
        </p:nvSpPr>
        <p:spPr>
          <a:xfrm>
            <a:off x="596392" y="3478084"/>
            <a:ext cx="4496113" cy="267765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হরেন চন্দ্র দাস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শিক্ষক(হিন্দু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নিকড়দীঘি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নান্দুলা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পাঁচবিবি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জয়পুরহাট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০১৭৩৪৯৯৪৮৬৪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horen.dash@gmail.com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29D43F-69DF-4B4F-9B1C-EAC65DA2A7AF}"/>
              </a:ext>
            </a:extLst>
          </p:cNvPr>
          <p:cNvSpPr txBox="1"/>
          <p:nvPr/>
        </p:nvSpPr>
        <p:spPr>
          <a:xfrm>
            <a:off x="6443003" y="2613738"/>
            <a:ext cx="1364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৩য় -অধ্যায়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79048E-200C-46E7-AA1F-D6A1385E4B54}"/>
              </a:ext>
            </a:extLst>
          </p:cNvPr>
          <p:cNvSpPr txBox="1"/>
          <p:nvPr/>
        </p:nvSpPr>
        <p:spPr>
          <a:xfrm rot="19274816">
            <a:off x="5218056" y="2413682"/>
            <a:ext cx="1120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পাঠ-২ ও ৩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E6B8336-03E9-4A70-B7E7-C944AACDB4E8}"/>
              </a:ext>
            </a:extLst>
          </p:cNvPr>
          <p:cNvSpPr txBox="1"/>
          <p:nvPr/>
        </p:nvSpPr>
        <p:spPr>
          <a:xfrm>
            <a:off x="6005967" y="5378544"/>
            <a:ext cx="2479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তারিখ- ২০/০৯/২০১৯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EF0FF87-C228-4BE0-8723-4690379B9F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288" y="1596018"/>
            <a:ext cx="1457490" cy="17765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436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AAA2C1E-7DFC-49AD-BCF0-1DCD9251AD18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9BA69F-5BC7-4240-8816-77A3848AD020}"/>
              </a:ext>
            </a:extLst>
          </p:cNvPr>
          <p:cNvSpPr/>
          <p:nvPr/>
        </p:nvSpPr>
        <p:spPr>
          <a:xfrm>
            <a:off x="154744" y="112542"/>
            <a:ext cx="8862647" cy="663995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BC1BAB-834B-4750-B446-F0999C216C5D}"/>
              </a:ext>
            </a:extLst>
          </p:cNvPr>
          <p:cNvSpPr txBox="1"/>
          <p:nvPr/>
        </p:nvSpPr>
        <p:spPr>
          <a:xfrm>
            <a:off x="1659988" y="225077"/>
            <a:ext cx="5978769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দেখে চিন্তা কর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20DA92-850B-4714-9DE1-90470914A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41" y="1283089"/>
            <a:ext cx="3491263" cy="2047435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660794D-584A-4FC6-92F9-E103F773D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801" y="1297157"/>
            <a:ext cx="3690731" cy="20474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95AECC4-FC10-4CF9-98AD-7B7BBD14CB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7" y="3668154"/>
            <a:ext cx="3491263" cy="26184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5698D4C-4D8E-44C8-8912-8D6F7ECF71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70"/>
          <a:stretch/>
        </p:blipFill>
        <p:spPr>
          <a:xfrm>
            <a:off x="4571081" y="3654086"/>
            <a:ext cx="3728859" cy="26184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0EB1BB-FA00-4914-AF78-98D83A53A0A5}"/>
              </a:ext>
            </a:extLst>
          </p:cNvPr>
          <p:cNvSpPr txBox="1"/>
          <p:nvPr/>
        </p:nvSpPr>
        <p:spPr>
          <a:xfrm>
            <a:off x="900330" y="3319969"/>
            <a:ext cx="230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সংক্রান্তি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EDF7F85-7008-4A42-8450-6F49C93D6BA7}"/>
              </a:ext>
            </a:extLst>
          </p:cNvPr>
          <p:cNvSpPr txBox="1"/>
          <p:nvPr/>
        </p:nvSpPr>
        <p:spPr>
          <a:xfrm>
            <a:off x="4958860" y="3302384"/>
            <a:ext cx="230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হোলি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0BB896F-10A8-4B1C-B3EE-7F883B76525F}"/>
              </a:ext>
            </a:extLst>
          </p:cNvPr>
          <p:cNvSpPr txBox="1"/>
          <p:nvPr/>
        </p:nvSpPr>
        <p:spPr>
          <a:xfrm>
            <a:off x="717450" y="6263213"/>
            <a:ext cx="230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রথযাত্রা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46F4EFA-793D-42B5-B1E8-5DC09BB2B65E}"/>
              </a:ext>
            </a:extLst>
          </p:cNvPr>
          <p:cNvSpPr txBox="1"/>
          <p:nvPr/>
        </p:nvSpPr>
        <p:spPr>
          <a:xfrm>
            <a:off x="4965900" y="6249145"/>
            <a:ext cx="230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নববর্ষ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44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AAA2C1E-7DFC-49AD-BCF0-1DCD9251AD18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9BA69F-5BC7-4240-8816-77A3848AD020}"/>
              </a:ext>
            </a:extLst>
          </p:cNvPr>
          <p:cNvSpPr/>
          <p:nvPr/>
        </p:nvSpPr>
        <p:spPr>
          <a:xfrm>
            <a:off x="154744" y="112542"/>
            <a:ext cx="8862647" cy="663995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A980718-5336-4519-8849-BBB6E7327FB6}"/>
              </a:ext>
            </a:extLst>
          </p:cNvPr>
          <p:cNvSpPr txBox="1"/>
          <p:nvPr/>
        </p:nvSpPr>
        <p:spPr>
          <a:xfrm>
            <a:off x="1130711" y="436096"/>
            <a:ext cx="6882575" cy="923330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ধর্মীয় আচার-অনুষ্ঠান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B7DCBD3-1DBD-4AF4-A1DD-CA02CE87DE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712" y="1682980"/>
            <a:ext cx="6882575" cy="45384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977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AAA2C1E-7DFC-49AD-BCF0-1DCD9251AD18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9BA69F-5BC7-4240-8816-77A3848AD020}"/>
              </a:ext>
            </a:extLst>
          </p:cNvPr>
          <p:cNvSpPr/>
          <p:nvPr/>
        </p:nvSpPr>
        <p:spPr>
          <a:xfrm>
            <a:off x="154744" y="112542"/>
            <a:ext cx="8862647" cy="663995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7349231-26BE-44CD-8EB5-5807695CC322}"/>
              </a:ext>
            </a:extLst>
          </p:cNvPr>
          <p:cNvSpPr txBox="1"/>
          <p:nvPr/>
        </p:nvSpPr>
        <p:spPr>
          <a:xfrm>
            <a:off x="1737359" y="436096"/>
            <a:ext cx="5697416" cy="92333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54BAC5-E51A-4C79-9E6D-3915F1D313A3}"/>
              </a:ext>
            </a:extLst>
          </p:cNvPr>
          <p:cNvSpPr txBox="1"/>
          <p:nvPr/>
        </p:nvSpPr>
        <p:spPr>
          <a:xfrm>
            <a:off x="407963" y="2082018"/>
            <a:ext cx="8609428" cy="35086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………..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ধর্মানুষ্ঠান, ও ধর্মাচারের ধারনা দুইটি ব্যাখ্যা করতে পারবে;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ধর্মানুষ্ঠান, ধর্মাচার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আচারের মধ্যেকার সম্পর্ক 	ব্যাখ্যা করতে পারবে;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প্রধান প্রধান ধর্মাচারগুলো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427720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AAA2C1E-7DFC-49AD-BCF0-1DCD9251AD18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9BA69F-5BC7-4240-8816-77A3848AD020}"/>
              </a:ext>
            </a:extLst>
          </p:cNvPr>
          <p:cNvSpPr/>
          <p:nvPr/>
        </p:nvSpPr>
        <p:spPr>
          <a:xfrm>
            <a:off x="154744" y="112542"/>
            <a:ext cx="8862647" cy="663995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3EA6C8E-6E3C-4232-AD77-A33E8F4765F8}"/>
              </a:ext>
            </a:extLst>
          </p:cNvPr>
          <p:cNvSpPr txBox="1"/>
          <p:nvPr/>
        </p:nvSpPr>
        <p:spPr>
          <a:xfrm>
            <a:off x="633046" y="1913206"/>
            <a:ext cx="333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822F982-AF33-4E76-B24E-61B9AB115107}"/>
              </a:ext>
            </a:extLst>
          </p:cNvPr>
          <p:cNvGrpSpPr/>
          <p:nvPr/>
        </p:nvGrpSpPr>
        <p:grpSpPr>
          <a:xfrm>
            <a:off x="492367" y="642510"/>
            <a:ext cx="2855741" cy="2370684"/>
            <a:chOff x="492367" y="642510"/>
            <a:chExt cx="2855741" cy="237068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F99D648B-CE4D-4ECA-85B4-22EB47C85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367" y="642510"/>
              <a:ext cx="2855741" cy="1884789"/>
            </a:xfrm>
            <a:prstGeom prst="rect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05A736A3-083E-4E85-8E5C-A2EA6F0B378E}"/>
                </a:ext>
              </a:extLst>
            </p:cNvPr>
            <p:cNvSpPr txBox="1"/>
            <p:nvPr/>
          </p:nvSpPr>
          <p:spPr>
            <a:xfrm>
              <a:off x="520502" y="2489974"/>
              <a:ext cx="27150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ধর্মাচার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B437C0-7E5B-43B3-8732-15F3F4254A15}"/>
              </a:ext>
            </a:extLst>
          </p:cNvPr>
          <p:cNvSpPr txBox="1"/>
          <p:nvPr/>
        </p:nvSpPr>
        <p:spPr>
          <a:xfrm>
            <a:off x="3545058" y="759655"/>
            <a:ext cx="507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8AD607F-2D7D-4294-8829-B5158FFED90E}"/>
              </a:ext>
            </a:extLst>
          </p:cNvPr>
          <p:cNvSpPr txBox="1"/>
          <p:nvPr/>
        </p:nvSpPr>
        <p:spPr>
          <a:xfrm>
            <a:off x="3502851" y="628442"/>
            <a:ext cx="5303524" cy="138499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 সকল আচার-আচরণ আমাদের জীবনকে সুন্দর ও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ময়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করে গড়ে তোলে তা- ধর্মাচার।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1730BB6-8404-417F-BCE1-FC9968499869}"/>
              </a:ext>
            </a:extLst>
          </p:cNvPr>
          <p:cNvSpPr txBox="1"/>
          <p:nvPr/>
        </p:nvSpPr>
        <p:spPr>
          <a:xfrm>
            <a:off x="3488783" y="2105158"/>
            <a:ext cx="5303524" cy="52322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এগুলোকে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লোকাচারও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6DA137A-8D1C-4550-852A-BAE44C8E5D7A}"/>
              </a:ext>
            </a:extLst>
          </p:cNvPr>
          <p:cNvGrpSpPr/>
          <p:nvPr/>
        </p:nvGrpSpPr>
        <p:grpSpPr>
          <a:xfrm>
            <a:off x="492366" y="4092360"/>
            <a:ext cx="2855741" cy="2379058"/>
            <a:chOff x="492366" y="4092360"/>
            <a:chExt cx="2855741" cy="237905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32369E5E-ED9E-49B6-8695-5810B9CC5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366" y="4092360"/>
              <a:ext cx="2855741" cy="1902541"/>
            </a:xfrm>
            <a:prstGeom prst="rect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D35388C-1574-4169-BD91-84680678D31D}"/>
                </a:ext>
              </a:extLst>
            </p:cNvPr>
            <p:cNvSpPr txBox="1"/>
            <p:nvPr/>
          </p:nvSpPr>
          <p:spPr>
            <a:xfrm>
              <a:off x="520502" y="5948198"/>
              <a:ext cx="28276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ধর্মানুষ্ঠান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C07B676-5858-4380-AEF9-AA40684B10F8}"/>
              </a:ext>
            </a:extLst>
          </p:cNvPr>
          <p:cNvSpPr txBox="1"/>
          <p:nvPr/>
        </p:nvSpPr>
        <p:spPr>
          <a:xfrm>
            <a:off x="3502851" y="4642348"/>
            <a:ext cx="5303524" cy="95410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ধর্মশাস্ত্রে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জাসহ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নানা অনুষ্ঠানের নির্দেশ আছে এগুলো ধর্মানুষ্ঠান।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B9E165B-C6EA-4BB0-996F-FF6A3ED8095D}"/>
              </a:ext>
            </a:extLst>
          </p:cNvPr>
          <p:cNvGrpSpPr/>
          <p:nvPr/>
        </p:nvGrpSpPr>
        <p:grpSpPr>
          <a:xfrm>
            <a:off x="3502851" y="2923804"/>
            <a:ext cx="5303524" cy="1164003"/>
            <a:chOff x="3502851" y="2923804"/>
            <a:chExt cx="5303524" cy="116400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675F8C34-8270-4B00-BDBA-39E13CE10E02}"/>
                </a:ext>
              </a:extLst>
            </p:cNvPr>
            <p:cNvGrpSpPr/>
            <p:nvPr/>
          </p:nvGrpSpPr>
          <p:grpSpPr>
            <a:xfrm>
              <a:off x="3502851" y="2923804"/>
              <a:ext cx="5289455" cy="1164003"/>
              <a:chOff x="3545058" y="2895668"/>
              <a:chExt cx="5078440" cy="1164003"/>
            </a:xfrm>
          </p:grpSpPr>
          <p:sp>
            <p:nvSpPr>
              <p:cNvPr id="17" name="Callout: Down Arrow 16">
                <a:extLst>
                  <a:ext uri="{FF2B5EF4-FFF2-40B4-BE49-F238E27FC236}">
                    <a16:creationId xmlns:a16="http://schemas.microsoft.com/office/drawing/2014/main" xmlns="" id="{6CFACEB1-971B-438F-9FD6-B96A5A70209C}"/>
                  </a:ext>
                </a:extLst>
              </p:cNvPr>
              <p:cNvSpPr/>
              <p:nvPr/>
            </p:nvSpPr>
            <p:spPr>
              <a:xfrm>
                <a:off x="3545058" y="3204390"/>
                <a:ext cx="5078440" cy="855281"/>
              </a:xfrm>
              <a:prstGeom prst="downArrowCallou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Callout: Up Arrow 22">
                <a:extLst>
                  <a:ext uri="{FF2B5EF4-FFF2-40B4-BE49-F238E27FC236}">
                    <a16:creationId xmlns:a16="http://schemas.microsoft.com/office/drawing/2014/main" xmlns="" id="{A284B811-826A-4207-B4ED-47F8EEDDB715}"/>
                  </a:ext>
                </a:extLst>
              </p:cNvPr>
              <p:cNvSpPr/>
              <p:nvPr/>
            </p:nvSpPr>
            <p:spPr>
              <a:xfrm>
                <a:off x="3545058" y="2895668"/>
                <a:ext cx="5078440" cy="855281"/>
              </a:xfrm>
              <a:prstGeom prst="upArrowCallout">
                <a:avLst>
                  <a:gd name="adj1" fmla="val 28290"/>
                  <a:gd name="adj2" fmla="val 28290"/>
                  <a:gd name="adj3" fmla="val 25000"/>
                  <a:gd name="adj4" fmla="val 64977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24CDBB83-571F-4444-A6B3-7D6B43F06254}"/>
                </a:ext>
              </a:extLst>
            </p:cNvPr>
            <p:cNvSpPr/>
            <p:nvPr/>
          </p:nvSpPr>
          <p:spPr>
            <a:xfrm>
              <a:off x="3502851" y="3278059"/>
              <a:ext cx="530352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ধর্মাচার ও ধর্মানুষ্ঠানের সম্পর্ক খুবই নিবির।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073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AAA2C1E-7DFC-49AD-BCF0-1DCD9251AD18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9BA69F-5BC7-4240-8816-77A3848AD020}"/>
              </a:ext>
            </a:extLst>
          </p:cNvPr>
          <p:cNvSpPr/>
          <p:nvPr/>
        </p:nvSpPr>
        <p:spPr>
          <a:xfrm>
            <a:off x="154744" y="112542"/>
            <a:ext cx="8862647" cy="663995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6C79F87-09EF-4A37-8F47-C9744D308914}"/>
              </a:ext>
            </a:extLst>
          </p:cNvPr>
          <p:cNvGrpSpPr/>
          <p:nvPr/>
        </p:nvGrpSpPr>
        <p:grpSpPr>
          <a:xfrm>
            <a:off x="604908" y="4679789"/>
            <a:ext cx="2349307" cy="2027937"/>
            <a:chOff x="604908" y="4679789"/>
            <a:chExt cx="2349307" cy="20279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2ACA69C2-29C1-4C0F-BFBC-BF42DF2BD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08" y="4679789"/>
              <a:ext cx="2349307" cy="156335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B170953-03D5-4C47-9489-E7B421E7F113}"/>
                </a:ext>
              </a:extLst>
            </p:cNvPr>
            <p:cNvSpPr txBox="1"/>
            <p:nvPr/>
          </p:nvSpPr>
          <p:spPr>
            <a:xfrm>
              <a:off x="604918" y="6246061"/>
              <a:ext cx="2307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ধর্মানুষ্ঠান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B10F0A5-48AE-4D91-AE5B-AD877361CC7E}"/>
              </a:ext>
            </a:extLst>
          </p:cNvPr>
          <p:cNvGrpSpPr/>
          <p:nvPr/>
        </p:nvGrpSpPr>
        <p:grpSpPr>
          <a:xfrm>
            <a:off x="604908" y="435136"/>
            <a:ext cx="2349308" cy="2604485"/>
            <a:chOff x="604908" y="435136"/>
            <a:chExt cx="2349308" cy="260448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16F93C4D-8172-4457-A2A2-9EDF6C390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10" y="435136"/>
              <a:ext cx="2349306" cy="177037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94857325-6E9A-4FB2-9821-3848AED21472}"/>
                </a:ext>
              </a:extLst>
            </p:cNvPr>
            <p:cNvSpPr txBox="1"/>
            <p:nvPr/>
          </p:nvSpPr>
          <p:spPr>
            <a:xfrm>
              <a:off x="604908" y="2208624"/>
              <a:ext cx="23493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ধর্মাচার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23C6374-0C73-44E9-A606-DAE8B2B73083}"/>
              </a:ext>
            </a:extLst>
          </p:cNvPr>
          <p:cNvGrpSpPr/>
          <p:nvPr/>
        </p:nvGrpSpPr>
        <p:grpSpPr>
          <a:xfrm>
            <a:off x="478298" y="2672869"/>
            <a:ext cx="2475918" cy="2010951"/>
            <a:chOff x="478298" y="2672869"/>
            <a:chExt cx="2475918" cy="201095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C00B9D98-C38F-458A-9F08-2C57F9F81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10" y="2672869"/>
              <a:ext cx="2349306" cy="156335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60F7C5D-FAAF-42CA-90B2-9387080DC6F7}"/>
                </a:ext>
              </a:extLst>
            </p:cNvPr>
            <p:cNvSpPr txBox="1"/>
            <p:nvPr/>
          </p:nvSpPr>
          <p:spPr>
            <a:xfrm>
              <a:off x="478298" y="4222155"/>
              <a:ext cx="2475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পূজা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9C3758F-EDF5-4754-81C8-9F5B3B7B68F0}"/>
              </a:ext>
            </a:extLst>
          </p:cNvPr>
          <p:cNvSpPr txBox="1"/>
          <p:nvPr/>
        </p:nvSpPr>
        <p:spPr>
          <a:xfrm>
            <a:off x="3263701" y="2720936"/>
            <a:ext cx="4403186" cy="52322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জা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 প্রকার ধর্মানুষ্ঠান।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81EC70B-02C9-4162-AC20-B929969BAA50}"/>
              </a:ext>
            </a:extLst>
          </p:cNvPr>
          <p:cNvSpPr txBox="1"/>
          <p:nvPr/>
        </p:nvSpPr>
        <p:spPr>
          <a:xfrm>
            <a:off x="3263701" y="3351218"/>
            <a:ext cx="4403186" cy="52322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 মিশে আছে নানা ধর্মাচার।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705659F-4D7A-4230-9078-3A7538C27DCA}"/>
              </a:ext>
            </a:extLst>
          </p:cNvPr>
          <p:cNvSpPr txBox="1"/>
          <p:nvPr/>
        </p:nvSpPr>
        <p:spPr>
          <a:xfrm>
            <a:off x="3263702" y="4764197"/>
            <a:ext cx="4951830" cy="95410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ঈশ্বর, দেব-দেবীর স্তব-স্তুতি, প্রশংসাকরে যে- সকল ধর্মানুষ্ঠান করা হয় তা-ই ধর্মানুষ্ঠান।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AD1927F-2F0A-4459-A2B5-0C1207EB0348}"/>
              </a:ext>
            </a:extLst>
          </p:cNvPr>
          <p:cNvSpPr txBox="1"/>
          <p:nvPr/>
        </p:nvSpPr>
        <p:spPr>
          <a:xfrm>
            <a:off x="3165232" y="533612"/>
            <a:ext cx="4557928" cy="138499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থেকে মৃত্যপর্যন্ত যে সমস্ত মাঙ্গলিক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আচার-অনুষ্ঠান ধর্মনীতির সাথে সম্পর্কিত সেগুলোই ধর্মাচার।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72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AAA2C1E-7DFC-49AD-BCF0-1DCD9251AD18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9BA69F-5BC7-4240-8816-77A3848AD020}"/>
              </a:ext>
            </a:extLst>
          </p:cNvPr>
          <p:cNvSpPr/>
          <p:nvPr/>
        </p:nvSpPr>
        <p:spPr>
          <a:xfrm>
            <a:off x="154744" y="112542"/>
            <a:ext cx="8862647" cy="663995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67968F-0897-48AD-B2C1-ECA1C3AAB54E}"/>
              </a:ext>
            </a:extLst>
          </p:cNvPr>
          <p:cNvSpPr txBox="1"/>
          <p:nvPr/>
        </p:nvSpPr>
        <p:spPr>
          <a:xfrm>
            <a:off x="668214" y="372797"/>
            <a:ext cx="7835706" cy="92333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সময়-২মিনিট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AF82AD7-3461-4ADB-B4F8-2B3BEDF4B690}"/>
              </a:ext>
            </a:extLst>
          </p:cNvPr>
          <p:cNvGrpSpPr/>
          <p:nvPr/>
        </p:nvGrpSpPr>
        <p:grpSpPr>
          <a:xfrm>
            <a:off x="1630972" y="1443837"/>
            <a:ext cx="5952394" cy="4980816"/>
            <a:chOff x="1630972" y="1443837"/>
            <a:chExt cx="5952394" cy="49808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040248A6-5B77-49F5-8D62-337F5D3C5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0974" y="1443837"/>
              <a:ext cx="5952392" cy="396826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7C0C75D-113E-4F65-9EE9-806547EADB86}"/>
                </a:ext>
              </a:extLst>
            </p:cNvPr>
            <p:cNvSpPr txBox="1"/>
            <p:nvPr/>
          </p:nvSpPr>
          <p:spPr>
            <a:xfrm>
              <a:off x="1630972" y="5655212"/>
              <a:ext cx="5952393" cy="769441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ধর্মাচার কাকে বলে?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57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1394</TotalTime>
  <Words>960</Words>
  <Application>Microsoft Office PowerPoint</Application>
  <PresentationFormat>On-screen Show (4:3)</PresentationFormat>
  <Paragraphs>139</Paragraphs>
  <Slides>19</Slides>
  <Notes>15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Horen</dc:creator>
  <cp:lastModifiedBy>JCK</cp:lastModifiedBy>
  <cp:revision>219</cp:revision>
  <dcterms:created xsi:type="dcterms:W3CDTF">2019-09-15T09:00:39Z</dcterms:created>
  <dcterms:modified xsi:type="dcterms:W3CDTF">2019-10-06T09:37:08Z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2679556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D8.0.4</vt:lpwstr>
  </property>
</Properties>
</file>