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notesMasterIdLst>
    <p:notesMasterId r:id="rId17"/>
  </p:notesMasterIdLst>
  <p:sldIdLst>
    <p:sldId id="256" r:id="rId2"/>
    <p:sldId id="278" r:id="rId3"/>
    <p:sldId id="259" r:id="rId4"/>
    <p:sldId id="263" r:id="rId5"/>
    <p:sldId id="277" r:id="rId6"/>
    <p:sldId id="262" r:id="rId7"/>
    <p:sldId id="265" r:id="rId8"/>
    <p:sldId id="266" r:id="rId9"/>
    <p:sldId id="267" r:id="rId10"/>
    <p:sldId id="268" r:id="rId11"/>
    <p:sldId id="269" r:id="rId12"/>
    <p:sldId id="270" r:id="rId13"/>
    <p:sldId id="272" r:id="rId14"/>
    <p:sldId id="273" r:id="rId15"/>
    <p:sldId id="27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9636" autoAdjust="0"/>
  </p:normalViewPr>
  <p:slideViewPr>
    <p:cSldViewPr snapToGrid="0">
      <p:cViewPr varScale="1">
        <p:scale>
          <a:sx n="65" d="100"/>
          <a:sy n="65" d="100"/>
        </p:scale>
        <p:origin x="-918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EFAD7D-9D92-4475-ABA8-039F2FC940E5}" type="datetimeFigureOut">
              <a:rPr lang="en-US" smtClean="0"/>
              <a:pPr/>
              <a:t>11-Oct-19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FC94BD-D983-4ADC-9ECC-D5D25B33DA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211402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FC94BD-D983-4ADC-9ECC-D5D25B33DA7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677609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FC94BD-D983-4ADC-9ECC-D5D25B33DA7A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662390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A40F2-4189-4E13-90CB-F0332897D4EE}" type="datetimeFigureOut">
              <a:rPr lang="en-US" smtClean="0"/>
              <a:pPr/>
              <a:t>11-Oct-19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4B679-A5E1-41DE-BE04-DC1FAF5317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A40F2-4189-4E13-90CB-F0332897D4EE}" type="datetimeFigureOut">
              <a:rPr lang="en-US" smtClean="0"/>
              <a:pPr/>
              <a:t>11-Oct-19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4B679-A5E1-41DE-BE04-DC1FAF5317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A40F2-4189-4E13-90CB-F0332897D4EE}" type="datetimeFigureOut">
              <a:rPr lang="en-US" smtClean="0"/>
              <a:pPr/>
              <a:t>11-Oct-19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4B679-A5E1-41DE-BE04-DC1FAF5317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ame 6"/>
          <p:cNvSpPr/>
          <p:nvPr userDrawn="1"/>
        </p:nvSpPr>
        <p:spPr>
          <a:xfrm>
            <a:off x="0" y="0"/>
            <a:ext cx="12192000" cy="6858000"/>
          </a:xfrm>
          <a:prstGeom prst="frame">
            <a:avLst>
              <a:gd name="adj1" fmla="val 833"/>
            </a:avLst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35806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A40F2-4189-4E13-90CB-F0332897D4EE}" type="datetimeFigureOut">
              <a:rPr lang="en-US" smtClean="0"/>
              <a:pPr/>
              <a:t>11-Oct-19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4B679-A5E1-41DE-BE04-DC1FAF5317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A40F2-4189-4E13-90CB-F0332897D4EE}" type="datetimeFigureOut">
              <a:rPr lang="en-US" smtClean="0"/>
              <a:pPr/>
              <a:t>11-Oct-19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4B679-A5E1-41DE-BE04-DC1FAF5317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A40F2-4189-4E13-90CB-F0332897D4EE}" type="datetimeFigureOut">
              <a:rPr lang="en-US" smtClean="0"/>
              <a:pPr/>
              <a:t>11-Oct-19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4B679-A5E1-41DE-BE04-DC1FAF5317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A40F2-4189-4E13-90CB-F0332897D4EE}" type="datetimeFigureOut">
              <a:rPr lang="en-US" smtClean="0"/>
              <a:pPr/>
              <a:t>11-Oct-19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4B679-A5E1-41DE-BE04-DC1FAF5317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A40F2-4189-4E13-90CB-F0332897D4EE}" type="datetimeFigureOut">
              <a:rPr lang="en-US" smtClean="0"/>
              <a:pPr/>
              <a:t>11-Oct-19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4B679-A5E1-41DE-BE04-DC1FAF5317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A40F2-4189-4E13-90CB-F0332897D4EE}" type="datetimeFigureOut">
              <a:rPr lang="en-US" smtClean="0"/>
              <a:pPr/>
              <a:t>11-Oct-19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4B679-A5E1-41DE-BE04-DC1FAF5317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A40F2-4189-4E13-90CB-F0332897D4EE}" type="datetimeFigureOut">
              <a:rPr lang="en-US" smtClean="0"/>
              <a:pPr/>
              <a:t>11-Oct-19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4B679-A5E1-41DE-BE04-DC1FAF5317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A40F2-4189-4E13-90CB-F0332897D4EE}" type="datetimeFigureOut">
              <a:rPr lang="en-US" smtClean="0"/>
              <a:pPr/>
              <a:t>11-Oct-19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4B679-A5E1-41DE-BE04-DC1FAF5317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DA40F2-4189-4E13-90CB-F0332897D4EE}" type="datetimeFigureOut">
              <a:rPr lang="en-US" smtClean="0"/>
              <a:pPr/>
              <a:t>11-Oct-19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E4B679-A5E1-41DE-BE04-DC1FAF53173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82695" y="589444"/>
            <a:ext cx="5056823" cy="1700934"/>
          </a:xfrm>
        </p:spPr>
        <p:txBody>
          <a:bodyPr>
            <a:noAutofit/>
          </a:bodyPr>
          <a:lstStyle/>
          <a:p>
            <a:r>
              <a:rPr lang="bn-BD" sz="13800" b="1" dirty="0" smtClean="0">
                <a:solidFill>
                  <a:schemeClr val="accent4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r>
              <a:rPr lang="bn-BD" sz="13800" b="1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13800" b="1" dirty="0">
              <a:solidFill>
                <a:schemeClr val="accent5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9237" y="2586867"/>
            <a:ext cx="6515100" cy="264318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913733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6587" y="353961"/>
            <a:ext cx="3878826" cy="840658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6000" b="1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একক</a:t>
            </a:r>
            <a:r>
              <a:rPr lang="en-US" sz="6000" b="1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b="1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কাজঃ</a:t>
            </a:r>
            <a:r>
              <a:rPr lang="en-US" sz="6000" b="1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6000" b="1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091" y="1904999"/>
            <a:ext cx="11914909" cy="4953001"/>
          </a:xfrm>
        </p:spPr>
        <p:txBody>
          <a:bodyPr>
            <a:normAutofit/>
          </a:bodyPr>
          <a:lstStyle/>
          <a:p>
            <a:r>
              <a:rPr lang="bn-BD" sz="48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১)অমোঘ অস্ত্র বলতে কী বোঝানো হয়েছে? </a:t>
            </a:r>
            <a:endParaRPr lang="bn-BD" sz="4800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48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২) ‘সেই অস্ত্র’ কবিতাটি কবির কোন কাব্যগ্রন্থ থেকে নেওয়া হয়েছে?    </a:t>
            </a:r>
            <a:endParaRPr lang="en-US" sz="4800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03891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6593" y="415636"/>
            <a:ext cx="5014451" cy="1073951"/>
          </a:xfrm>
        </p:spPr>
        <p:txBody>
          <a:bodyPr>
            <a:noAutofit/>
          </a:bodyPr>
          <a:lstStyle/>
          <a:p>
            <a:r>
              <a:rPr lang="en-US" sz="6600" b="1" u="sng" dirty="0" err="1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জোড়ায়</a:t>
            </a:r>
            <a:r>
              <a:rPr lang="en-US" sz="6600" b="1" u="sng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600" b="1" u="sng" dirty="0" err="1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কাজঃ</a:t>
            </a:r>
            <a:r>
              <a:rPr lang="en-US" sz="6600" b="1" u="sng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6600" b="1" u="sng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5528" y="2701636"/>
            <a:ext cx="11720946" cy="41563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b="1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       </a:t>
            </a:r>
            <a:r>
              <a:rPr lang="bn-BD" sz="48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‘সেই অস্ত্র আমাকে ফিরিয়ে দাও’– বুঝিয়ে লেখ । </a:t>
            </a:r>
            <a:endParaRPr lang="en-US" sz="4800" b="1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1654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4297" y="353961"/>
            <a:ext cx="4100051" cy="811162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6000" b="1" dirty="0" err="1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দলগত</a:t>
            </a:r>
            <a:r>
              <a:rPr lang="en-US" sz="6000" b="1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b="1" dirty="0" err="1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কাজঃ</a:t>
            </a:r>
            <a:r>
              <a:rPr lang="en-US" sz="6000" b="1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6000" b="1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9652" y="2192593"/>
            <a:ext cx="10472696" cy="1715729"/>
          </a:xfrm>
        </p:spPr>
        <p:txBody>
          <a:bodyPr>
            <a:noAutofit/>
          </a:bodyPr>
          <a:lstStyle/>
          <a:p>
            <a:r>
              <a:rPr lang="bn-BD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‘লক্ষ লক্ষ মানুষকে করবে না পঙ্গু –বিকৃত ।’ উক্তিটি তোমার নিজের ভাষায় বুঝিয়ে লেখ। </a:t>
            </a:r>
            <a:endParaRPr lang="en-US" sz="48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86124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4945" y="-332509"/>
            <a:ext cx="9689667" cy="2237509"/>
          </a:xfrm>
        </p:spPr>
        <p:txBody>
          <a:bodyPr>
            <a:normAutofit/>
          </a:bodyPr>
          <a:lstStyle/>
          <a:p>
            <a:r>
              <a:rPr lang="en-US" sz="60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মূল্যায়নঃ</a:t>
            </a:r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6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8890" y="2064773"/>
            <a:ext cx="11274220" cy="161494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bn-BD" sz="4000" b="1" dirty="0" smtClean="0">
                <a:solidFill>
                  <a:srgbClr val="0070C0"/>
                </a:solidFill>
              </a:rPr>
              <a:t> </a:t>
            </a:r>
            <a:r>
              <a:rPr lang="bn-BD" sz="44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১) কবিতাটি কোন ছন্দে রচিত? </a:t>
            </a:r>
          </a:p>
          <a:p>
            <a:pPr marL="0" indent="0">
              <a:buNone/>
            </a:pPr>
            <a:r>
              <a:rPr lang="bn-BD" sz="44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২) কবি পৃথিবীতে কোন অস্ত্র ব্যাপ্ত</a:t>
            </a:r>
            <a:r>
              <a:rPr lang="en-US" sz="44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করতে বলেছেন ?এবং কেন?   </a:t>
            </a:r>
            <a:endParaRPr lang="en-US" sz="4400" b="1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77222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92128" y="398206"/>
            <a:ext cx="5058697" cy="1194620"/>
          </a:xfrm>
        </p:spPr>
        <p:txBody>
          <a:bodyPr>
            <a:noAutofit/>
          </a:bodyPr>
          <a:lstStyle/>
          <a:p>
            <a:r>
              <a:rPr lang="en-US" sz="6600" b="1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বাড়ির</a:t>
            </a:r>
            <a:r>
              <a:rPr lang="en-US" sz="6600" b="1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600" b="1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কাজঃ</a:t>
            </a:r>
            <a:r>
              <a:rPr lang="en-US" sz="6600" b="1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6600" b="1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8656" y="1614725"/>
            <a:ext cx="11465306" cy="2647559"/>
          </a:xfrm>
        </p:spPr>
        <p:txBody>
          <a:bodyPr>
            <a:noAutofit/>
          </a:bodyPr>
          <a:lstStyle/>
          <a:p>
            <a:r>
              <a:rPr lang="bn-BD" sz="4400" b="1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‘সেই অস্ত্র উত্তোলিত হলে</a:t>
            </a:r>
          </a:p>
          <a:p>
            <a:pPr marL="0" indent="0">
              <a:buNone/>
            </a:pPr>
            <a:r>
              <a:rPr lang="en-US" sz="4400" b="1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</a:t>
            </a:r>
            <a:r>
              <a:rPr lang="bn-BD" sz="4400" b="1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পৃথিবীর যাবতীয় অস্ত্র হবে আনত’-- নিজের ভাষায় উক্তিটির</a:t>
            </a:r>
            <a:endParaRPr lang="en-US" sz="4400" b="1" dirty="0" smtClean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r>
              <a:rPr lang="en-US" sz="4400" b="1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bn-BD" sz="4400" b="1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ব্যাখ্যা কর ।</a:t>
            </a:r>
          </a:p>
          <a:p>
            <a:pPr marL="0" indent="0">
              <a:buNone/>
            </a:pPr>
            <a:endParaRPr lang="en-US" sz="8800" b="1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50345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279058" y="575188"/>
            <a:ext cx="5633884" cy="1150374"/>
          </a:xfrm>
        </p:spPr>
        <p:txBody>
          <a:bodyPr>
            <a:noAutofit/>
          </a:bodyPr>
          <a:lstStyle/>
          <a:p>
            <a:r>
              <a:rPr lang="bn-BD" sz="66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ধন্যবাদ সবাইকে </a:t>
            </a:r>
            <a:endParaRPr lang="en-US" sz="66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2072" y="2204239"/>
            <a:ext cx="4167855" cy="3007394"/>
          </a:xfrm>
        </p:spPr>
      </p:pic>
    </p:spTree>
    <p:extLst>
      <p:ext uri="{BB962C8B-B14F-4D97-AF65-F5344CB8AC3E}">
        <p14:creationId xmlns="" xmlns:p14="http://schemas.microsoft.com/office/powerpoint/2010/main" val="3434585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088352" y="455518"/>
            <a:ext cx="2015295" cy="92333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bn-IN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15047" y="3170904"/>
            <a:ext cx="4180953" cy="1877437"/>
          </a:xfrm>
          <a:prstGeom prst="rect">
            <a:avLst/>
          </a:prstGeom>
          <a:noFill/>
          <a:ln w="952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bn-IN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মোঃ মজিবুর রহমান</a:t>
            </a:r>
            <a:r>
              <a:rPr lang="bn-IN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IN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</a:br>
            <a:r>
              <a:rPr lang="bn-IN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ভাষা শিক্ষক বাংলা</a:t>
            </a:r>
            <a:r>
              <a:rPr lang="bn-IN" sz="2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IN" sz="2800" dirty="0" smtClean="0">
                <a:latin typeface="NikoshBAN" pitchFamily="2" charset="0"/>
                <a:cs typeface="NikoshBAN" pitchFamily="2" charset="0"/>
              </a:rPr>
            </a:br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সরকারি টেকনিক্যাল  স্কুল  ও কলেজ</a:t>
            </a:r>
            <a:br>
              <a:rPr lang="bn-IN" sz="2800" dirty="0" smtClean="0">
                <a:latin typeface="NikoshBAN" pitchFamily="2" charset="0"/>
                <a:cs typeface="NikoshBAN" pitchFamily="2" charset="0"/>
              </a:rPr>
            </a:br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নেত্রকোণা।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24700" y="3209268"/>
            <a:ext cx="4057649" cy="224676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IN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তারিখঃ </a:t>
            </a:r>
            <a:r>
              <a:rPr lang="en-US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03</a:t>
            </a:r>
            <a:r>
              <a:rPr lang="bn-IN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/</a:t>
            </a:r>
            <a:r>
              <a:rPr lang="en-US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10</a:t>
            </a:r>
            <a:r>
              <a:rPr lang="bn-IN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/২০১</a:t>
            </a:r>
            <a:r>
              <a:rPr lang="en-US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9</a:t>
            </a:r>
            <a:r>
              <a:rPr lang="bn-IN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শ্রেনিঃ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দ্বাদশ</a:t>
            </a:r>
            <a:endParaRPr lang="en-US" sz="28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বিষয়ঃ   </a:t>
            </a:r>
            <a:r>
              <a:rPr lang="bn-IN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বাংলা-</a:t>
            </a:r>
            <a:r>
              <a:rPr lang="en-US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2</a:t>
            </a:r>
            <a:r>
              <a:rPr lang="bn-IN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28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শিক্ষার্থীঃ 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80</a:t>
            </a:r>
            <a:r>
              <a:rPr lang="bn-IN" sz="2800" dirty="0" smtClean="0">
                <a:latin typeface="NikoshBAN" pitchFamily="2" charset="0"/>
                <a:cs typeface="NikoshBAN" pitchFamily="2" charset="0"/>
              </a:rPr>
              <a:t> জন</a:t>
            </a:r>
          </a:p>
          <a:p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সময়ঃ     </a:t>
            </a:r>
            <a:r>
              <a:rPr lang="bn-IN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৫০ মিনিট</a:t>
            </a:r>
            <a:endParaRPr lang="en-US" sz="28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C:\Users\jsc\Desktop\Majibur Rahma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3346" y="3429000"/>
            <a:ext cx="1439969" cy="160702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xmlns="" val="15630260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21858" y="235974"/>
            <a:ext cx="6548284" cy="1165123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700" dirty="0" err="1" smtClean="0">
                <a:solidFill>
                  <a:schemeClr val="accent2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নিচের</a:t>
            </a:r>
            <a:r>
              <a:rPr lang="en-US" sz="6700" dirty="0" smtClean="0">
                <a:solidFill>
                  <a:schemeClr val="accent2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700" dirty="0" err="1" smtClean="0">
                <a:solidFill>
                  <a:schemeClr val="accent2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চিত্রগুলো</a:t>
            </a:r>
            <a:r>
              <a:rPr lang="en-US" sz="6700" dirty="0" smtClean="0">
                <a:solidFill>
                  <a:schemeClr val="accent2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700" dirty="0" err="1" smtClean="0">
                <a:solidFill>
                  <a:schemeClr val="accent2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দেখ</a:t>
            </a:r>
            <a:r>
              <a:rPr lang="en-US" sz="6700" dirty="0" smtClean="0">
                <a:solidFill>
                  <a:schemeClr val="accent2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- </a:t>
            </a:r>
            <a:endParaRPr lang="en-US" sz="6700" dirty="0">
              <a:solidFill>
                <a:schemeClr val="accent2">
                  <a:lumMod val="5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0660" y="1998406"/>
            <a:ext cx="4094980" cy="3605981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3122" y="2005781"/>
            <a:ext cx="3731789" cy="373134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461" y="1976284"/>
            <a:ext cx="3421642" cy="361335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04279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27962" y="492228"/>
            <a:ext cx="4736076" cy="1056353"/>
          </a:xfrm>
        </p:spPr>
        <p:txBody>
          <a:bodyPr anchor="t">
            <a:noAutofit/>
          </a:bodyPr>
          <a:lstStyle/>
          <a:p>
            <a:r>
              <a:rPr lang="en-US" sz="6600" b="1" dirty="0" err="1" smtClean="0">
                <a:solidFill>
                  <a:schemeClr val="accent5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আজকের</a:t>
            </a:r>
            <a:r>
              <a:rPr lang="en-US" sz="6600" b="1" dirty="0" smtClean="0">
                <a:solidFill>
                  <a:schemeClr val="accent5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600" b="1" dirty="0" err="1" smtClean="0">
                <a:solidFill>
                  <a:schemeClr val="accent5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r>
              <a:rPr lang="en-US" sz="6600" b="1" dirty="0" smtClean="0">
                <a:solidFill>
                  <a:schemeClr val="accent5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- </a:t>
            </a:r>
            <a:endParaRPr lang="en-US" sz="6600" b="1" dirty="0">
              <a:solidFill>
                <a:schemeClr val="accent5">
                  <a:lumMod val="5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43150" y="2371725"/>
            <a:ext cx="9515475" cy="3779312"/>
          </a:xfrm>
        </p:spPr>
        <p:txBody>
          <a:bodyPr anchor="ctr">
            <a:normAutofit/>
          </a:bodyPr>
          <a:lstStyle/>
          <a:p>
            <a:r>
              <a:rPr lang="bn-BD" sz="13800" b="1" u="sng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“সেই অস্ত্র”</a:t>
            </a:r>
          </a:p>
          <a:p>
            <a:r>
              <a:rPr lang="bn-BD" sz="8000" b="1" u="sng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  ---আহসান হাবীব </a:t>
            </a:r>
            <a:endParaRPr lang="en-US" sz="8000" b="1" u="sng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65427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27090" y="274633"/>
            <a:ext cx="3937819" cy="816748"/>
          </a:xfrm>
        </p:spPr>
        <p:txBody>
          <a:bodyPr>
            <a:noAutofit/>
          </a:bodyPr>
          <a:lstStyle/>
          <a:p>
            <a:r>
              <a:rPr lang="en-US" sz="6600" b="1" dirty="0" err="1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শিখনফলঃ</a:t>
            </a:r>
            <a:r>
              <a:rPr lang="en-US" sz="6600" b="1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6600" b="1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4181" y="1415847"/>
            <a:ext cx="10840064" cy="362810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bn-BD" sz="5400" dirty="0" smtClean="0"/>
              <a:t>  </a:t>
            </a:r>
            <a:r>
              <a:rPr lang="bn-BD" sz="54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এ পাঠ শেষে </a:t>
            </a:r>
            <a:r>
              <a:rPr lang="bn-BD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শিক্ষার্থীরা</a:t>
            </a:r>
            <a:r>
              <a:rPr lang="en-US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…</a:t>
            </a:r>
            <a:endParaRPr lang="bn-BD" sz="54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bn-BD" sz="5400" b="1" dirty="0" smtClean="0">
                <a:solidFill>
                  <a:srgbClr val="002060"/>
                </a:solidFill>
              </a:rPr>
              <a:t> </a:t>
            </a:r>
            <a:r>
              <a:rPr lang="bn-BD" sz="4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১) ‘সেই অস্ত্র’ বলতে এ কবিতায় কোন অস্ত্রের কথা বোঝানো হয়েছে,  </a:t>
            </a:r>
            <a:endParaRPr lang="en-US" sz="4000" b="1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en-US" sz="4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    </a:t>
            </a:r>
            <a:r>
              <a:rPr lang="bn-BD" sz="4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তা বলতে পারবে । </a:t>
            </a:r>
          </a:p>
          <a:p>
            <a:pPr marL="0" indent="0">
              <a:buNone/>
            </a:pPr>
            <a:r>
              <a:rPr lang="bn-BD" sz="4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২)কবিতাটির তাৎপর্য ব্যাখ্যা করতে পারবে। </a:t>
            </a:r>
          </a:p>
          <a:p>
            <a:pPr marL="0" indent="0">
              <a:buNone/>
            </a:pPr>
            <a:r>
              <a:rPr lang="bn-BD" sz="7200" dirty="0" smtClean="0">
                <a:latin typeface="NikoshBAN" pitchFamily="2" charset="0"/>
                <a:cs typeface="NikoshBAN" pitchFamily="2" charset="0"/>
              </a:rPr>
              <a:t>      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93690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57251" y="185027"/>
            <a:ext cx="2698955" cy="714626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3200" b="1" dirty="0" err="1" smtClean="0">
                <a:solidFill>
                  <a:schemeClr val="accent4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কবি</a:t>
            </a:r>
            <a:r>
              <a:rPr lang="en-US" sz="3200" b="1" dirty="0" smtClean="0">
                <a:solidFill>
                  <a:schemeClr val="accent4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solidFill>
                  <a:schemeClr val="accent4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r>
              <a:rPr lang="en-US" sz="3200" b="1" dirty="0" smtClean="0">
                <a:solidFill>
                  <a:schemeClr val="accent4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704109"/>
            <a:ext cx="9656618" cy="5153891"/>
          </a:xfrm>
        </p:spPr>
        <p:txBody>
          <a:bodyPr/>
          <a:lstStyle/>
          <a:p>
            <a:r>
              <a:rPr lang="en-US" dirty="0" err="1" smtClean="0"/>
              <a:t>ejjed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162" y="1730414"/>
            <a:ext cx="2534038" cy="339717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018503" y="1021861"/>
            <a:ext cx="845574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জন্মঃ</a:t>
            </a:r>
            <a:r>
              <a:rPr lang="en-US" sz="2800" b="1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কবি</a:t>
            </a:r>
            <a:r>
              <a:rPr lang="en-US" sz="2800" b="1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১৯১৭ </a:t>
            </a:r>
            <a:r>
              <a:rPr lang="en-US" sz="2800" b="1" dirty="0" err="1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সালের</a:t>
            </a:r>
            <a:r>
              <a:rPr lang="en-US" sz="2800" b="1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২রা </a:t>
            </a:r>
            <a:r>
              <a:rPr lang="en-US" sz="2800" b="1" dirty="0" err="1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জানুয়ারী</a:t>
            </a:r>
            <a:r>
              <a:rPr lang="en-US" sz="2800" b="1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পিরোজপুর</a:t>
            </a:r>
            <a:r>
              <a:rPr lang="en-US" sz="2800" b="1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জেলার</a:t>
            </a:r>
            <a:r>
              <a:rPr lang="en-US" sz="2800" b="1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শংকরপাশা</a:t>
            </a:r>
            <a:r>
              <a:rPr lang="en-US" sz="2800" b="1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গ্রামে</a:t>
            </a:r>
            <a:r>
              <a:rPr lang="en-US" sz="2800" b="1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জন্ম</a:t>
            </a:r>
            <a:r>
              <a:rPr lang="en-US" sz="2800" b="1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গ্রহন</a:t>
            </a:r>
            <a:r>
              <a:rPr lang="en-US" sz="2800" b="1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করেন</a:t>
            </a:r>
            <a:r>
              <a:rPr lang="en-US" sz="2800" b="1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br>
              <a:rPr lang="en-US" sz="2800" b="1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en-US" sz="2800" b="1" dirty="0" err="1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তিনি</a:t>
            </a:r>
            <a:r>
              <a:rPr lang="en-US" sz="2800" b="1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১৯৮৫ </a:t>
            </a:r>
            <a:r>
              <a:rPr lang="en-US" sz="2800" b="1" dirty="0" err="1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খ্রিস্টাব্দের</a:t>
            </a:r>
            <a:r>
              <a:rPr lang="en-US" sz="2800" b="1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১০ই </a:t>
            </a:r>
            <a:r>
              <a:rPr lang="en-US" sz="2800" b="1" dirty="0" err="1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জুলাই</a:t>
            </a:r>
            <a:r>
              <a:rPr lang="en-US" sz="2800" b="1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ম</a:t>
            </a:r>
            <a:r>
              <a:rPr lang="bn-BD" sz="2800" b="1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ৃত্যুবরণ করেন । </a:t>
            </a:r>
            <a:r>
              <a:rPr lang="en-US" sz="2800" b="1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en-US" sz="2800" b="1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2800" b="1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তাঁর</a:t>
            </a:r>
            <a:r>
              <a:rPr lang="en-US" sz="2800" b="1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সাহিত্য</a:t>
            </a:r>
            <a:r>
              <a:rPr lang="en-US" sz="2800" b="1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কর্মঃ</a:t>
            </a:r>
            <a:r>
              <a:rPr lang="en-US" sz="2800" b="1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US" sz="2800" b="1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উল্লেখযোগ</a:t>
            </a:r>
            <a:r>
              <a:rPr lang="bn-BD" sz="2800" b="1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্য কাব্য গ্রন্থগুলো হল-    </a:t>
            </a:r>
            <a:br>
              <a:rPr lang="bn-BD" sz="2800" b="1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2800" b="1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‘রাত্রিশেষ’, ‘ছায়াহরিণ’,</a:t>
            </a:r>
            <a:r>
              <a:rPr lang="en-US" sz="2800" b="1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‘</a:t>
            </a:r>
            <a:r>
              <a:rPr lang="bn-BD" sz="2800" b="1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সারাদুপুর’, ‘বিদীর্ণ দর্পণে মুখ’ ইত্যাদি </a:t>
            </a:r>
            <a:r>
              <a:rPr lang="bn-BD" sz="28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br>
              <a:rPr lang="bn-BD" sz="28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2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তিনি ছিলেন সল্পভাষী,স্পষ্টবাদী ও মানব দরদী কবি। </a:t>
            </a:r>
            <a:br>
              <a:rPr lang="bn-BD" sz="2800" b="1" dirty="0" smtClean="0"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2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শেষ পর্যন্ত </a:t>
            </a:r>
            <a:r>
              <a:rPr lang="en-US" sz="28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কবি</a:t>
            </a:r>
            <a:r>
              <a:rPr lang="en-US" sz="2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2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সাংবাদিকতাকে পেশা হিসেবে গ্রহন করেন</a:t>
            </a:r>
            <a:r>
              <a:rPr lang="en-US" sz="2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28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তিনি</a:t>
            </a:r>
            <a:r>
              <a:rPr lang="en-US" sz="2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১৯৬১ </a:t>
            </a:r>
            <a:r>
              <a:rPr lang="bn-BD" sz="2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খ্রিস্টাব্দে বাংলা একাডেমি পুরষ্কার ও ১৯৭৮ খ্রিস্টাব্দে একুশে পদকে ভূষিত হন।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276725" y="5220618"/>
            <a:ext cx="2074607" cy="58477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bn-BD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আহসান হাবীব </a:t>
            </a:r>
            <a:endParaRPr lang="en-US" sz="3200" dirty="0"/>
          </a:p>
        </p:txBody>
      </p:sp>
    </p:spTree>
    <p:extLst>
      <p:ext uri="{BB962C8B-B14F-4D97-AF65-F5344CB8AC3E}">
        <p14:creationId xmlns="" xmlns:p14="http://schemas.microsoft.com/office/powerpoint/2010/main" val="1004476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1277" y="191728"/>
            <a:ext cx="3760839" cy="766917"/>
          </a:xfrm>
        </p:spPr>
        <p:txBody>
          <a:bodyPr>
            <a:noAutofit/>
          </a:bodyPr>
          <a:lstStyle/>
          <a:p>
            <a:pPr algn="ctr"/>
            <a:r>
              <a:rPr lang="en-US" sz="6000" b="1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আদর্শ</a:t>
            </a:r>
            <a:r>
              <a:rPr lang="en-US" sz="6000" b="1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b="1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পাঠঃ</a:t>
            </a:r>
            <a:r>
              <a:rPr lang="en-US" sz="6000" b="1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6000" b="1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9595" y="1632696"/>
            <a:ext cx="9572810" cy="4340398"/>
          </a:xfrm>
        </p:spPr>
      </p:pic>
    </p:spTree>
    <p:extLst>
      <p:ext uri="{BB962C8B-B14F-4D97-AF65-F5344CB8AC3E}">
        <p14:creationId xmlns="" xmlns:p14="http://schemas.microsoft.com/office/powerpoint/2010/main" val="1112505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4298" y="457200"/>
            <a:ext cx="3790334" cy="619431"/>
          </a:xfrm>
        </p:spPr>
        <p:txBody>
          <a:bodyPr>
            <a:noAutofit/>
          </a:bodyPr>
          <a:lstStyle/>
          <a:p>
            <a:pPr algn="ctr"/>
            <a:r>
              <a:rPr lang="en-US" sz="6000" b="1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সরব</a:t>
            </a:r>
            <a:r>
              <a:rPr lang="en-US" sz="6000" b="1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b="1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পাঠঃ</a:t>
            </a:r>
            <a:r>
              <a:rPr lang="en-US" sz="6000" b="1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6000" b="1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2390" y="1799303"/>
            <a:ext cx="9127081" cy="4159046"/>
          </a:xfrm>
        </p:spPr>
      </p:pic>
    </p:spTree>
    <p:extLst>
      <p:ext uri="{BB962C8B-B14F-4D97-AF65-F5344CB8AC3E}">
        <p14:creationId xmlns="" xmlns:p14="http://schemas.microsoft.com/office/powerpoint/2010/main" val="2754832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6528" y="180109"/>
            <a:ext cx="3716595" cy="955517"/>
          </a:xfrm>
        </p:spPr>
        <p:txBody>
          <a:bodyPr>
            <a:normAutofit fontScale="90000"/>
          </a:bodyPr>
          <a:lstStyle/>
          <a:p>
            <a:r>
              <a:rPr lang="en-US" sz="6000" b="1" dirty="0" err="1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শব্দার্থঃ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65564"/>
            <a:ext cx="12192000" cy="5486400"/>
          </a:xfrm>
        </p:spPr>
        <p:txBody>
          <a:bodyPr>
            <a:norm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অমোঘ ------------- অবশ্যম্ভাবী 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সমাবিষ্ট --------- সমভাবে আবিষ্ট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ট্রয়নগরী--প্রাচীন গ্রিসের স্থাপত্যকলায় নন্দিত এক শহর</a:t>
            </a:r>
          </a:p>
          <a:p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310" y="3933796"/>
            <a:ext cx="10917379" cy="199505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177782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593</TotalTime>
  <Words>216</Words>
  <Application>Microsoft Office PowerPoint</Application>
  <PresentationFormat>Custom</PresentationFormat>
  <Paragraphs>47</Paragraphs>
  <Slides>15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Slide 2</vt:lpstr>
      <vt:lpstr> নিচের চিত্রগুলো দেখ- </vt:lpstr>
      <vt:lpstr>আজকের পাঠ- </vt:lpstr>
      <vt:lpstr>শিখনফলঃ </vt:lpstr>
      <vt:lpstr>কবি পরিচিতি </vt:lpstr>
      <vt:lpstr>আদর্শ পাঠঃ </vt:lpstr>
      <vt:lpstr>সরব পাঠঃ </vt:lpstr>
      <vt:lpstr>শব্দার্থঃ </vt:lpstr>
      <vt:lpstr>একক কাজঃ </vt:lpstr>
      <vt:lpstr>জোড়ায় কাজঃ </vt:lpstr>
      <vt:lpstr>দলগত কাজঃ </vt:lpstr>
      <vt:lpstr>মূল্যায়নঃ </vt:lpstr>
      <vt:lpstr>বাড়ির কাজঃ </vt:lpstr>
      <vt:lpstr>ধন্যবাদ সবাইকে 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প্রিয় শিক্ষার্থীবৃন্দ, তোমাদের সবাইকে আজকের ক্লাসে-  </dc:title>
  <dc:creator>Rasel</dc:creator>
  <cp:lastModifiedBy>Academy TSC  Netrakona</cp:lastModifiedBy>
  <cp:revision>91</cp:revision>
  <dcterms:created xsi:type="dcterms:W3CDTF">2017-11-16T17:04:52Z</dcterms:created>
  <dcterms:modified xsi:type="dcterms:W3CDTF">2019-10-11T09:20:06Z</dcterms:modified>
</cp:coreProperties>
</file>