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sldIdLst>
    <p:sldId id="256" r:id="rId2"/>
    <p:sldId id="266" r:id="rId3"/>
    <p:sldId id="280" r:id="rId4"/>
    <p:sldId id="281" r:id="rId5"/>
    <p:sldId id="282" r:id="rId6"/>
    <p:sldId id="257" r:id="rId7"/>
    <p:sldId id="279" r:id="rId8"/>
    <p:sldId id="268" r:id="rId9"/>
    <p:sldId id="284" r:id="rId10"/>
    <p:sldId id="283" r:id="rId11"/>
    <p:sldId id="276" r:id="rId12"/>
    <p:sldId id="285" r:id="rId13"/>
    <p:sldId id="287" r:id="rId14"/>
    <p:sldId id="288" r:id="rId15"/>
    <p:sldId id="289" r:id="rId16"/>
    <p:sldId id="275" r:id="rId17"/>
  </p:sldIdLst>
  <p:sldSz cx="12801600" cy="7315200"/>
  <p:notesSz cx="9144000" cy="6858000"/>
  <p:defaultTextStyle>
    <a:defPPr>
      <a:defRPr lang="en-US"/>
    </a:defPPr>
    <a:lvl1pPr marL="0" algn="l" defTabSz="1254008" rtl="0" eaLnBrk="1" latinLnBrk="0" hangingPunct="1">
      <a:defRPr sz="2469" kern="1200">
        <a:solidFill>
          <a:schemeClr val="tx1"/>
        </a:solidFill>
        <a:latin typeface="+mn-lt"/>
        <a:ea typeface="+mn-ea"/>
        <a:cs typeface="+mn-cs"/>
      </a:defRPr>
    </a:lvl1pPr>
    <a:lvl2pPr marL="627004" algn="l" defTabSz="1254008" rtl="0" eaLnBrk="1" latinLnBrk="0" hangingPunct="1">
      <a:defRPr sz="2469" kern="1200">
        <a:solidFill>
          <a:schemeClr val="tx1"/>
        </a:solidFill>
        <a:latin typeface="+mn-lt"/>
        <a:ea typeface="+mn-ea"/>
        <a:cs typeface="+mn-cs"/>
      </a:defRPr>
    </a:lvl2pPr>
    <a:lvl3pPr marL="1254008" algn="l" defTabSz="1254008" rtl="0" eaLnBrk="1" latinLnBrk="0" hangingPunct="1">
      <a:defRPr sz="2469" kern="1200">
        <a:solidFill>
          <a:schemeClr val="tx1"/>
        </a:solidFill>
        <a:latin typeface="+mn-lt"/>
        <a:ea typeface="+mn-ea"/>
        <a:cs typeface="+mn-cs"/>
      </a:defRPr>
    </a:lvl3pPr>
    <a:lvl4pPr marL="1881012" algn="l" defTabSz="1254008" rtl="0" eaLnBrk="1" latinLnBrk="0" hangingPunct="1">
      <a:defRPr sz="2469" kern="1200">
        <a:solidFill>
          <a:schemeClr val="tx1"/>
        </a:solidFill>
        <a:latin typeface="+mn-lt"/>
        <a:ea typeface="+mn-ea"/>
        <a:cs typeface="+mn-cs"/>
      </a:defRPr>
    </a:lvl4pPr>
    <a:lvl5pPr marL="2508016" algn="l" defTabSz="1254008" rtl="0" eaLnBrk="1" latinLnBrk="0" hangingPunct="1">
      <a:defRPr sz="2469" kern="1200">
        <a:solidFill>
          <a:schemeClr val="tx1"/>
        </a:solidFill>
        <a:latin typeface="+mn-lt"/>
        <a:ea typeface="+mn-ea"/>
        <a:cs typeface="+mn-cs"/>
      </a:defRPr>
    </a:lvl5pPr>
    <a:lvl6pPr marL="3135020" algn="l" defTabSz="1254008" rtl="0" eaLnBrk="1" latinLnBrk="0" hangingPunct="1">
      <a:defRPr sz="2469" kern="1200">
        <a:solidFill>
          <a:schemeClr val="tx1"/>
        </a:solidFill>
        <a:latin typeface="+mn-lt"/>
        <a:ea typeface="+mn-ea"/>
        <a:cs typeface="+mn-cs"/>
      </a:defRPr>
    </a:lvl6pPr>
    <a:lvl7pPr marL="3762024" algn="l" defTabSz="1254008" rtl="0" eaLnBrk="1" latinLnBrk="0" hangingPunct="1">
      <a:defRPr sz="2469" kern="1200">
        <a:solidFill>
          <a:schemeClr val="tx1"/>
        </a:solidFill>
        <a:latin typeface="+mn-lt"/>
        <a:ea typeface="+mn-ea"/>
        <a:cs typeface="+mn-cs"/>
      </a:defRPr>
    </a:lvl7pPr>
    <a:lvl8pPr marL="4389029" algn="l" defTabSz="1254008" rtl="0" eaLnBrk="1" latinLnBrk="0" hangingPunct="1">
      <a:defRPr sz="2469" kern="1200">
        <a:solidFill>
          <a:schemeClr val="tx1"/>
        </a:solidFill>
        <a:latin typeface="+mn-lt"/>
        <a:ea typeface="+mn-ea"/>
        <a:cs typeface="+mn-cs"/>
      </a:defRPr>
    </a:lvl8pPr>
    <a:lvl9pPr marL="5016033" algn="l" defTabSz="1254008" rtl="0" eaLnBrk="1" latinLnBrk="0" hangingPunct="1">
      <a:defRPr sz="246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0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666" y="60"/>
      </p:cViewPr>
      <p:guideLst>
        <p:guide orient="horz" pos="2304"/>
        <p:guide pos="403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8C1594-6FEE-482C-91A4-509A15A59BD5}" type="datetimeFigureOut">
              <a:rPr lang="en-US" smtClean="0"/>
              <a:pPr/>
              <a:t>7/22/2019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20925" y="514350"/>
            <a:ext cx="450215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DEA15B-6D72-49AD-9F67-776AB392FA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429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n-BD" smtClean="0">
                <a:latin typeface="NikoshBAN" pitchFamily="2" charset="0"/>
                <a:cs typeface="NikoshBAN" pitchFamily="2" charset="0"/>
              </a:rPr>
              <a:t>শিক্ষার্থীদের</a:t>
            </a:r>
            <a:r>
              <a:rPr lang="bn-BD" baseline="0" smtClean="0">
                <a:latin typeface="NikoshBAN" pitchFamily="2" charset="0"/>
                <a:cs typeface="NikoshBAN" pitchFamily="2" charset="0"/>
              </a:rPr>
              <a:t> বিভিন্ন প্রশ্ন জিজ্ঞাসা করে পাঠের শিরোনাম ঘোষনা করব।</a:t>
            </a:r>
            <a:endParaRPr lang="en-US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DEA15B-6D72-49AD-9F67-776AB392FA5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2789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n-BD" smtClean="0">
                <a:latin typeface="NikoshBAN" pitchFamily="2" charset="0"/>
                <a:cs typeface="NikoshBAN" pitchFamily="2" charset="0"/>
              </a:rPr>
              <a:t>শিক্ষার্থীদের</a:t>
            </a:r>
            <a:r>
              <a:rPr lang="bn-BD" baseline="0" smtClean="0">
                <a:latin typeface="NikoshBAN" pitchFamily="2" charset="0"/>
                <a:cs typeface="NikoshBAN" pitchFamily="2" charset="0"/>
              </a:rPr>
              <a:t> বিভিন্ন প্রশ্ন জিজ্ঞাসা করব। </a:t>
            </a:r>
            <a:endParaRPr lang="en-US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DEA15B-6D72-49AD-9F67-776AB392FA5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810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2272456"/>
            <a:ext cx="10881360" cy="156802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0" y="4145280"/>
            <a:ext cx="8961120" cy="18694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0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001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502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002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503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004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504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005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239" y="4700694"/>
            <a:ext cx="10881360" cy="1452880"/>
          </a:xfrm>
        </p:spPr>
        <p:txBody>
          <a:bodyPr anchor="t"/>
          <a:lstStyle>
            <a:lvl1pPr algn="l">
              <a:defRPr sz="3938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239" y="3100495"/>
            <a:ext cx="10881360" cy="1600199"/>
          </a:xfrm>
        </p:spPr>
        <p:txBody>
          <a:bodyPr anchor="b"/>
          <a:lstStyle>
            <a:lvl1pPr marL="0" indent="0">
              <a:buNone/>
              <a:defRPr sz="1969">
                <a:solidFill>
                  <a:schemeClr val="tx1">
                    <a:tint val="75000"/>
                  </a:schemeClr>
                </a:solidFill>
              </a:defRPr>
            </a:lvl1pPr>
            <a:lvl2pPr marL="450068" indent="0">
              <a:buNone/>
              <a:defRPr sz="1772">
                <a:solidFill>
                  <a:schemeClr val="tx1">
                    <a:tint val="75000"/>
                  </a:schemeClr>
                </a:solidFill>
              </a:defRPr>
            </a:lvl2pPr>
            <a:lvl3pPr marL="900135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3pPr>
            <a:lvl4pPr marL="1350203" indent="0">
              <a:buNone/>
              <a:defRPr sz="1378">
                <a:solidFill>
                  <a:schemeClr val="tx1">
                    <a:tint val="75000"/>
                  </a:schemeClr>
                </a:solidFill>
              </a:defRPr>
            </a:lvl4pPr>
            <a:lvl5pPr marL="1800271" indent="0">
              <a:buNone/>
              <a:defRPr sz="1378">
                <a:solidFill>
                  <a:schemeClr val="tx1">
                    <a:tint val="75000"/>
                  </a:schemeClr>
                </a:solidFill>
              </a:defRPr>
            </a:lvl5pPr>
            <a:lvl6pPr marL="2250338" indent="0">
              <a:buNone/>
              <a:defRPr sz="1378">
                <a:solidFill>
                  <a:schemeClr val="tx1">
                    <a:tint val="75000"/>
                  </a:schemeClr>
                </a:solidFill>
              </a:defRPr>
            </a:lvl6pPr>
            <a:lvl7pPr marL="2700406" indent="0">
              <a:buNone/>
              <a:defRPr sz="1378">
                <a:solidFill>
                  <a:schemeClr val="tx1">
                    <a:tint val="75000"/>
                  </a:schemeClr>
                </a:solidFill>
              </a:defRPr>
            </a:lvl7pPr>
            <a:lvl8pPr marL="3150474" indent="0">
              <a:buNone/>
              <a:defRPr sz="1378">
                <a:solidFill>
                  <a:schemeClr val="tx1">
                    <a:tint val="75000"/>
                  </a:schemeClr>
                </a:solidFill>
              </a:defRPr>
            </a:lvl8pPr>
            <a:lvl9pPr marL="3600541" indent="0">
              <a:buNone/>
              <a:defRPr sz="137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0081" y="1706880"/>
            <a:ext cx="5654040" cy="4827694"/>
          </a:xfrm>
        </p:spPr>
        <p:txBody>
          <a:bodyPr/>
          <a:lstStyle>
            <a:lvl1pPr>
              <a:defRPr sz="2756"/>
            </a:lvl1pPr>
            <a:lvl2pPr>
              <a:defRPr sz="2363"/>
            </a:lvl2pPr>
            <a:lvl3pPr>
              <a:defRPr sz="1969"/>
            </a:lvl3pPr>
            <a:lvl4pPr>
              <a:defRPr sz="1772"/>
            </a:lvl4pPr>
            <a:lvl5pPr>
              <a:defRPr sz="1772"/>
            </a:lvl5pPr>
            <a:lvl6pPr>
              <a:defRPr sz="1772"/>
            </a:lvl6pPr>
            <a:lvl7pPr>
              <a:defRPr sz="1772"/>
            </a:lvl7pPr>
            <a:lvl8pPr>
              <a:defRPr sz="1772"/>
            </a:lvl8pPr>
            <a:lvl9pPr>
              <a:defRPr sz="1772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7480" y="1706880"/>
            <a:ext cx="5654040" cy="4827694"/>
          </a:xfrm>
        </p:spPr>
        <p:txBody>
          <a:bodyPr/>
          <a:lstStyle>
            <a:lvl1pPr>
              <a:defRPr sz="2756"/>
            </a:lvl1pPr>
            <a:lvl2pPr>
              <a:defRPr sz="2363"/>
            </a:lvl2pPr>
            <a:lvl3pPr>
              <a:defRPr sz="1969"/>
            </a:lvl3pPr>
            <a:lvl4pPr>
              <a:defRPr sz="1772"/>
            </a:lvl4pPr>
            <a:lvl5pPr>
              <a:defRPr sz="1772"/>
            </a:lvl5pPr>
            <a:lvl6pPr>
              <a:defRPr sz="1772"/>
            </a:lvl6pPr>
            <a:lvl7pPr>
              <a:defRPr sz="1772"/>
            </a:lvl7pPr>
            <a:lvl8pPr>
              <a:defRPr sz="1772"/>
            </a:lvl8pPr>
            <a:lvl9pPr>
              <a:defRPr sz="1772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2" y="1637456"/>
            <a:ext cx="5656263" cy="682413"/>
          </a:xfrm>
        </p:spPr>
        <p:txBody>
          <a:bodyPr anchor="b"/>
          <a:lstStyle>
            <a:lvl1pPr marL="0" indent="0">
              <a:buNone/>
              <a:defRPr sz="2363" b="1"/>
            </a:lvl1pPr>
            <a:lvl2pPr marL="450068" indent="0">
              <a:buNone/>
              <a:defRPr sz="1969" b="1"/>
            </a:lvl2pPr>
            <a:lvl3pPr marL="900135" indent="0">
              <a:buNone/>
              <a:defRPr sz="1772" b="1"/>
            </a:lvl3pPr>
            <a:lvl4pPr marL="1350203" indent="0">
              <a:buNone/>
              <a:defRPr sz="1575" b="1"/>
            </a:lvl4pPr>
            <a:lvl5pPr marL="1800271" indent="0">
              <a:buNone/>
              <a:defRPr sz="1575" b="1"/>
            </a:lvl5pPr>
            <a:lvl6pPr marL="2250338" indent="0">
              <a:buNone/>
              <a:defRPr sz="1575" b="1"/>
            </a:lvl6pPr>
            <a:lvl7pPr marL="2700406" indent="0">
              <a:buNone/>
              <a:defRPr sz="1575" b="1"/>
            </a:lvl7pPr>
            <a:lvl8pPr marL="3150474" indent="0">
              <a:buNone/>
              <a:defRPr sz="1575" b="1"/>
            </a:lvl8pPr>
            <a:lvl9pPr marL="3600541" indent="0">
              <a:buNone/>
              <a:defRPr sz="1575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2" y="2319869"/>
            <a:ext cx="5656263" cy="4214707"/>
          </a:xfrm>
        </p:spPr>
        <p:txBody>
          <a:bodyPr/>
          <a:lstStyle>
            <a:lvl1pPr>
              <a:defRPr sz="2363"/>
            </a:lvl1pPr>
            <a:lvl2pPr>
              <a:defRPr sz="1969"/>
            </a:lvl2pPr>
            <a:lvl3pPr>
              <a:defRPr sz="1772"/>
            </a:lvl3pPr>
            <a:lvl4pPr>
              <a:defRPr sz="1575"/>
            </a:lvl4pPr>
            <a:lvl5pPr>
              <a:defRPr sz="1575"/>
            </a:lvl5pPr>
            <a:lvl6pPr>
              <a:defRPr sz="1575"/>
            </a:lvl6pPr>
            <a:lvl7pPr>
              <a:defRPr sz="1575"/>
            </a:lvl7pPr>
            <a:lvl8pPr>
              <a:defRPr sz="1575"/>
            </a:lvl8pPr>
            <a:lvl9pPr>
              <a:defRPr sz="157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36" y="1637456"/>
            <a:ext cx="5658485" cy="682413"/>
          </a:xfrm>
        </p:spPr>
        <p:txBody>
          <a:bodyPr anchor="b"/>
          <a:lstStyle>
            <a:lvl1pPr marL="0" indent="0">
              <a:buNone/>
              <a:defRPr sz="2363" b="1"/>
            </a:lvl1pPr>
            <a:lvl2pPr marL="450068" indent="0">
              <a:buNone/>
              <a:defRPr sz="1969" b="1"/>
            </a:lvl2pPr>
            <a:lvl3pPr marL="900135" indent="0">
              <a:buNone/>
              <a:defRPr sz="1772" b="1"/>
            </a:lvl3pPr>
            <a:lvl4pPr marL="1350203" indent="0">
              <a:buNone/>
              <a:defRPr sz="1575" b="1"/>
            </a:lvl4pPr>
            <a:lvl5pPr marL="1800271" indent="0">
              <a:buNone/>
              <a:defRPr sz="1575" b="1"/>
            </a:lvl5pPr>
            <a:lvl6pPr marL="2250338" indent="0">
              <a:buNone/>
              <a:defRPr sz="1575" b="1"/>
            </a:lvl6pPr>
            <a:lvl7pPr marL="2700406" indent="0">
              <a:buNone/>
              <a:defRPr sz="1575" b="1"/>
            </a:lvl7pPr>
            <a:lvl8pPr marL="3150474" indent="0">
              <a:buNone/>
              <a:defRPr sz="1575" b="1"/>
            </a:lvl8pPr>
            <a:lvl9pPr marL="3600541" indent="0">
              <a:buNone/>
              <a:defRPr sz="1575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36" y="2319869"/>
            <a:ext cx="5658485" cy="4214707"/>
          </a:xfrm>
        </p:spPr>
        <p:txBody>
          <a:bodyPr/>
          <a:lstStyle>
            <a:lvl1pPr>
              <a:defRPr sz="2363"/>
            </a:lvl1pPr>
            <a:lvl2pPr>
              <a:defRPr sz="1969"/>
            </a:lvl2pPr>
            <a:lvl3pPr>
              <a:defRPr sz="1772"/>
            </a:lvl3pPr>
            <a:lvl4pPr>
              <a:defRPr sz="1575"/>
            </a:lvl4pPr>
            <a:lvl5pPr>
              <a:defRPr sz="1575"/>
            </a:lvl5pPr>
            <a:lvl6pPr>
              <a:defRPr sz="1575"/>
            </a:lvl6pPr>
            <a:lvl7pPr>
              <a:defRPr sz="1575"/>
            </a:lvl7pPr>
            <a:lvl8pPr>
              <a:defRPr sz="1575"/>
            </a:lvl8pPr>
            <a:lvl9pPr>
              <a:defRPr sz="157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1" y="291253"/>
            <a:ext cx="4211639" cy="1239520"/>
          </a:xfrm>
        </p:spPr>
        <p:txBody>
          <a:bodyPr anchor="b"/>
          <a:lstStyle>
            <a:lvl1pPr algn="l">
              <a:defRPr sz="1969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070" y="291256"/>
            <a:ext cx="7156450" cy="6243321"/>
          </a:xfrm>
        </p:spPr>
        <p:txBody>
          <a:bodyPr/>
          <a:lstStyle>
            <a:lvl1pPr>
              <a:defRPr sz="3150"/>
            </a:lvl1pPr>
            <a:lvl2pPr>
              <a:defRPr sz="2756"/>
            </a:lvl2pPr>
            <a:lvl3pPr>
              <a:defRPr sz="2363"/>
            </a:lvl3pPr>
            <a:lvl4pPr>
              <a:defRPr sz="1969"/>
            </a:lvl4pPr>
            <a:lvl5pPr>
              <a:defRPr sz="1969"/>
            </a:lvl5pPr>
            <a:lvl6pPr>
              <a:defRPr sz="1969"/>
            </a:lvl6pPr>
            <a:lvl7pPr>
              <a:defRPr sz="1969"/>
            </a:lvl7pPr>
            <a:lvl8pPr>
              <a:defRPr sz="1969"/>
            </a:lvl8pPr>
            <a:lvl9pPr>
              <a:defRPr sz="1969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1" y="1530776"/>
            <a:ext cx="4211639" cy="5003801"/>
          </a:xfrm>
        </p:spPr>
        <p:txBody>
          <a:bodyPr/>
          <a:lstStyle>
            <a:lvl1pPr marL="0" indent="0">
              <a:buNone/>
              <a:defRPr sz="1378"/>
            </a:lvl1pPr>
            <a:lvl2pPr marL="450068" indent="0">
              <a:buNone/>
              <a:defRPr sz="1181"/>
            </a:lvl2pPr>
            <a:lvl3pPr marL="900135" indent="0">
              <a:buNone/>
              <a:defRPr sz="984"/>
            </a:lvl3pPr>
            <a:lvl4pPr marL="1350203" indent="0">
              <a:buNone/>
              <a:defRPr sz="886"/>
            </a:lvl4pPr>
            <a:lvl5pPr marL="1800271" indent="0">
              <a:buNone/>
              <a:defRPr sz="886"/>
            </a:lvl5pPr>
            <a:lvl6pPr marL="2250338" indent="0">
              <a:buNone/>
              <a:defRPr sz="886"/>
            </a:lvl6pPr>
            <a:lvl7pPr marL="2700406" indent="0">
              <a:buNone/>
              <a:defRPr sz="886"/>
            </a:lvl7pPr>
            <a:lvl8pPr marL="3150474" indent="0">
              <a:buNone/>
              <a:defRPr sz="886"/>
            </a:lvl8pPr>
            <a:lvl9pPr marL="3600541" indent="0">
              <a:buNone/>
              <a:defRPr sz="886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203" y="5120642"/>
            <a:ext cx="7680960" cy="604521"/>
          </a:xfrm>
        </p:spPr>
        <p:txBody>
          <a:bodyPr anchor="b"/>
          <a:lstStyle>
            <a:lvl1pPr algn="l">
              <a:defRPr sz="1969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203" y="653627"/>
            <a:ext cx="7680960" cy="4389120"/>
          </a:xfrm>
        </p:spPr>
        <p:txBody>
          <a:bodyPr/>
          <a:lstStyle>
            <a:lvl1pPr marL="0" indent="0">
              <a:buNone/>
              <a:defRPr sz="3150"/>
            </a:lvl1pPr>
            <a:lvl2pPr marL="450068" indent="0">
              <a:buNone/>
              <a:defRPr sz="2756"/>
            </a:lvl2pPr>
            <a:lvl3pPr marL="900135" indent="0">
              <a:buNone/>
              <a:defRPr sz="2363"/>
            </a:lvl3pPr>
            <a:lvl4pPr marL="1350203" indent="0">
              <a:buNone/>
              <a:defRPr sz="1969"/>
            </a:lvl4pPr>
            <a:lvl5pPr marL="1800271" indent="0">
              <a:buNone/>
              <a:defRPr sz="1969"/>
            </a:lvl5pPr>
            <a:lvl6pPr marL="2250338" indent="0">
              <a:buNone/>
              <a:defRPr sz="1969"/>
            </a:lvl6pPr>
            <a:lvl7pPr marL="2700406" indent="0">
              <a:buNone/>
              <a:defRPr sz="1969"/>
            </a:lvl7pPr>
            <a:lvl8pPr marL="3150474" indent="0">
              <a:buNone/>
              <a:defRPr sz="1969"/>
            </a:lvl8pPr>
            <a:lvl9pPr marL="3600541" indent="0">
              <a:buNone/>
              <a:defRPr sz="1969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203" y="5725163"/>
            <a:ext cx="7680960" cy="858519"/>
          </a:xfrm>
        </p:spPr>
        <p:txBody>
          <a:bodyPr/>
          <a:lstStyle>
            <a:lvl1pPr marL="0" indent="0">
              <a:buNone/>
              <a:defRPr sz="1378"/>
            </a:lvl1pPr>
            <a:lvl2pPr marL="450068" indent="0">
              <a:buNone/>
              <a:defRPr sz="1181"/>
            </a:lvl2pPr>
            <a:lvl3pPr marL="900135" indent="0">
              <a:buNone/>
              <a:defRPr sz="984"/>
            </a:lvl3pPr>
            <a:lvl4pPr marL="1350203" indent="0">
              <a:buNone/>
              <a:defRPr sz="886"/>
            </a:lvl4pPr>
            <a:lvl5pPr marL="1800271" indent="0">
              <a:buNone/>
              <a:defRPr sz="886"/>
            </a:lvl5pPr>
            <a:lvl6pPr marL="2250338" indent="0">
              <a:buNone/>
              <a:defRPr sz="886"/>
            </a:lvl6pPr>
            <a:lvl7pPr marL="2700406" indent="0">
              <a:buNone/>
              <a:defRPr sz="886"/>
            </a:lvl7pPr>
            <a:lvl8pPr marL="3150474" indent="0">
              <a:buNone/>
              <a:defRPr sz="886"/>
            </a:lvl8pPr>
            <a:lvl9pPr marL="3600541" indent="0">
              <a:buNone/>
              <a:defRPr sz="886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81160" y="292950"/>
            <a:ext cx="2880360" cy="624162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0080" y="292950"/>
            <a:ext cx="8427720" cy="624162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0080" y="292947"/>
            <a:ext cx="11521440" cy="121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0" y="1706880"/>
            <a:ext cx="11521440" cy="48276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" y="6780109"/>
            <a:ext cx="298704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8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73881" y="6780109"/>
            <a:ext cx="405384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8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74481" y="6780109"/>
            <a:ext cx="298704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8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/>
  <p:txStyles>
    <p:titleStyle>
      <a:lvl1pPr algn="ctr" defTabSz="900135" rtl="0" eaLnBrk="1" latinLnBrk="0" hangingPunct="1">
        <a:spcBef>
          <a:spcPct val="0"/>
        </a:spcBef>
        <a:buNone/>
        <a:defRPr sz="433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7551" indent="-337551" algn="l" defTabSz="900135" rtl="0" eaLnBrk="1" latinLnBrk="0" hangingPunct="1">
        <a:spcBef>
          <a:spcPct val="20000"/>
        </a:spcBef>
        <a:buFont typeface="Arial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1pPr>
      <a:lvl2pPr marL="731360" indent="-281292" algn="l" defTabSz="900135" rtl="0" eaLnBrk="1" latinLnBrk="0" hangingPunct="1">
        <a:spcBef>
          <a:spcPct val="20000"/>
        </a:spcBef>
        <a:buFont typeface="Arial" pitchFamily="34" charset="0"/>
        <a:buChar char="–"/>
        <a:defRPr sz="2756" kern="1200">
          <a:solidFill>
            <a:schemeClr val="tx1"/>
          </a:solidFill>
          <a:latin typeface="+mn-lt"/>
          <a:ea typeface="+mn-ea"/>
          <a:cs typeface="+mn-cs"/>
        </a:defRPr>
      </a:lvl2pPr>
      <a:lvl3pPr marL="1125169" indent="-225034" algn="l" defTabSz="900135" rtl="0" eaLnBrk="1" latinLnBrk="0" hangingPunct="1">
        <a:spcBef>
          <a:spcPct val="20000"/>
        </a:spcBef>
        <a:buFont typeface="Arial" pitchFamily="34" charset="0"/>
        <a:buChar char="•"/>
        <a:defRPr sz="2363" kern="1200">
          <a:solidFill>
            <a:schemeClr val="tx1"/>
          </a:solidFill>
          <a:latin typeface="+mn-lt"/>
          <a:ea typeface="+mn-ea"/>
          <a:cs typeface="+mn-cs"/>
        </a:defRPr>
      </a:lvl3pPr>
      <a:lvl4pPr marL="1575237" indent="-225034" algn="l" defTabSz="900135" rtl="0" eaLnBrk="1" latinLnBrk="0" hangingPunct="1">
        <a:spcBef>
          <a:spcPct val="20000"/>
        </a:spcBef>
        <a:buFont typeface="Arial" pitchFamily="34" charset="0"/>
        <a:buChar char="–"/>
        <a:defRPr sz="1969" kern="1200">
          <a:solidFill>
            <a:schemeClr val="tx1"/>
          </a:solidFill>
          <a:latin typeface="+mn-lt"/>
          <a:ea typeface="+mn-ea"/>
          <a:cs typeface="+mn-cs"/>
        </a:defRPr>
      </a:lvl4pPr>
      <a:lvl5pPr marL="2025305" indent="-225034" algn="l" defTabSz="900135" rtl="0" eaLnBrk="1" latinLnBrk="0" hangingPunct="1">
        <a:spcBef>
          <a:spcPct val="20000"/>
        </a:spcBef>
        <a:buFont typeface="Arial" pitchFamily="34" charset="0"/>
        <a:buChar char="»"/>
        <a:defRPr sz="1969" kern="1200">
          <a:solidFill>
            <a:schemeClr val="tx1"/>
          </a:solidFill>
          <a:latin typeface="+mn-lt"/>
          <a:ea typeface="+mn-ea"/>
          <a:cs typeface="+mn-cs"/>
        </a:defRPr>
      </a:lvl5pPr>
      <a:lvl6pPr marL="2475372" indent="-225034" algn="l" defTabSz="900135" rtl="0" eaLnBrk="1" latinLnBrk="0" hangingPunct="1">
        <a:spcBef>
          <a:spcPct val="20000"/>
        </a:spcBef>
        <a:buFont typeface="Arial" pitchFamily="34" charset="0"/>
        <a:buChar char="•"/>
        <a:defRPr sz="1969" kern="1200">
          <a:solidFill>
            <a:schemeClr val="tx1"/>
          </a:solidFill>
          <a:latin typeface="+mn-lt"/>
          <a:ea typeface="+mn-ea"/>
          <a:cs typeface="+mn-cs"/>
        </a:defRPr>
      </a:lvl6pPr>
      <a:lvl7pPr marL="2925440" indent="-225034" algn="l" defTabSz="900135" rtl="0" eaLnBrk="1" latinLnBrk="0" hangingPunct="1">
        <a:spcBef>
          <a:spcPct val="20000"/>
        </a:spcBef>
        <a:buFont typeface="Arial" pitchFamily="34" charset="0"/>
        <a:buChar char="•"/>
        <a:defRPr sz="1969" kern="1200">
          <a:solidFill>
            <a:schemeClr val="tx1"/>
          </a:solidFill>
          <a:latin typeface="+mn-lt"/>
          <a:ea typeface="+mn-ea"/>
          <a:cs typeface="+mn-cs"/>
        </a:defRPr>
      </a:lvl7pPr>
      <a:lvl8pPr marL="3375508" indent="-225034" algn="l" defTabSz="900135" rtl="0" eaLnBrk="1" latinLnBrk="0" hangingPunct="1">
        <a:spcBef>
          <a:spcPct val="20000"/>
        </a:spcBef>
        <a:buFont typeface="Arial" pitchFamily="34" charset="0"/>
        <a:buChar char="•"/>
        <a:defRPr sz="1969" kern="1200">
          <a:solidFill>
            <a:schemeClr val="tx1"/>
          </a:solidFill>
          <a:latin typeface="+mn-lt"/>
          <a:ea typeface="+mn-ea"/>
          <a:cs typeface="+mn-cs"/>
        </a:defRPr>
      </a:lvl8pPr>
      <a:lvl9pPr marL="3825575" indent="-225034" algn="l" defTabSz="900135" rtl="0" eaLnBrk="1" latinLnBrk="0" hangingPunct="1">
        <a:spcBef>
          <a:spcPct val="20000"/>
        </a:spcBef>
        <a:buFont typeface="Arial" pitchFamily="34" charset="0"/>
        <a:buChar char="•"/>
        <a:defRPr sz="19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00135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1pPr>
      <a:lvl2pPr marL="450068" algn="l" defTabSz="900135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2pPr>
      <a:lvl3pPr marL="900135" algn="l" defTabSz="900135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3pPr>
      <a:lvl4pPr marL="1350203" algn="l" defTabSz="900135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4pPr>
      <a:lvl5pPr marL="1800271" algn="l" defTabSz="900135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5pPr>
      <a:lvl6pPr marL="2250338" algn="l" defTabSz="900135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6pPr>
      <a:lvl7pPr marL="2700406" algn="l" defTabSz="900135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7pPr>
      <a:lvl8pPr marL="3150474" algn="l" defTabSz="900135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8pPr>
      <a:lvl9pPr marL="3600541" algn="l" defTabSz="900135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17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9829800" y="4038600"/>
            <a:ext cx="2438400" cy="2438400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 w="5715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30"/>
          </a:p>
        </p:txBody>
      </p:sp>
      <p:sp>
        <p:nvSpPr>
          <p:cNvPr id="2" name="Rectangle 1"/>
          <p:cNvSpPr/>
          <p:nvPr/>
        </p:nvSpPr>
        <p:spPr>
          <a:xfrm>
            <a:off x="100012" y="123371"/>
            <a:ext cx="12701588" cy="7191829"/>
          </a:xfrm>
          <a:prstGeom prst="rect">
            <a:avLst/>
          </a:prstGeom>
          <a:noFill/>
          <a:ln w="2540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27000" h="127000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11" tIns="45006" rIns="90011" bIns="4500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30"/>
          </a:p>
        </p:txBody>
      </p:sp>
      <p:sp>
        <p:nvSpPr>
          <p:cNvPr id="5" name="TextBox 4"/>
          <p:cNvSpPr txBox="1"/>
          <p:nvPr/>
        </p:nvSpPr>
        <p:spPr>
          <a:xfrm>
            <a:off x="3276600" y="2743200"/>
            <a:ext cx="6450806" cy="2209800"/>
          </a:xfrm>
          <a:prstGeom prst="rect">
            <a:avLst/>
          </a:prstGeom>
          <a:noFill/>
        </p:spPr>
        <p:txBody>
          <a:bodyPr wrap="square" rtlCol="0">
            <a:prstTxWarp prst="textDeflate">
              <a:avLst/>
            </a:prstTxWarp>
            <a:spAutoFit/>
          </a:bodyPr>
          <a:lstStyle/>
          <a:p>
            <a:pPr algn="ctr"/>
            <a:r>
              <a:rPr lang="bn-BD" sz="9450" b="1" dirty="0">
                <a:ln w="38100">
                  <a:solidFill>
                    <a:srgbClr val="FFFF00"/>
                  </a:solidFill>
                </a:ln>
                <a:solidFill>
                  <a:srgbClr val="7030A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স্বা</a:t>
            </a:r>
            <a:r>
              <a:rPr lang="bn-BD" sz="9450" b="1" dirty="0">
                <a:ln w="38100">
                  <a:solidFill>
                    <a:srgbClr val="FF0000"/>
                  </a:solidFill>
                </a:ln>
                <a:solidFill>
                  <a:srgbClr val="00B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গ</a:t>
            </a:r>
            <a:r>
              <a:rPr lang="bn-BD" sz="9450" b="1" dirty="0">
                <a:ln w="38100">
                  <a:solidFill>
                    <a:srgbClr val="7030A0"/>
                  </a:solidFill>
                </a:ln>
                <a:solidFill>
                  <a:srgbClr val="00B0F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ত</a:t>
            </a:r>
            <a:r>
              <a:rPr lang="bn-BD" sz="9450" b="1" dirty="0">
                <a:ln w="38100">
                  <a:solidFill>
                    <a:srgbClr val="FFFF00"/>
                  </a:solidFill>
                </a:ln>
                <a:solidFill>
                  <a:srgbClr val="7030A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ম</a:t>
            </a:r>
            <a:endParaRPr lang="en-US" sz="9450" b="1" dirty="0">
              <a:ln w="38100">
                <a:solidFill>
                  <a:srgbClr val="FFFF00"/>
                </a:solidFill>
              </a:ln>
              <a:solidFill>
                <a:srgbClr val="7030A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200400" y="838200"/>
            <a:ext cx="6553200" cy="707886"/>
          </a:xfrm>
          <a:prstGeom prst="rect">
            <a:avLst/>
          </a:prstGeom>
        </p:spPr>
        <p:txBody>
          <a:bodyPr wrap="square">
            <a:prstTxWarp prst="textPlain">
              <a:avLst/>
            </a:prstTxWarp>
            <a:spAutoFit/>
          </a:bodyPr>
          <a:lstStyle/>
          <a:p>
            <a:pPr algn="ctr"/>
            <a:r>
              <a:rPr lang="bn-BD" sz="4000" b="1" dirty="0" smtClean="0">
                <a:ln w="28575">
                  <a:solidFill>
                    <a:srgbClr val="FFFF00"/>
                  </a:solidFill>
                </a:ln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আজকের পাঠে সকলকে</a:t>
            </a:r>
            <a:endParaRPr lang="en-US" sz="4000" b="1" dirty="0">
              <a:ln w="28575">
                <a:solidFill>
                  <a:srgbClr val="FFFF00"/>
                </a:solidFill>
              </a:ln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1027176" y="4209288"/>
            <a:ext cx="2438400" cy="2438400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 w="5715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3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" y="152400"/>
            <a:ext cx="12701588" cy="7039429"/>
          </a:xfrm>
          <a:prstGeom prst="rect">
            <a:avLst/>
          </a:prstGeom>
          <a:noFill/>
          <a:ln w="2540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27000" h="127000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11" tIns="45006" rIns="90011" bIns="4500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30"/>
          </a:p>
        </p:txBody>
      </p:sp>
      <p:sp>
        <p:nvSpPr>
          <p:cNvPr id="12" name="Rectangle 11"/>
          <p:cNvSpPr/>
          <p:nvPr/>
        </p:nvSpPr>
        <p:spPr>
          <a:xfrm>
            <a:off x="381000" y="3657600"/>
            <a:ext cx="5867400" cy="3114699"/>
          </a:xfrm>
          <a:prstGeom prst="rect">
            <a:avLst/>
          </a:prstGeom>
        </p:spPr>
        <p:txBody>
          <a:bodyPr wrap="square" lIns="128016" tIns="64008" rIns="128016" bIns="64008">
            <a:spAutoFit/>
          </a:bodyPr>
          <a:lstStyle/>
          <a:p>
            <a:pPr algn="ctr"/>
            <a:r>
              <a:rPr lang="en-US" sz="4000" b="1" dirty="0" err="1" smtClean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4000" b="1" dirty="0" smtClean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ফারুক</a:t>
            </a:r>
            <a:r>
              <a:rPr lang="en-US" sz="4000" b="1" dirty="0" smtClean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হোসেন</a:t>
            </a:r>
            <a:r>
              <a:rPr lang="en-US" sz="4000" b="1" dirty="0" smtClean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চৌধুরী</a:t>
            </a:r>
            <a:endParaRPr lang="en-US" sz="3600" b="1" dirty="0" smtClean="0"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সহকারি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(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ব্যবসায়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শিক্ষা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)</a:t>
            </a:r>
          </a:p>
          <a:p>
            <a:pPr algn="ctr"/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নোয়াগাঁও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4000" b="1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নবীনগর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ব্রাহ্মণবাড়িয়া</a:t>
            </a:r>
            <a:endParaRPr lang="en-US" sz="3200" b="1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 :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০১৭১২৪৯২৬৪৮</a:t>
            </a:r>
          </a:p>
          <a:p>
            <a:pPr algn="ctr"/>
            <a:r>
              <a:rPr lang="en-US" sz="1800" dirty="0" smtClean="0">
                <a:latin typeface="Arial" pitchFamily="34" charset="0"/>
                <a:cs typeface="Arial" pitchFamily="34" charset="0"/>
              </a:rPr>
              <a:t>E-mail : farukchowdhury661@yahoo.com</a:t>
            </a:r>
            <a:endParaRPr lang="en-US" sz="4000" dirty="0"/>
          </a:p>
        </p:txBody>
      </p:sp>
      <p:grpSp>
        <p:nvGrpSpPr>
          <p:cNvPr id="13" name="Group 12"/>
          <p:cNvGrpSpPr/>
          <p:nvPr/>
        </p:nvGrpSpPr>
        <p:grpSpPr>
          <a:xfrm>
            <a:off x="2133600" y="685800"/>
            <a:ext cx="2286000" cy="2590800"/>
            <a:chOff x="2133600" y="838200"/>
            <a:chExt cx="2057400" cy="2286000"/>
          </a:xfrm>
        </p:grpSpPr>
        <p:sp>
          <p:nvSpPr>
            <p:cNvPr id="16" name="Rectangle 15"/>
            <p:cNvSpPr/>
            <p:nvPr/>
          </p:nvSpPr>
          <p:spPr>
            <a:xfrm>
              <a:off x="2133600" y="838200"/>
              <a:ext cx="2057400" cy="2286000"/>
            </a:xfrm>
            <a:prstGeom prst="rect">
              <a:avLst/>
            </a:prstGeom>
            <a:blipFill>
              <a:blip r:embed="rId2"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2133600" y="838200"/>
              <a:ext cx="2057400" cy="1905000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8458200" y="609600"/>
            <a:ext cx="2362200" cy="259080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696200" y="3581400"/>
            <a:ext cx="4419600" cy="317009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1254008" rtl="0" eaLnBrk="1" latinLnBrk="0" hangingPunct="1">
              <a:defRPr sz="24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7004" algn="l" defTabSz="1254008" rtl="0" eaLnBrk="1" latinLnBrk="0" hangingPunct="1">
              <a:defRPr sz="24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4008" algn="l" defTabSz="1254008" rtl="0" eaLnBrk="1" latinLnBrk="0" hangingPunct="1">
              <a:defRPr sz="24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81012" algn="l" defTabSz="1254008" rtl="0" eaLnBrk="1" latinLnBrk="0" hangingPunct="1">
              <a:defRPr sz="24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08016" algn="l" defTabSz="1254008" rtl="0" eaLnBrk="1" latinLnBrk="0" hangingPunct="1">
              <a:defRPr sz="24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135020" algn="l" defTabSz="1254008" rtl="0" eaLnBrk="1" latinLnBrk="0" hangingPunct="1">
              <a:defRPr sz="24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762024" algn="l" defTabSz="1254008" rtl="0" eaLnBrk="1" latinLnBrk="0" hangingPunct="1">
              <a:defRPr sz="24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89029" algn="l" defTabSz="1254008" rtl="0" eaLnBrk="1" latinLnBrk="0" hangingPunct="1">
              <a:defRPr sz="24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016033" algn="l" defTabSz="1254008" rtl="0" eaLnBrk="1" latinLnBrk="0" hangingPunct="1">
              <a:defRPr sz="24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4000" b="1" dirty="0" smtClean="0">
                <a:ln>
                  <a:solidFill>
                    <a:schemeClr val="bg1"/>
                  </a:solidFill>
                </a:ln>
                <a:latin typeface="NikoshBAN" pitchFamily="2" charset="0"/>
                <a:cs typeface="NikoshBAN" pitchFamily="2" charset="0"/>
              </a:rPr>
              <a:t>বিষয় : </a:t>
            </a:r>
            <a:r>
              <a:rPr lang="bn-BD" sz="4000" b="1" dirty="0">
                <a:ln>
                  <a:solidFill>
                    <a:schemeClr val="bg1"/>
                  </a:solidFill>
                </a:ln>
                <a:latin typeface="NikoshBAN" pitchFamily="2" charset="0"/>
                <a:cs typeface="NikoshBAN" pitchFamily="2" charset="0"/>
              </a:rPr>
              <a:t>হিসাব বিজ্ঞান</a:t>
            </a:r>
          </a:p>
          <a:p>
            <a:r>
              <a:rPr lang="bn-BD" sz="4000" b="1" dirty="0" smtClean="0">
                <a:ln>
                  <a:solidFill>
                    <a:schemeClr val="bg1"/>
                  </a:solidFill>
                </a:ln>
                <a:latin typeface="NikoshBAN" pitchFamily="2" charset="0"/>
                <a:cs typeface="NikoshBAN" pitchFamily="2" charset="0"/>
              </a:rPr>
              <a:t>শ্রেণি : </a:t>
            </a:r>
            <a:r>
              <a:rPr lang="bn-BD" sz="4000" b="1" dirty="0">
                <a:ln>
                  <a:solidFill>
                    <a:schemeClr val="bg1"/>
                  </a:solidFill>
                </a:ln>
                <a:latin typeface="NikoshBAN" pitchFamily="2" charset="0"/>
                <a:cs typeface="NikoshBAN" pitchFamily="2" charset="0"/>
              </a:rPr>
              <a:t>নবম </a:t>
            </a:r>
          </a:p>
          <a:p>
            <a:r>
              <a:rPr lang="bn-BD" sz="4000" b="1" dirty="0" smtClean="0">
                <a:ln>
                  <a:solidFill>
                    <a:schemeClr val="bg1"/>
                  </a:solidFill>
                </a:ln>
                <a:latin typeface="NikoshBAN" pitchFamily="2" charset="0"/>
                <a:cs typeface="NikoshBAN" pitchFamily="2" charset="0"/>
              </a:rPr>
              <a:t>অধ্যায় : </a:t>
            </a:r>
            <a:r>
              <a:rPr lang="bn-BD" sz="4000" b="1" dirty="0">
                <a:ln>
                  <a:solidFill>
                    <a:schemeClr val="bg1"/>
                  </a:solidFill>
                </a:ln>
                <a:latin typeface="NikoshBAN" pitchFamily="2" charset="0"/>
                <a:cs typeface="NikoshBAN" pitchFamily="2" charset="0"/>
              </a:rPr>
              <a:t>৬ষ্ঠ</a:t>
            </a:r>
          </a:p>
          <a:p>
            <a:r>
              <a:rPr lang="bn-BD" sz="4000" b="1" dirty="0" smtClean="0">
                <a:ln>
                  <a:solidFill>
                    <a:schemeClr val="bg1"/>
                  </a:solidFill>
                </a:ln>
                <a:latin typeface="NikoshBAN" pitchFamily="2" charset="0"/>
                <a:cs typeface="NikoshBAN" pitchFamily="2" charset="0"/>
              </a:rPr>
              <a:t>সময় : ৫০ মিনিট </a:t>
            </a:r>
            <a:endParaRPr lang="bn-BD" sz="4000" b="1" dirty="0">
              <a:ln>
                <a:solidFill>
                  <a:schemeClr val="bg1"/>
                </a:solidFill>
              </a:ln>
              <a:latin typeface="NikoshBAN" pitchFamily="2" charset="0"/>
              <a:cs typeface="NikoshBAN" pitchFamily="2" charset="0"/>
            </a:endParaRPr>
          </a:p>
          <a:p>
            <a:r>
              <a:rPr lang="bn-BD" sz="4000" b="1" dirty="0" smtClean="0">
                <a:ln>
                  <a:solidFill>
                    <a:schemeClr val="bg1"/>
                  </a:solidFill>
                </a:ln>
                <a:latin typeface="NikoshBAN" pitchFamily="2" charset="0"/>
                <a:cs typeface="NikoshBAN" pitchFamily="2" charset="0"/>
              </a:rPr>
              <a:t>তারিখ : </a:t>
            </a:r>
            <a:r>
              <a:rPr lang="en-US" sz="4000" b="1" dirty="0">
                <a:ln>
                  <a:solidFill>
                    <a:schemeClr val="bg1"/>
                  </a:solidFill>
                </a:ln>
                <a:latin typeface="NikoshBAN" pitchFamily="2" charset="0"/>
                <a:cs typeface="NikoshBAN" pitchFamily="2" charset="0"/>
              </a:rPr>
              <a:t>25</a:t>
            </a:r>
            <a:r>
              <a:rPr lang="bn-BD" sz="4000" b="1" dirty="0" smtClean="0">
                <a:ln>
                  <a:solidFill>
                    <a:schemeClr val="bg1"/>
                  </a:solidFill>
                </a:ln>
                <a:latin typeface="NikoshBAN" pitchFamily="2" charset="0"/>
                <a:cs typeface="NikoshBAN" pitchFamily="2" charset="0"/>
              </a:rPr>
              <a:t>/০</a:t>
            </a:r>
            <a:r>
              <a:rPr lang="en-US" sz="4000" b="1" dirty="0" smtClean="0">
                <a:ln>
                  <a:solidFill>
                    <a:schemeClr val="bg1"/>
                  </a:solidFill>
                </a:ln>
                <a:latin typeface="NikoshBAN" pitchFamily="2" charset="0"/>
                <a:cs typeface="NikoshBAN" pitchFamily="2" charset="0"/>
              </a:rPr>
              <a:t>4</a:t>
            </a:r>
            <a:r>
              <a:rPr lang="bn-BD" sz="4000" b="1" dirty="0" smtClean="0">
                <a:ln>
                  <a:solidFill>
                    <a:schemeClr val="bg1"/>
                  </a:solidFill>
                </a:ln>
                <a:latin typeface="NikoshBAN" pitchFamily="2" charset="0"/>
                <a:cs typeface="NikoshBAN" pitchFamily="2" charset="0"/>
              </a:rPr>
              <a:t>/২০১</a:t>
            </a:r>
            <a:r>
              <a:rPr lang="en-US" sz="4000" b="1" smtClean="0">
                <a:ln>
                  <a:solidFill>
                    <a:schemeClr val="bg1"/>
                  </a:solidFill>
                </a:ln>
                <a:latin typeface="NikoshBAN" pitchFamily="2" charset="0"/>
                <a:cs typeface="NikoshBAN" pitchFamily="2" charset="0"/>
              </a:rPr>
              <a:t>9</a:t>
            </a:r>
            <a:r>
              <a:rPr lang="bn-BD" sz="4000" b="1" smtClean="0">
                <a:ln>
                  <a:solidFill>
                    <a:schemeClr val="bg1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>
                <a:ln>
                  <a:solidFill>
                    <a:schemeClr val="bg1"/>
                  </a:solidFill>
                </a:ln>
                <a:latin typeface="NikoshBAN" pitchFamily="2" charset="0"/>
                <a:cs typeface="NikoshBAN" pitchFamily="2" charset="0"/>
              </a:rPr>
              <a:t>খ্রীঃ </a:t>
            </a:r>
            <a:endParaRPr lang="en-US" sz="4000" b="1" dirty="0">
              <a:ln>
                <a:solidFill>
                  <a:schemeClr val="bg1"/>
                </a:solidFill>
              </a:ln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200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0012" y="152400"/>
            <a:ext cx="12701588" cy="7039429"/>
          </a:xfrm>
          <a:prstGeom prst="rect">
            <a:avLst/>
          </a:prstGeom>
          <a:noFill/>
          <a:ln w="2540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27000" h="127000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11" tIns="45006" rIns="90011" bIns="4500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30"/>
          </a:p>
        </p:txBody>
      </p:sp>
      <p:pic>
        <p:nvPicPr>
          <p:cNvPr id="11" name="Picture 10" descr="11_Retail+market_Mirpur-12_070717_000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457200"/>
            <a:ext cx="4953000" cy="2819400"/>
          </a:xfrm>
          <a:prstGeom prst="rect">
            <a:avLst/>
          </a:prstGeom>
        </p:spPr>
      </p:pic>
      <p:pic>
        <p:nvPicPr>
          <p:cNvPr id="12" name="Picture 11" descr="3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3800" y="457200"/>
            <a:ext cx="4800600" cy="2819399"/>
          </a:xfrm>
          <a:prstGeom prst="rect">
            <a:avLst/>
          </a:prstGeom>
        </p:spPr>
      </p:pic>
      <p:pic>
        <p:nvPicPr>
          <p:cNvPr id="15" name="Picture 14" descr="02_1495667039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3581400"/>
            <a:ext cx="4800600" cy="3048000"/>
          </a:xfrm>
          <a:prstGeom prst="rect">
            <a:avLst/>
          </a:prstGeom>
        </p:spPr>
      </p:pic>
      <p:pic>
        <p:nvPicPr>
          <p:cNvPr id="16" name="Picture 15" descr="download-15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67600" y="3429001"/>
            <a:ext cx="4876800" cy="32004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0012" y="123371"/>
            <a:ext cx="12701588" cy="7039429"/>
          </a:xfrm>
          <a:prstGeom prst="rect">
            <a:avLst/>
          </a:prstGeom>
          <a:noFill/>
          <a:ln w="2540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27000" h="127000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11" tIns="45006" rIns="90011" bIns="4500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30"/>
          </a:p>
        </p:txBody>
      </p:sp>
      <p:sp>
        <p:nvSpPr>
          <p:cNvPr id="3" name="Horizontal Scroll 2"/>
          <p:cNvSpPr/>
          <p:nvPr/>
        </p:nvSpPr>
        <p:spPr>
          <a:xfrm>
            <a:off x="609600" y="381000"/>
            <a:ext cx="11658600" cy="6324600"/>
          </a:xfrm>
          <a:prstGeom prst="horizontalScroll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30"/>
          </a:p>
        </p:txBody>
      </p:sp>
      <p:sp>
        <p:nvSpPr>
          <p:cNvPr id="4" name="TextBox 3"/>
          <p:cNvSpPr txBox="1"/>
          <p:nvPr/>
        </p:nvSpPr>
        <p:spPr>
          <a:xfrm>
            <a:off x="2209800" y="1524000"/>
            <a:ext cx="9067800" cy="36576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pPr algn="ctr"/>
            <a:r>
              <a:rPr lang="bn-BD" sz="4000" b="1" dirty="0">
                <a:ln w="19050">
                  <a:solidFill>
                    <a:schemeClr val="tx1"/>
                  </a:solidFill>
                </a:ln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ক্রয় জাবেদা </a:t>
            </a:r>
            <a:endParaRPr lang="bn-BD" sz="4000" b="1" dirty="0" smtClean="0">
              <a:ln w="19050">
                <a:solidFill>
                  <a:schemeClr val="tx1"/>
                </a:solidFill>
              </a:ln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2514600" y="5256212"/>
            <a:ext cx="8610600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50"/>
                            </p:stCondLst>
                            <p:childTnLst>
                              <p:par>
                                <p:cTn id="1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0012" y="123371"/>
            <a:ext cx="12701588" cy="7039429"/>
          </a:xfrm>
          <a:prstGeom prst="rect">
            <a:avLst/>
          </a:prstGeom>
          <a:noFill/>
          <a:ln w="2540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27000" h="127000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11" tIns="45006" rIns="90011" bIns="4500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30"/>
          </a:p>
        </p:txBody>
      </p:sp>
      <p:sp>
        <p:nvSpPr>
          <p:cNvPr id="3" name="Rectangle 2"/>
          <p:cNvSpPr/>
          <p:nvPr/>
        </p:nvSpPr>
        <p:spPr>
          <a:xfrm>
            <a:off x="685800" y="381000"/>
            <a:ext cx="11430000" cy="65532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438400" y="1828800"/>
            <a:ext cx="88392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0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১। ক্রয় জাবেদা কী তা </a:t>
            </a:r>
            <a:r>
              <a:rPr lang="bn-IN" sz="40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বলতে</a:t>
            </a:r>
            <a:r>
              <a:rPr lang="bn-BD" sz="40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পারবে ; </a:t>
            </a:r>
          </a:p>
          <a:p>
            <a:r>
              <a:rPr lang="bn-BD" sz="40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২। কারবারি বাট্রা কী তা </a:t>
            </a:r>
            <a:r>
              <a:rPr lang="bn-IN" sz="40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বলতে</a:t>
            </a:r>
            <a:r>
              <a:rPr lang="bn-BD" sz="40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পারবে ;  </a:t>
            </a:r>
          </a:p>
          <a:p>
            <a:r>
              <a:rPr lang="bn-BD" sz="40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৩। চালানের ভিত্তিতে ক্রয় জাবেদা প্রস্তুত করতে পারবে ।</a:t>
            </a:r>
            <a:endParaRPr lang="en-US" sz="40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95400" y="990600"/>
            <a:ext cx="472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এই পাঠ শেষে শিক্ষার্থীরা...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750"/>
                            </p:stCondLst>
                            <p:childTnLst>
                              <p:par>
                                <p:cTn id="19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650"/>
                            </p:stCondLst>
                            <p:childTnLst>
                              <p:par>
                                <p:cTn id="27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800600" y="5638800"/>
            <a:ext cx="2514600" cy="575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150" b="1" dirty="0">
                <a:latin typeface="NikoshBAN" pitchFamily="2" charset="0"/>
                <a:cs typeface="NikoshBAN" pitchFamily="2" charset="0"/>
              </a:rPr>
              <a:t>ক্রয় </a:t>
            </a:r>
            <a:endParaRPr lang="en-US" sz="315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0012" y="123371"/>
            <a:ext cx="12701588" cy="7039429"/>
          </a:xfrm>
          <a:prstGeom prst="rect">
            <a:avLst/>
          </a:prstGeom>
          <a:noFill/>
          <a:ln w="2540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27000" h="127000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11" tIns="45006" rIns="90011" bIns="4500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30"/>
          </a:p>
        </p:txBody>
      </p:sp>
      <p:pic>
        <p:nvPicPr>
          <p:cNvPr id="7" name="Picture 6" descr="DSC_277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295400"/>
            <a:ext cx="5273310" cy="3505200"/>
          </a:xfrm>
          <a:prstGeom prst="rect">
            <a:avLst/>
          </a:prstGeom>
        </p:spPr>
      </p:pic>
      <p:pic>
        <p:nvPicPr>
          <p:cNvPr id="9" name="Picture 8" descr="630beee81bf5187235da128a5f89e264-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8400" y="1371600"/>
            <a:ext cx="6172200" cy="342899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0012" y="123371"/>
            <a:ext cx="12549188" cy="7010399"/>
          </a:xfrm>
          <a:prstGeom prst="rect">
            <a:avLst/>
          </a:prstGeom>
          <a:noFill/>
          <a:ln w="2540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27000" h="127000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11" tIns="45006" rIns="90011" bIns="4500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30"/>
          </a:p>
        </p:txBody>
      </p:sp>
      <p:sp>
        <p:nvSpPr>
          <p:cNvPr id="4" name="TextBox 3"/>
          <p:cNvSpPr txBox="1"/>
          <p:nvPr/>
        </p:nvSpPr>
        <p:spPr>
          <a:xfrm>
            <a:off x="1752600" y="2438400"/>
            <a:ext cx="9677400" cy="2374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  <a:sym typeface="Wingdings 2"/>
              </a:rPr>
              <a:t>#</a:t>
            </a:r>
            <a:r>
              <a:rPr lang="bn-BD" sz="4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  <a:sym typeface="Wingdings 2"/>
              </a:rPr>
              <a:t> ক্রয় জাবেদাঃ 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বিক্রয়ের </a:t>
            </a:r>
            <a:r>
              <a:rPr lang="bn-BD" sz="4000" b="1" dirty="0">
                <a:latin typeface="NikoshBAN" pitchFamily="2" charset="0"/>
                <a:cs typeface="NikoshBAN" pitchFamily="2" charset="0"/>
              </a:rPr>
              <a:t>উদ্দেশ্যে প্রতিষ্ঠান যাহা ক্রয় করে তাই পণ্য। এই পণ্য নগদে ও বাকি উভয় মাধ্যমেই হতে পারে। বাকীতে ক্রয়কৃত পণ্য ক্রয় 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জাবেদায় </a:t>
            </a:r>
            <a:r>
              <a:rPr lang="bn-BD" sz="4000" b="1" dirty="0">
                <a:latin typeface="NikoshBAN" pitchFamily="2" charset="0"/>
                <a:cs typeface="NikoshBAN" pitchFamily="2" charset="0"/>
              </a:rPr>
              <a:t>লিপিবদ্ধ করা হয়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। </a:t>
            </a:r>
            <a:endParaRPr lang="bn-BD" sz="4000" b="1" dirty="0">
              <a:latin typeface="NikoshBAN" pitchFamily="2" charset="0"/>
              <a:cs typeface="NikoshBAN" pitchFamily="2" charset="0"/>
            </a:endParaRPr>
          </a:p>
          <a:p>
            <a:endParaRPr lang="en-US" sz="243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95400" y="1932384"/>
            <a:ext cx="10439400" cy="46970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30"/>
          </a:p>
        </p:txBody>
      </p:sp>
      <p:sp>
        <p:nvSpPr>
          <p:cNvPr id="3" name="Cloud Callout 2"/>
          <p:cNvSpPr/>
          <p:nvPr/>
        </p:nvSpPr>
        <p:spPr>
          <a:xfrm>
            <a:off x="2209800" y="838200"/>
            <a:ext cx="3048000" cy="1244203"/>
          </a:xfrm>
          <a:prstGeom prst="cloud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30"/>
          </a:p>
        </p:txBody>
      </p:sp>
      <p:sp>
        <p:nvSpPr>
          <p:cNvPr id="5" name="Oval 4"/>
          <p:cNvSpPr/>
          <p:nvPr/>
        </p:nvSpPr>
        <p:spPr>
          <a:xfrm>
            <a:off x="3550444" y="2382441"/>
            <a:ext cx="150019" cy="15001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30"/>
          </a:p>
        </p:txBody>
      </p:sp>
      <p:sp>
        <p:nvSpPr>
          <p:cNvPr id="6" name="Oval 5"/>
          <p:cNvSpPr/>
          <p:nvPr/>
        </p:nvSpPr>
        <p:spPr>
          <a:xfrm>
            <a:off x="3925491" y="2982516"/>
            <a:ext cx="150019" cy="15001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30"/>
          </a:p>
        </p:txBody>
      </p:sp>
      <p:sp>
        <p:nvSpPr>
          <p:cNvPr id="7" name="Oval 6"/>
          <p:cNvSpPr/>
          <p:nvPr/>
        </p:nvSpPr>
        <p:spPr>
          <a:xfrm>
            <a:off x="4375547" y="3357562"/>
            <a:ext cx="150019" cy="15001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30"/>
          </a:p>
        </p:txBody>
      </p:sp>
      <p:sp>
        <p:nvSpPr>
          <p:cNvPr id="8" name="Oval 7"/>
          <p:cNvSpPr/>
          <p:nvPr/>
        </p:nvSpPr>
        <p:spPr>
          <a:xfrm>
            <a:off x="4975622" y="3582591"/>
            <a:ext cx="150019" cy="15001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30"/>
          </a:p>
        </p:txBody>
      </p:sp>
      <p:sp>
        <p:nvSpPr>
          <p:cNvPr id="9" name="Cloud Callout 8"/>
          <p:cNvSpPr/>
          <p:nvPr/>
        </p:nvSpPr>
        <p:spPr>
          <a:xfrm>
            <a:off x="5638800" y="304800"/>
            <a:ext cx="6096000" cy="1777603"/>
          </a:xfrm>
          <a:prstGeom prst="cloud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30"/>
          </a:p>
        </p:txBody>
      </p:sp>
      <p:sp>
        <p:nvSpPr>
          <p:cNvPr id="11" name="Oval 10"/>
          <p:cNvSpPr/>
          <p:nvPr/>
        </p:nvSpPr>
        <p:spPr>
          <a:xfrm>
            <a:off x="7677150" y="2382441"/>
            <a:ext cx="150019" cy="15001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30"/>
          </a:p>
        </p:txBody>
      </p:sp>
      <p:sp>
        <p:nvSpPr>
          <p:cNvPr id="12" name="Oval 11"/>
          <p:cNvSpPr/>
          <p:nvPr/>
        </p:nvSpPr>
        <p:spPr>
          <a:xfrm>
            <a:off x="8202216" y="2607469"/>
            <a:ext cx="225028" cy="15001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30"/>
          </a:p>
        </p:txBody>
      </p:sp>
      <p:sp>
        <p:nvSpPr>
          <p:cNvPr id="13" name="Oval 12"/>
          <p:cNvSpPr/>
          <p:nvPr/>
        </p:nvSpPr>
        <p:spPr>
          <a:xfrm>
            <a:off x="8877300" y="2757487"/>
            <a:ext cx="150019" cy="15001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30"/>
          </a:p>
        </p:txBody>
      </p:sp>
      <p:sp>
        <p:nvSpPr>
          <p:cNvPr id="14" name="Oval 13"/>
          <p:cNvSpPr/>
          <p:nvPr/>
        </p:nvSpPr>
        <p:spPr>
          <a:xfrm>
            <a:off x="9477375" y="2682478"/>
            <a:ext cx="150019" cy="15001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30"/>
          </a:p>
        </p:txBody>
      </p:sp>
      <p:sp>
        <p:nvSpPr>
          <p:cNvPr id="18" name="TextBox 17"/>
          <p:cNvSpPr txBox="1"/>
          <p:nvPr/>
        </p:nvSpPr>
        <p:spPr>
          <a:xfrm>
            <a:off x="1600200" y="1143000"/>
            <a:ext cx="4350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b="1" dirty="0">
                <a:latin typeface="NikoshBAN" pitchFamily="2" charset="0"/>
                <a:cs typeface="NikoshBAN" pitchFamily="2" charset="0"/>
              </a:rPr>
              <a:t>স্যার কারবারি বাট্রা কী?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553200" y="609600"/>
            <a:ext cx="457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>
                <a:latin typeface="NikoshBAN" pitchFamily="2" charset="0"/>
                <a:cs typeface="NikoshBAN" pitchFamily="2" charset="0"/>
              </a:rPr>
              <a:t>বিক্রয় বৃদ্ধির জন্য বিক্রেতা যখন পূর্ব নির্ধারিত বিক্রয়মূল্য অপেক্ষা কম মূল্যে পণ্য বিক্রয় করে তা কারবারি বাট্রা হিসেবে গণ্য করা হয় ।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0012" y="123371"/>
            <a:ext cx="12701588" cy="7039429"/>
          </a:xfrm>
          <a:prstGeom prst="rect">
            <a:avLst/>
          </a:prstGeom>
          <a:noFill/>
          <a:ln w="2540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27000" h="127000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11" tIns="45006" rIns="90011" bIns="4500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3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  <p:bldP spid="12" grpId="0" animBg="1"/>
      <p:bldP spid="13" grpId="0" animBg="1"/>
      <p:bldP spid="14" grpId="0" animBg="1"/>
      <p:bldP spid="18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0012" y="123371"/>
            <a:ext cx="12549188" cy="7039429"/>
          </a:xfrm>
          <a:prstGeom prst="rect">
            <a:avLst/>
          </a:prstGeom>
          <a:noFill/>
          <a:ln w="2540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27000" h="127000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11" tIns="45006" rIns="90011" bIns="4500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30"/>
          </a:p>
        </p:txBody>
      </p:sp>
      <p:sp>
        <p:nvSpPr>
          <p:cNvPr id="6" name="Cloud 5"/>
          <p:cNvSpPr/>
          <p:nvPr/>
        </p:nvSpPr>
        <p:spPr>
          <a:xfrm>
            <a:off x="1752600" y="1219200"/>
            <a:ext cx="2971800" cy="990600"/>
          </a:xfrm>
          <a:prstGeom prst="cloud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30"/>
          </a:p>
        </p:txBody>
      </p:sp>
      <p:sp>
        <p:nvSpPr>
          <p:cNvPr id="7" name="TextBox 6"/>
          <p:cNvSpPr txBox="1"/>
          <p:nvPr/>
        </p:nvSpPr>
        <p:spPr>
          <a:xfrm>
            <a:off x="1752600" y="1371600"/>
            <a:ext cx="27753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>
                <a:ln w="12700">
                  <a:noFill/>
                </a:ln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4000" b="1" dirty="0">
              <a:ln w="12700">
                <a:noFill/>
              </a:ln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12-Point Star 7"/>
          <p:cNvSpPr/>
          <p:nvPr/>
        </p:nvSpPr>
        <p:spPr>
          <a:xfrm>
            <a:off x="9448800" y="990600"/>
            <a:ext cx="1981200" cy="1447800"/>
          </a:xfrm>
          <a:prstGeom prst="star12">
            <a:avLst/>
          </a:prstGeom>
          <a:solidFill>
            <a:schemeClr val="tx2">
              <a:lumMod val="20000"/>
              <a:lumOff val="80000"/>
              <a:alpha val="2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30"/>
          </a:p>
        </p:txBody>
      </p:sp>
      <p:sp>
        <p:nvSpPr>
          <p:cNvPr id="9" name="TextBox 8"/>
          <p:cNvSpPr txBox="1"/>
          <p:nvPr/>
        </p:nvSpPr>
        <p:spPr>
          <a:xfrm>
            <a:off x="9448800" y="1143000"/>
            <a:ext cx="18752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>
                <a:latin typeface="NikoshBAN" pitchFamily="2" charset="0"/>
                <a:cs typeface="NikoshBAN" pitchFamily="2" charset="0"/>
              </a:rPr>
              <a:t>সময়  </a:t>
            </a:r>
          </a:p>
          <a:p>
            <a:pPr algn="ctr"/>
            <a:r>
              <a:rPr lang="bn-BD" sz="3200" b="1" dirty="0">
                <a:latin typeface="NikoshBAN" pitchFamily="2" charset="0"/>
                <a:cs typeface="NikoshBAN" pitchFamily="2" charset="0"/>
              </a:rPr>
              <a:t>০৫ মিনিট</a:t>
            </a:r>
            <a:r>
              <a:rPr lang="bn-BD" sz="3200" b="1" dirty="0"/>
              <a:t> </a:t>
            </a:r>
            <a:endParaRPr lang="en-US" sz="3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219200" y="4114800"/>
            <a:ext cx="10896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741363" algn="l"/>
              </a:tabLst>
            </a:pP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২</a:t>
            </a:r>
            <a:r>
              <a:rPr lang="bn-BD" sz="4000" b="1" dirty="0">
                <a:latin typeface="NikoshBAN" pitchFamily="2" charset="0"/>
                <a:cs typeface="NikoshBAN" pitchFamily="2" charset="0"/>
              </a:rPr>
              <a:t>। কারবারি বাট্রা 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কাকে বলে </a:t>
            </a:r>
            <a:r>
              <a:rPr lang="bn-BD" sz="4000" b="1" dirty="0">
                <a:latin typeface="NikoshBAN" pitchFamily="2" charset="0"/>
                <a:cs typeface="NikoshBAN" pitchFamily="2" charset="0"/>
              </a:rPr>
              <a:t>? 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১৫০০০  </a:t>
            </a:r>
            <a:r>
              <a:rPr lang="bn-BD" sz="4000" b="1" dirty="0">
                <a:latin typeface="NikoshBAN" pitchFamily="2" charset="0"/>
                <a:cs typeface="NikoshBAN" pitchFamily="2" charset="0"/>
              </a:rPr>
              <a:t>টাকার ৫% 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কারবারি </a:t>
            </a:r>
            <a:r>
              <a:rPr lang="bn-BD" sz="4000" b="1" dirty="0">
                <a:latin typeface="NikoshBAN" pitchFamily="2" charset="0"/>
                <a:cs typeface="NikoshBAN" pitchFamily="2" charset="0"/>
              </a:rPr>
              <a:t>বাট্রা বের কর ।</a:t>
            </a:r>
            <a:endParaRPr lang="en-US" sz="40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2514600" y="5943600"/>
            <a:ext cx="8326041" cy="975122"/>
            <a:chOff x="2214563" y="267136"/>
            <a:chExt cx="8326041" cy="975122"/>
          </a:xfrm>
        </p:grpSpPr>
        <p:sp>
          <p:nvSpPr>
            <p:cNvPr id="17" name="Horizontal Scroll 16"/>
            <p:cNvSpPr/>
            <p:nvPr/>
          </p:nvSpPr>
          <p:spPr>
            <a:xfrm>
              <a:off x="2214563" y="267136"/>
              <a:ext cx="8326041" cy="975122"/>
            </a:xfrm>
            <a:prstGeom prst="horizontalScroll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3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3048000" y="469104"/>
              <a:ext cx="6710363" cy="6362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44" b="1" dirty="0">
                  <a:solidFill>
                    <a:srgbClr val="0070C0"/>
                  </a:solidFill>
                  <a:latin typeface="NikoshBAN" pitchFamily="2" charset="0"/>
                  <a:cs typeface="NikoshBAN" pitchFamily="2" charset="0"/>
                  <a:sym typeface="Wingdings"/>
                </a:rPr>
                <a:t></a:t>
              </a:r>
              <a:r>
                <a:rPr lang="bn-BD" sz="3544" b="1" dirty="0">
                  <a:solidFill>
                    <a:srgbClr val="0070C0"/>
                  </a:solidFill>
                  <a:latin typeface="NikoshBAN" pitchFamily="2" charset="0"/>
                  <a:cs typeface="NikoshBAN" pitchFamily="2" charset="0"/>
                  <a:sym typeface="Wingdings"/>
                </a:rPr>
                <a:t> </a:t>
              </a:r>
              <a:r>
                <a:rPr lang="bn-BD" sz="2756" b="1" dirty="0">
                  <a:solidFill>
                    <a:srgbClr val="0070C0"/>
                  </a:solidFill>
                  <a:latin typeface="NikoshBAN" pitchFamily="2" charset="0"/>
                  <a:cs typeface="NikoshBAN" pitchFamily="2" charset="0"/>
                </a:rPr>
                <a:t>চালানের উপর ভিত্তি করে </a:t>
              </a:r>
              <a:r>
                <a:rPr lang="bn-BD" sz="2756" b="1" dirty="0" smtClean="0">
                  <a:solidFill>
                    <a:srgbClr val="0070C0"/>
                  </a:solidFill>
                  <a:latin typeface="NikoshBAN" pitchFamily="2" charset="0"/>
                  <a:cs typeface="NikoshBAN" pitchFamily="2" charset="0"/>
                </a:rPr>
                <a:t>ক্রয় </a:t>
              </a:r>
              <a:r>
                <a:rPr lang="bn-BD" sz="2756" b="1" dirty="0">
                  <a:solidFill>
                    <a:srgbClr val="0070C0"/>
                  </a:solidFill>
                  <a:latin typeface="NikoshBAN" pitchFamily="2" charset="0"/>
                  <a:cs typeface="NikoshBAN" pitchFamily="2" charset="0"/>
                </a:rPr>
                <a:t>জাবেদা প্রস্তুর করা হয়।</a:t>
              </a:r>
              <a:endParaRPr lang="en-US" sz="2756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5334000" y="457200"/>
            <a:ext cx="2325291" cy="63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544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  <a:sym typeface="Wingdings"/>
              </a:rPr>
              <a:t> </a:t>
            </a:r>
            <a:r>
              <a:rPr lang="bn-BD" sz="3150" b="1" dirty="0">
                <a:latin typeface="NikoshBAN" pitchFamily="2" charset="0"/>
                <a:cs typeface="NikoshBAN" pitchFamily="2" charset="0"/>
              </a:rPr>
              <a:t>চালানের নমুনা</a:t>
            </a:r>
            <a:endParaRPr lang="en-US" sz="2756" b="1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182541" y="2929089"/>
          <a:ext cx="7200901" cy="182594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00113"/>
                <a:gridCol w="1980248"/>
                <a:gridCol w="1440180"/>
                <a:gridCol w="1440180"/>
                <a:gridCol w="1440180"/>
              </a:tblGrid>
              <a:tr h="586346">
                <a:tc>
                  <a:txBody>
                    <a:bodyPr/>
                    <a:lstStyle/>
                    <a:p>
                      <a:pPr algn="ctr"/>
                      <a:r>
                        <a:rPr lang="bn-BD" sz="1800" dirty="0" smtClean="0">
                          <a:latin typeface="NikoshBAN" pitchFamily="2" charset="0"/>
                          <a:cs typeface="NikoshBAN" pitchFamily="2" charset="0"/>
                        </a:rPr>
                        <a:t>ক্রমিক নং</a:t>
                      </a:r>
                      <a:endParaRPr lang="en-US" sz="1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90011" marR="90011" marT="45006" marB="450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1800" dirty="0" smtClean="0">
                          <a:latin typeface="NikoshBAN" pitchFamily="2" charset="0"/>
                          <a:cs typeface="NikoshBAN" pitchFamily="2" charset="0"/>
                        </a:rPr>
                        <a:t>মালের</a:t>
                      </a:r>
                      <a:r>
                        <a:rPr lang="bn-BD" sz="1800" baseline="0" dirty="0" smtClean="0">
                          <a:latin typeface="NikoshBAN" pitchFamily="2" charset="0"/>
                          <a:cs typeface="NikoshBAN" pitchFamily="2" charset="0"/>
                        </a:rPr>
                        <a:t> বিবরণ</a:t>
                      </a:r>
                      <a:endParaRPr lang="en-US" sz="1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90011" marR="90011" marT="45006" marB="450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1800" dirty="0" smtClean="0">
                          <a:latin typeface="NikoshBAN" pitchFamily="2" charset="0"/>
                          <a:cs typeface="NikoshBAN" pitchFamily="2" charset="0"/>
                        </a:rPr>
                        <a:t>দর (টাকা)</a:t>
                      </a:r>
                      <a:endParaRPr lang="en-US" sz="18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en-US" sz="1800" dirty="0"/>
                    </a:p>
                  </a:txBody>
                  <a:tcPr marL="90011" marR="90011" marT="45006" marB="450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1800" dirty="0" smtClean="0">
                          <a:latin typeface="NikoshBAN" pitchFamily="2" charset="0"/>
                          <a:cs typeface="NikoshBAN" pitchFamily="2" charset="0"/>
                        </a:rPr>
                        <a:t>পরিমাণ</a:t>
                      </a:r>
                      <a:endParaRPr lang="en-US" sz="18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en-US" sz="1800" dirty="0"/>
                    </a:p>
                  </a:txBody>
                  <a:tcPr marL="90011" marR="90011" marT="45006" marB="450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1800" dirty="0" smtClean="0">
                          <a:latin typeface="NikoshBAN" pitchFamily="2" charset="0"/>
                          <a:cs typeface="NikoshBAN" pitchFamily="2" charset="0"/>
                        </a:rPr>
                        <a:t>পরিমাণ (টাকা)</a:t>
                      </a:r>
                      <a:endParaRPr lang="en-US" sz="18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en-US" sz="1800" dirty="0"/>
                    </a:p>
                  </a:txBody>
                  <a:tcPr marL="90011" marR="90011" marT="45006" marB="450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005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1800" dirty="0" smtClean="0">
                          <a:latin typeface="NikoshBAN" pitchFamily="2" charset="0"/>
                          <a:cs typeface="NikoshBAN" pitchFamily="2" charset="0"/>
                        </a:rPr>
                        <a:t>১</a:t>
                      </a:r>
                      <a:endParaRPr lang="en-US" sz="18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en-US" sz="1800" dirty="0"/>
                    </a:p>
                  </a:txBody>
                  <a:tcPr marL="90011" marR="90011" marT="45006" marB="450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1800" dirty="0" smtClean="0">
                          <a:latin typeface="NikoshBAN" pitchFamily="2" charset="0"/>
                          <a:cs typeface="NikoshBAN" pitchFamily="2" charset="0"/>
                        </a:rPr>
                        <a:t>নাজির শাইল চাল</a:t>
                      </a:r>
                      <a:endParaRPr lang="en-US" sz="18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1800" dirty="0" smtClean="0">
                          <a:latin typeface="NikoshBAN" pitchFamily="2" charset="0"/>
                          <a:cs typeface="NikoshBAN" pitchFamily="2" charset="0"/>
                        </a:rPr>
                        <a:t>বাদঃ কারবারি বাট্রা (৫%)</a:t>
                      </a:r>
                      <a:endParaRPr lang="en-US" sz="18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en-US" sz="1800" dirty="0"/>
                    </a:p>
                  </a:txBody>
                  <a:tcPr marL="90011" marR="90011" marT="45006" marB="450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1800" dirty="0" smtClean="0">
                          <a:latin typeface="NikoshBAN" pitchFamily="2" charset="0"/>
                          <a:cs typeface="NikoshBAN" pitchFamily="2" charset="0"/>
                        </a:rPr>
                        <a:t>৪০</a:t>
                      </a:r>
                      <a:endParaRPr lang="en-US" sz="18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en-US" sz="1800" dirty="0"/>
                    </a:p>
                  </a:txBody>
                  <a:tcPr marL="90011" marR="90011" marT="45006" marB="450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1800" dirty="0" smtClean="0">
                          <a:latin typeface="NikoshBAN" pitchFamily="2" charset="0"/>
                          <a:cs typeface="NikoshBAN" pitchFamily="2" charset="0"/>
                        </a:rPr>
                        <a:t>১০০০ কেজি</a:t>
                      </a:r>
                      <a:endParaRPr lang="en-US" sz="18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en-US" sz="1800" dirty="0"/>
                    </a:p>
                  </a:txBody>
                  <a:tcPr marL="90011" marR="90011" marT="45006" marB="450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1800" dirty="0" smtClean="0">
                          <a:latin typeface="NikoshBAN" pitchFamily="2" charset="0"/>
                          <a:cs typeface="NikoshBAN" pitchFamily="2" charset="0"/>
                        </a:rPr>
                        <a:t>৪০০০০</a:t>
                      </a:r>
                      <a:endParaRPr lang="en-US" sz="18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1800" dirty="0" smtClean="0">
                          <a:latin typeface="NikoshBAN" pitchFamily="2" charset="0"/>
                          <a:cs typeface="NikoshBAN" pitchFamily="2" charset="0"/>
                        </a:rPr>
                        <a:t>২০০০</a:t>
                      </a:r>
                      <a:endParaRPr lang="en-US" sz="18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en-US" sz="1800" dirty="0"/>
                    </a:p>
                  </a:txBody>
                  <a:tcPr marL="90011" marR="90011" marT="45006" marB="450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973741" y="4148288"/>
          <a:ext cx="1425178" cy="638652"/>
        </p:xfrm>
        <a:graphic>
          <a:graphicData uri="http://schemas.openxmlformats.org/drawingml/2006/table">
            <a:tbl>
              <a:tblPr/>
              <a:tblGrid>
                <a:gridCol w="1425178"/>
              </a:tblGrid>
              <a:tr h="6300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1800" dirty="0" smtClean="0">
                          <a:latin typeface="NikoshBAN" pitchFamily="2" charset="0"/>
                          <a:cs typeface="NikoshBAN" pitchFamily="2" charset="0"/>
                        </a:rPr>
                        <a:t>      ৩৮০০০</a:t>
                      </a:r>
                      <a:endParaRPr lang="en-US" sz="18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sz="1800" dirty="0"/>
                    </a:p>
                  </a:txBody>
                  <a:tcPr marL="90011" marR="90011" marT="45006" marB="45006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3" name="Rectangle 12"/>
          <p:cNvSpPr/>
          <p:nvPr/>
        </p:nvSpPr>
        <p:spPr>
          <a:xfrm>
            <a:off x="100012" y="123371"/>
            <a:ext cx="12526566" cy="7010399"/>
          </a:xfrm>
          <a:prstGeom prst="rect">
            <a:avLst/>
          </a:prstGeom>
          <a:noFill/>
          <a:ln w="2540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27000" h="127000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11" tIns="45006" rIns="90011" bIns="4500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30"/>
          </a:p>
        </p:txBody>
      </p:sp>
      <p:grpSp>
        <p:nvGrpSpPr>
          <p:cNvPr id="21" name="Group 20"/>
          <p:cNvGrpSpPr/>
          <p:nvPr/>
        </p:nvGrpSpPr>
        <p:grpSpPr>
          <a:xfrm>
            <a:off x="2344341" y="1328888"/>
            <a:ext cx="8476059" cy="4843312"/>
            <a:chOff x="2275285" y="2438400"/>
            <a:chExt cx="8476059" cy="4843312"/>
          </a:xfrm>
        </p:grpSpPr>
        <p:sp>
          <p:nvSpPr>
            <p:cNvPr id="7" name="TextBox 6"/>
            <p:cNvSpPr txBox="1"/>
            <p:nvPr/>
          </p:nvSpPr>
          <p:spPr>
            <a:xfrm>
              <a:off x="2438400" y="2667000"/>
              <a:ext cx="1800225" cy="7693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1969" dirty="0">
                  <a:latin typeface="NikoshBAN" pitchFamily="2" charset="0"/>
                  <a:cs typeface="NikoshBAN" pitchFamily="2" charset="0"/>
                </a:rPr>
                <a:t>চালান নং ১৬৫</a:t>
              </a:r>
              <a:endParaRPr lang="en-US" sz="1969" dirty="0">
                <a:latin typeface="NikoshBAN" pitchFamily="2" charset="0"/>
                <a:cs typeface="NikoshBAN" pitchFamily="2" charset="0"/>
              </a:endParaRPr>
            </a:p>
            <a:p>
              <a:endParaRPr lang="en-US" sz="243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181600" y="2514600"/>
              <a:ext cx="2713893" cy="16371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756" dirty="0">
                  <a:latin typeface="NikoshBAN" pitchFamily="2" charset="0"/>
                  <a:cs typeface="NikoshBAN" pitchFamily="2" charset="0"/>
                </a:rPr>
                <a:t>সওদাগর এজেন্সি</a:t>
              </a:r>
            </a:p>
            <a:p>
              <a:pPr algn="ctr"/>
              <a:r>
                <a:rPr lang="bn-BD" sz="2430" dirty="0">
                  <a:latin typeface="NikoshBAN" pitchFamily="2" charset="0"/>
                  <a:cs typeface="NikoshBAN" pitchFamily="2" charset="0"/>
                </a:rPr>
                <a:t>৫১/৩, বাদামতলি, সদরঘাট,ঢাকা</a:t>
              </a:r>
              <a:endParaRPr lang="en-US" sz="2430" dirty="0">
                <a:latin typeface="NikoshBAN" pitchFamily="2" charset="0"/>
                <a:cs typeface="NikoshBAN" pitchFamily="2" charset="0"/>
              </a:endParaRPr>
            </a:p>
            <a:p>
              <a:endParaRPr lang="en-US" sz="243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019800" y="3657600"/>
              <a:ext cx="990601" cy="8299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363" dirty="0">
                  <a:latin typeface="NikoshBAN" pitchFamily="2" charset="0"/>
                  <a:cs typeface="NikoshBAN" pitchFamily="2" charset="0"/>
                </a:rPr>
                <a:t>চালান</a:t>
              </a:r>
              <a:r>
                <a:rPr lang="bn-BD" sz="1969" dirty="0">
                  <a:latin typeface="NikoshBAN" pitchFamily="2" charset="0"/>
                  <a:cs typeface="NikoshBAN" pitchFamily="2" charset="0"/>
                </a:rPr>
                <a:t> </a:t>
              </a:r>
              <a:endParaRPr lang="en-US" sz="1969" dirty="0">
                <a:latin typeface="NikoshBAN" pitchFamily="2" charset="0"/>
                <a:cs typeface="NikoshBAN" pitchFamily="2" charset="0"/>
              </a:endParaRPr>
            </a:p>
            <a:p>
              <a:endParaRPr lang="en-US" sz="243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763000" y="2667000"/>
              <a:ext cx="1800225" cy="7678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1969" dirty="0" smtClean="0">
                  <a:latin typeface="NikoshBAN" pitchFamily="2" charset="0"/>
                  <a:cs typeface="NikoshBAN" pitchFamily="2" charset="0"/>
                </a:rPr>
                <a:t>তারিখ : </a:t>
              </a:r>
              <a:r>
                <a:rPr lang="bn-BD" sz="1969" dirty="0">
                  <a:latin typeface="NikoshBAN" pitchFamily="2" charset="0"/>
                  <a:cs typeface="NikoshBAN" pitchFamily="2" charset="0"/>
                </a:rPr>
                <a:t>২ মে ২০১৭</a:t>
              </a:r>
              <a:endParaRPr lang="en-US" sz="1969" dirty="0">
                <a:latin typeface="NikoshBAN" pitchFamily="2" charset="0"/>
                <a:cs typeface="NikoshBAN" pitchFamily="2" charset="0"/>
              </a:endParaRPr>
            </a:p>
            <a:p>
              <a:endParaRPr lang="en-US" sz="243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425303" y="3189471"/>
              <a:ext cx="3190159" cy="10708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1969" dirty="0">
                  <a:latin typeface="NikoshBAN" pitchFamily="2" charset="0"/>
                  <a:cs typeface="NikoshBAN" pitchFamily="2" charset="0"/>
                </a:rPr>
                <a:t>ক্রেতার </a:t>
              </a:r>
              <a:r>
                <a:rPr lang="bn-BD" sz="1969" dirty="0" smtClean="0">
                  <a:latin typeface="NikoshBAN" pitchFamily="2" charset="0"/>
                  <a:cs typeface="NikoshBAN" pitchFamily="2" charset="0"/>
                </a:rPr>
                <a:t>নাম : </a:t>
              </a:r>
              <a:r>
                <a:rPr lang="bn-BD" sz="1969" dirty="0">
                  <a:latin typeface="NikoshBAN" pitchFamily="2" charset="0"/>
                  <a:cs typeface="NikoshBAN" pitchFamily="2" charset="0"/>
                </a:rPr>
                <a:t>রাহা ট্রেডার্স</a:t>
              </a:r>
            </a:p>
            <a:p>
              <a:r>
                <a:rPr lang="bn-BD" sz="1969" dirty="0" smtClean="0">
                  <a:latin typeface="NikoshBAN" pitchFamily="2" charset="0"/>
                  <a:cs typeface="NikoshBAN" pitchFamily="2" charset="0"/>
                </a:rPr>
                <a:t>ঠিকানা : </a:t>
              </a:r>
              <a:r>
                <a:rPr lang="bn-BD" sz="1969" dirty="0">
                  <a:latin typeface="NikoshBAN" pitchFamily="2" charset="0"/>
                  <a:cs typeface="NikoshBAN" pitchFamily="2" charset="0"/>
                </a:rPr>
                <a:t>২৩/২, কাঠাল বাগান , ঢাকা</a:t>
              </a:r>
              <a:endParaRPr lang="en-US" sz="1969" dirty="0">
                <a:latin typeface="NikoshBAN" pitchFamily="2" charset="0"/>
                <a:cs typeface="NikoshBAN" pitchFamily="2" charset="0"/>
              </a:endParaRPr>
            </a:p>
            <a:p>
              <a:endParaRPr lang="en-US" sz="2430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2275285" y="2438400"/>
              <a:ext cx="8476059" cy="444460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3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575325" y="5907881"/>
              <a:ext cx="3093458" cy="1373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1969" dirty="0" smtClean="0">
                  <a:latin typeface="NikoshBAN" pitchFamily="2" charset="0"/>
                  <a:cs typeface="NikoshBAN" pitchFamily="2" charset="0"/>
                </a:rPr>
                <a:t>কথায় : </a:t>
              </a:r>
              <a:r>
                <a:rPr lang="bn-BD" sz="1969" dirty="0">
                  <a:latin typeface="NikoshBAN" pitchFamily="2" charset="0"/>
                  <a:cs typeface="NikoshBAN" pitchFamily="2" charset="0"/>
                </a:rPr>
                <a:t>আটত্রিশ হাজার টাকা</a:t>
              </a:r>
            </a:p>
            <a:p>
              <a:r>
                <a:rPr lang="bn-BD" sz="1969" dirty="0">
                  <a:latin typeface="NikoshBAN" pitchFamily="2" charset="0"/>
                  <a:cs typeface="NikoshBAN" pitchFamily="2" charset="0"/>
                </a:rPr>
                <a:t>বিক্রয় </a:t>
              </a:r>
              <a:r>
                <a:rPr lang="bn-BD" sz="1969" dirty="0" smtClean="0">
                  <a:latin typeface="NikoshBAN" pitchFamily="2" charset="0"/>
                  <a:cs typeface="NikoshBAN" pitchFamily="2" charset="0"/>
                </a:rPr>
                <a:t>শর্ত :২/১০</a:t>
              </a:r>
              <a:r>
                <a:rPr lang="bn-BD" sz="1969" dirty="0">
                  <a:latin typeface="NikoshBAN" pitchFamily="2" charset="0"/>
                  <a:cs typeface="NikoshBAN" pitchFamily="2" charset="0"/>
                </a:rPr>
                <a:t>, নীট ৩০</a:t>
              </a:r>
            </a:p>
            <a:p>
              <a:r>
                <a:rPr lang="bn-BD" sz="1969" dirty="0">
                  <a:latin typeface="NikoshBAN" pitchFamily="2" charset="0"/>
                  <a:cs typeface="NikoshBAN" pitchFamily="2" charset="0"/>
                </a:rPr>
                <a:t>বিঃদ্রঃ ভুল-ত্রুটি সংশোধনযোগ্য</a:t>
              </a:r>
              <a:endParaRPr lang="en-US" sz="1969" dirty="0">
                <a:latin typeface="NikoshBAN" pitchFamily="2" charset="0"/>
                <a:cs typeface="NikoshBAN" pitchFamily="2" charset="0"/>
              </a:endParaRPr>
            </a:p>
            <a:p>
              <a:endParaRPr lang="en-US" sz="243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9019801" y="6357940"/>
              <a:ext cx="1581524" cy="7678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1969" dirty="0">
                  <a:latin typeface="NikoshBAN" pitchFamily="2" charset="0"/>
                  <a:cs typeface="NikoshBAN" pitchFamily="2" charset="0"/>
                </a:rPr>
                <a:t>বিক্রেতার স্বাক্ষর</a:t>
              </a:r>
              <a:endParaRPr lang="en-US" sz="1969" dirty="0">
                <a:latin typeface="NikoshBAN" pitchFamily="2" charset="0"/>
                <a:cs typeface="NikoshBAN" pitchFamily="2" charset="0"/>
              </a:endParaRPr>
            </a:p>
            <a:p>
              <a:endParaRPr lang="en-US" sz="2430" dirty="0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057401" y="2669230"/>
          <a:ext cx="8610599" cy="335057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90769"/>
                <a:gridCol w="2079430"/>
                <a:gridCol w="820058"/>
                <a:gridCol w="1142222"/>
                <a:gridCol w="615043"/>
                <a:gridCol w="3163077"/>
              </a:tblGrid>
              <a:tr h="1304060">
                <a:tc>
                  <a:txBody>
                    <a:bodyPr/>
                    <a:lstStyle/>
                    <a:p>
                      <a:pPr algn="ctr"/>
                      <a:endParaRPr lang="bn-BD" sz="2000" dirty="0" smtClean="0">
                        <a:solidFill>
                          <a:srgbClr val="FF000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r>
                        <a:rPr lang="bn-BD" sz="20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তারিখ</a:t>
                      </a:r>
                      <a:endParaRPr lang="en-US" sz="20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90011" marR="90011" marT="45006" marB="450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bn-BD" sz="24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ক্রেডিট</a:t>
                      </a:r>
                      <a:r>
                        <a:rPr lang="bn-BD" sz="24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হিসাব খাত</a:t>
                      </a:r>
                      <a:endParaRPr lang="en-US" sz="24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L="90011" marR="90011" marT="45006" marB="450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bn-BD" sz="24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শর্ত</a:t>
                      </a:r>
                      <a:endParaRPr lang="en-US" sz="24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L="90011" marR="90011" marT="45006" marB="450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bn-BD" sz="24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চালান নম্বর</a:t>
                      </a:r>
                      <a:endParaRPr lang="en-US" sz="24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L="90011" marR="90011" marT="45006" marB="450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bn-BD" sz="24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সূত্র</a:t>
                      </a:r>
                      <a:endParaRPr lang="en-US" sz="24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L="90011" marR="90011" marT="45006" marB="450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bn-BD" sz="24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ক্রয় হিসাব             ডেবিট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পাওনাদার</a:t>
                      </a:r>
                      <a:r>
                        <a:rPr lang="bn-BD" sz="24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হিসাব     ক্রেডিট</a:t>
                      </a:r>
                      <a:endParaRPr lang="en-US" sz="24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L="90011" marR="90011" marT="45006" marB="450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7518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0011" marR="90011" marT="45006" marB="450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0011" marR="90011" marT="45006" marB="450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0011" marR="90011" marT="45006" marB="450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0011" marR="90011" marT="45006" marB="450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0011" marR="90011" marT="45006" marB="450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0011" marR="90011" marT="45006" marB="450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7" name="Group 6"/>
          <p:cNvGrpSpPr/>
          <p:nvPr/>
        </p:nvGrpSpPr>
        <p:grpSpPr>
          <a:xfrm>
            <a:off x="4225528" y="1066800"/>
            <a:ext cx="4050506" cy="1350169"/>
            <a:chOff x="4225528" y="1164431"/>
            <a:chExt cx="4050506" cy="1350169"/>
          </a:xfrm>
        </p:grpSpPr>
        <p:sp>
          <p:nvSpPr>
            <p:cNvPr id="4" name="Down Arrow Callout 3"/>
            <p:cNvSpPr/>
            <p:nvPr/>
          </p:nvSpPr>
          <p:spPr>
            <a:xfrm>
              <a:off x="4225528" y="1164431"/>
              <a:ext cx="4050506" cy="1350169"/>
            </a:xfrm>
            <a:prstGeom prst="downArrowCallou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3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4343399" y="1314449"/>
              <a:ext cx="38862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3600" dirty="0">
                  <a:solidFill>
                    <a:srgbClr val="7030A0"/>
                  </a:solidFill>
                  <a:latin typeface="NikoshBAN" pitchFamily="2" charset="0"/>
                  <a:cs typeface="NikoshBAN" pitchFamily="2" charset="0"/>
                </a:rPr>
                <a:t>ক্রয় জাবেদা এর নমুনা ছক</a:t>
              </a:r>
              <a:endParaRPr lang="en-US" sz="36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5" name="Rectangle 4"/>
          <p:cNvSpPr/>
          <p:nvPr/>
        </p:nvSpPr>
        <p:spPr>
          <a:xfrm>
            <a:off x="100012" y="123371"/>
            <a:ext cx="12701588" cy="7191829"/>
          </a:xfrm>
          <a:prstGeom prst="rect">
            <a:avLst/>
          </a:prstGeom>
          <a:noFill/>
          <a:ln w="2540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27000" h="127000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11" tIns="45006" rIns="90011" bIns="4500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3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0012" y="123371"/>
            <a:ext cx="12701588" cy="7039429"/>
          </a:xfrm>
          <a:prstGeom prst="rect">
            <a:avLst/>
          </a:prstGeom>
          <a:noFill/>
          <a:ln w="2540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27000" h="127000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11" tIns="45006" rIns="90011" bIns="4500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30"/>
          </a:p>
        </p:txBody>
      </p:sp>
      <p:sp>
        <p:nvSpPr>
          <p:cNvPr id="5" name="Rectangle 4"/>
          <p:cNvSpPr/>
          <p:nvPr/>
        </p:nvSpPr>
        <p:spPr>
          <a:xfrm>
            <a:off x="9220200" y="685800"/>
            <a:ext cx="2971800" cy="27432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11_Retail+market_Mirpur-12_070717_000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0" y="685800"/>
            <a:ext cx="3657600" cy="2819400"/>
          </a:xfrm>
          <a:prstGeom prst="rect">
            <a:avLst/>
          </a:prstGeom>
        </p:spPr>
      </p:pic>
      <p:pic>
        <p:nvPicPr>
          <p:cNvPr id="10" name="Picture 9" descr="bisic-fair-up-41486-400x22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609600"/>
            <a:ext cx="4419600" cy="2946400"/>
          </a:xfrm>
          <a:prstGeom prst="rect">
            <a:avLst/>
          </a:prstGeom>
        </p:spPr>
      </p:pic>
      <p:pic>
        <p:nvPicPr>
          <p:cNvPr id="11" name="Picture 10" descr="16105174_30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3886200"/>
            <a:ext cx="4038600" cy="25908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4953000" y="3962400"/>
            <a:ext cx="3657600" cy="2566086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9067800" y="4038600"/>
            <a:ext cx="3276600" cy="2590800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0012" y="123371"/>
            <a:ext cx="12549188" cy="7039429"/>
          </a:xfrm>
          <a:prstGeom prst="rect">
            <a:avLst/>
          </a:prstGeom>
          <a:noFill/>
          <a:ln w="2540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27000" h="127000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11" tIns="45006" rIns="90011" bIns="4500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30"/>
          </a:p>
        </p:txBody>
      </p:sp>
      <p:sp>
        <p:nvSpPr>
          <p:cNvPr id="6" name="Rectangle 5"/>
          <p:cNvSpPr/>
          <p:nvPr/>
        </p:nvSpPr>
        <p:spPr>
          <a:xfrm>
            <a:off x="1371600" y="533400"/>
            <a:ext cx="2590800" cy="838200"/>
          </a:xfrm>
          <a:prstGeom prst="rect">
            <a:avLst/>
          </a:prstGeom>
        </p:spPr>
        <p:txBody>
          <a:bodyPr wrap="square">
            <a:prstTxWarp prst="textPlain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bn-BD" sz="4000" b="1" dirty="0" smtClean="0">
                <a:ln>
                  <a:solidFill>
                    <a:srgbClr val="FFFF00"/>
                  </a:solidFill>
                </a:ln>
                <a:latin typeface="NikoshBAN" pitchFamily="2" charset="0"/>
                <a:cs typeface="NikoshBAN" pitchFamily="2" charset="0"/>
              </a:rPr>
              <a:t>দলিয় কাজ</a:t>
            </a:r>
            <a:endParaRPr lang="en-US" sz="4000" b="1" dirty="0">
              <a:ln>
                <a:solidFill>
                  <a:srgbClr val="FFFF00"/>
                </a:solidFill>
              </a:ln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90600" y="1600200"/>
            <a:ext cx="11430000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1260475" algn="l"/>
              </a:tabLst>
            </a:pP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জনাব শাহজাহান ঢাকার কাওরান বাজারের একজন পাইকারি ব্যবসায়ি। তার প্রতিষ্ঠানে ২০১৬ সালের ডিসেম্বর মাসের কতিপয় লেনদেন নিম্নরুপঃ</a:t>
            </a:r>
          </a:p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ডিসেম্বর ১ 	 মিলি ষ্টোরস, ঢাকা এর নিকট থেকে প্রতি কেজি ১০০ টাকা দরে ৫০ কেজি মশুর ডাল ক্রয় । 	 কারবারি বাট্রা ২% চালান নং ২১৫ । পরিবহণ খরচ ২০০ টাকা ।</a:t>
            </a:r>
          </a:p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ডিসেম্বর ৫ 	 জনি ট্রেডার্সের নিকট থেকে প্রতি পাউন্ড ২০০ টাকা দরে ৫০০ পাউন্ড চা ক্রয় । কারবারি 	 বাট্রা ৫% । চালান নং ৩২০ ।</a:t>
            </a:r>
          </a:p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ডিসেম্বর ৮ 	 রতন ষ্টোরস এর নিকট প্রতি পাউন্ড ২২০ টাকা দরে ১০০ পাউন্ড চা বিক্রয় । কারবারি 	 বাট্রা ৩% । চালান নং ২৫৪ । কুলির মজুরি ২০০ টাকা ।</a:t>
            </a:r>
          </a:p>
          <a:p>
            <a:pPr>
              <a:tabLst>
                <a:tab pos="1482725" algn="l"/>
              </a:tabLst>
            </a:pP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ডিসেম্বর ১২ 	জাফর ব্রাদার্সের নিকট থেকে প্রতি লিটার ১২০ টাকা দরে ৩০০ লিটার সয়াবিন তেল ক্রয় । 	কারবারি বাট্রা ৪% । চালান নং ২৬২ ।</a:t>
            </a:r>
          </a:p>
          <a:p>
            <a:endParaRPr lang="bn-BD" sz="3200" b="1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2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প্রশ্নঃ উপরোক্ত লেনদেনের ভিত্তিতে জনাব শাহজাহানের ক্রয় জাবেদা প্রস্তুত কর।</a:t>
            </a:r>
            <a:endParaRPr lang="bn-BD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067800" y="457200"/>
            <a:ext cx="2819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সময় : ১০ 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মিনিট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0012" y="123371"/>
            <a:ext cx="12549188" cy="7039429"/>
          </a:xfrm>
          <a:prstGeom prst="rect">
            <a:avLst/>
          </a:prstGeom>
          <a:noFill/>
          <a:ln w="2540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27000" h="127000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11" tIns="45006" rIns="90011" bIns="4500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30"/>
          </a:p>
        </p:txBody>
      </p:sp>
      <p:sp>
        <p:nvSpPr>
          <p:cNvPr id="10" name="Rectangle 9"/>
          <p:cNvSpPr/>
          <p:nvPr/>
        </p:nvSpPr>
        <p:spPr>
          <a:xfrm>
            <a:off x="2133600" y="2971800"/>
            <a:ext cx="88392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smtClean="0">
                <a:ln w="12700">
                  <a:noFill/>
                </a:ln>
                <a:latin typeface="NikoshBAN" pitchFamily="2" charset="0"/>
                <a:cs typeface="NikoshBAN" pitchFamily="2" charset="0"/>
                <a:sym typeface="Webdings"/>
              </a:rPr>
              <a:t></a:t>
            </a:r>
            <a:r>
              <a:rPr lang="bn-BD" sz="4000" dirty="0" smtClean="0">
                <a:ln w="12700">
                  <a:noFill/>
                </a:ln>
                <a:latin typeface="NikoshBAN" pitchFamily="2" charset="0"/>
                <a:cs typeface="NikoshBAN" pitchFamily="2" charset="0"/>
                <a:sym typeface="Webdings"/>
              </a:rPr>
              <a:t>ক্রয় জাবেদা কাকে বলে ?</a:t>
            </a:r>
          </a:p>
          <a:p>
            <a:r>
              <a:rPr lang="en-US" sz="4000" dirty="0" smtClean="0">
                <a:ln w="12700">
                  <a:noFill/>
                </a:ln>
                <a:latin typeface="NikoshBAN" pitchFamily="2" charset="0"/>
                <a:cs typeface="NikoshBAN" pitchFamily="2" charset="0"/>
                <a:sym typeface="Webdings"/>
              </a:rPr>
              <a:t></a:t>
            </a:r>
            <a:r>
              <a:rPr lang="bn-BD" sz="4000" dirty="0" smtClean="0">
                <a:ln w="12700">
                  <a:noFill/>
                </a:ln>
                <a:latin typeface="NikoshBAN" pitchFamily="2" charset="0"/>
                <a:cs typeface="NikoshBAN" pitchFamily="2" charset="0"/>
                <a:sym typeface="Webdings"/>
              </a:rPr>
              <a:t>ক্রয় জাবেদা কিসের ভিত্তিতে তৈরি করা হয় ?</a:t>
            </a:r>
          </a:p>
          <a:p>
            <a:r>
              <a:rPr lang="en-US" sz="4000" dirty="0" smtClean="0">
                <a:ln w="12700">
                  <a:noFill/>
                </a:ln>
                <a:latin typeface="NikoshBAN" pitchFamily="2" charset="0"/>
                <a:cs typeface="NikoshBAN" pitchFamily="2" charset="0"/>
                <a:sym typeface="Webdings"/>
              </a:rPr>
              <a:t></a:t>
            </a:r>
            <a:r>
              <a:rPr lang="bn-BD" sz="4000" dirty="0" smtClean="0">
                <a:ln w="12700">
                  <a:noFill/>
                </a:ln>
                <a:latin typeface="NikoshBAN" pitchFamily="2" charset="0"/>
                <a:cs typeface="NikoshBAN" pitchFamily="2" charset="0"/>
                <a:sym typeface="Webdings"/>
              </a:rPr>
              <a:t>বাকিতে ক্রয় কোন জাবেদায় লিপিবদ্ধ করা হয় ?</a:t>
            </a:r>
            <a:endParaRPr lang="en-US" sz="4000" dirty="0">
              <a:ln w="12700">
                <a:noFill/>
              </a:ln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5181600" y="609600"/>
            <a:ext cx="2667000" cy="990600"/>
          </a:xfrm>
          <a:prstGeom prst="ellipse">
            <a:avLst/>
          </a:prstGeom>
          <a:solidFill>
            <a:schemeClr val="tx2">
              <a:lumMod val="40000"/>
              <a:lumOff val="60000"/>
              <a:alpha val="29000"/>
            </a:schemeClr>
          </a:solidFill>
          <a:ln w="3810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b="1" dirty="0">
                <a:ln w="19050">
                  <a:noFill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000" b="1" dirty="0">
              <a:ln w="19050">
                <a:noFill/>
              </a:ln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0012" y="123371"/>
            <a:ext cx="12549188" cy="7039429"/>
          </a:xfrm>
          <a:prstGeom prst="rect">
            <a:avLst/>
          </a:prstGeom>
          <a:noFill/>
          <a:ln w="2540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27000" h="127000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11" tIns="45006" rIns="90011" bIns="4500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30"/>
          </a:p>
        </p:txBody>
      </p:sp>
      <p:sp>
        <p:nvSpPr>
          <p:cNvPr id="4" name="Rectangle 3"/>
          <p:cNvSpPr/>
          <p:nvPr/>
        </p:nvSpPr>
        <p:spPr>
          <a:xfrm>
            <a:off x="4724400" y="685800"/>
            <a:ext cx="2590800" cy="838200"/>
          </a:xfrm>
          <a:prstGeom prst="rect">
            <a:avLst/>
          </a:prstGeom>
        </p:spPr>
        <p:txBody>
          <a:bodyPr wrap="square">
            <a:prstTxWarp prst="textPlain">
              <a:avLst/>
            </a:prstTxWarp>
            <a:spAutoFit/>
          </a:bodyPr>
          <a:lstStyle/>
          <a:p>
            <a:pPr algn="ctr"/>
            <a:r>
              <a:rPr lang="bn-BD" sz="4000" b="1" dirty="0" smtClean="0">
                <a:ln w="19050" cmpd="sng">
                  <a:noFill/>
                  <a:prstDash val="solid"/>
                </a:ln>
                <a:latin typeface="NikoshBAN" pitchFamily="2" charset="0"/>
                <a:cs typeface="NikoshBAN" pitchFamily="2" charset="0"/>
              </a:rPr>
              <a:t>বাড়ির কাজ</a:t>
            </a:r>
            <a:endParaRPr lang="bn-BD" sz="4000" b="1" dirty="0">
              <a:ln w="19050" cmpd="sng">
                <a:noFill/>
                <a:prstDash val="solid"/>
              </a:ln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90600" y="2590800"/>
            <a:ext cx="108966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400" b="1" dirty="0" smtClean="0">
                <a:ln w="3175">
                  <a:noFill/>
                </a:ln>
                <a:latin typeface="NikoshBAN" pitchFamily="2" charset="0"/>
                <a:cs typeface="NikoshBAN" pitchFamily="2" charset="0"/>
              </a:rPr>
              <a:t>জনাব শাহিন ঢাকার কাওরান বাজারের একজন পাইকারি ব্যবসায়ি। তার প্রতিষ্ঠানে ২০১৬ সালের ডিসেম্বর মাসের কতিপয় লেনদেন নিম্নরুপঃ</a:t>
            </a:r>
          </a:p>
          <a:p>
            <a:pPr>
              <a:tabLst>
                <a:tab pos="1309688" algn="l"/>
              </a:tabLst>
            </a:pPr>
            <a:r>
              <a:rPr lang="bn-BD" sz="2400" b="1" dirty="0" smtClean="0">
                <a:ln w="3175">
                  <a:noFill/>
                </a:ln>
                <a:latin typeface="NikoshBAN" pitchFamily="2" charset="0"/>
                <a:cs typeface="NikoshBAN" pitchFamily="2" charset="0"/>
              </a:rPr>
              <a:t>ডিসেম্বর ১ 	রনি ষ্টোরস, ঢাকা এর নিকট থেকে প্রতি কেজি ৬০ টাকা দরে ৫০০ কেজি চিনি  ক্রয় । কারবারি বাট্রা 	২% চালান নং ২১৫ । পরিবহণ খরচ ২০০ টাকা ।</a:t>
            </a:r>
          </a:p>
          <a:p>
            <a:r>
              <a:rPr lang="bn-BD" sz="2400" b="1" dirty="0" smtClean="0">
                <a:ln w="3175">
                  <a:noFill/>
                </a:ln>
                <a:latin typeface="NikoshBAN" pitchFamily="2" charset="0"/>
                <a:cs typeface="NikoshBAN" pitchFamily="2" charset="0"/>
              </a:rPr>
              <a:t>ডিসেম্বর ৫ 	জনি ট্রেডার্সের নিকট থেকে প্রতি পাউন্ড ১৮০ টাকা দরে ১০০০ পাউন্ড চা ক্রয় । কারবারি বাট্রা ৫% । 	চালান নং ৩২০ । প্যাকিং খরচ ২৫০ টাকা ।</a:t>
            </a:r>
          </a:p>
          <a:p>
            <a:r>
              <a:rPr lang="bn-BD" sz="2400" b="1" dirty="0" smtClean="0">
                <a:ln w="3175">
                  <a:noFill/>
                </a:ln>
                <a:latin typeface="NikoshBAN" pitchFamily="2" charset="0"/>
                <a:cs typeface="NikoshBAN" pitchFamily="2" charset="0"/>
              </a:rPr>
              <a:t>ডিসেম্বর ৮ 	রতন ষ্টোরস এর নিকট প্রতি পাউন্ড ২২০ টাকা দরে ১০০ পাউন্ড চা বিক্রয় । কারবারি বাট্রা ৩% । চালান 	নং ২৫৪ । কুলির মজুরি ২০০ টাকা ।</a:t>
            </a:r>
          </a:p>
          <a:p>
            <a:endParaRPr lang="bn-BD" sz="2400" b="1" dirty="0" smtClean="0">
              <a:ln w="3175">
                <a:noFill/>
              </a:ln>
              <a:latin typeface="NikoshBAN" pitchFamily="2" charset="0"/>
              <a:cs typeface="NikoshBAN" pitchFamily="2" charset="0"/>
            </a:endParaRPr>
          </a:p>
          <a:p>
            <a:r>
              <a:rPr lang="bn-BD" sz="3600" b="1" dirty="0" smtClean="0">
                <a:ln w="3175">
                  <a:solidFill>
                    <a:srgbClr val="FFFF00"/>
                  </a:solidFill>
                </a:ln>
                <a:latin typeface="NikoshBAN" pitchFamily="2" charset="0"/>
                <a:cs typeface="NikoshBAN" pitchFamily="2" charset="0"/>
              </a:rPr>
              <a:t>প্রশ্নঃ উপরোক্ত লেনদেনের ভিত্তিতে জনাব শাহিনের ক্রয় জাবেদা প্রস্তুত কর ।</a:t>
            </a:r>
            <a:endParaRPr lang="bn-BD" sz="3600" b="1" dirty="0">
              <a:ln w="3175">
                <a:solidFill>
                  <a:srgbClr val="FFFF00"/>
                </a:solidFill>
              </a:ln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829800" y="381000"/>
            <a:ext cx="2286000" cy="18288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362200" y="1752600"/>
            <a:ext cx="6375797" cy="310541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RelaxedModerately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bn-BD" sz="19590" b="1" dirty="0">
                <a:ln w="28575">
                  <a:solidFill>
                    <a:srgbClr val="00B050"/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9590" b="1" dirty="0">
              <a:ln w="28575">
                <a:solidFill>
                  <a:srgbClr val="00B050"/>
                </a:solidFill>
              </a:ln>
              <a:solidFill>
                <a:schemeClr val="accent3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0012" y="123371"/>
            <a:ext cx="12549188" cy="7039429"/>
          </a:xfrm>
          <a:prstGeom prst="rect">
            <a:avLst/>
          </a:prstGeom>
          <a:noFill/>
          <a:ln w="2540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27000" h="127000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0011" tIns="45006" rIns="90011" bIns="4500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30"/>
          </a:p>
        </p:txBody>
      </p:sp>
      <p:pic>
        <p:nvPicPr>
          <p:cNvPr id="6" name="Picture 5" descr="flower239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0" y="609600"/>
            <a:ext cx="3683000" cy="62103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1350</TotalTime>
  <Words>364</Words>
  <Application>Microsoft Office PowerPoint</Application>
  <PresentationFormat>Custom</PresentationFormat>
  <Paragraphs>91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Calibri</vt:lpstr>
      <vt:lpstr>NikoshBAN</vt:lpstr>
      <vt:lpstr>Vrinda</vt:lpstr>
      <vt:lpstr>Webdings</vt:lpstr>
      <vt:lpstr>Wingdings</vt:lpstr>
      <vt:lpstr>Wingdings 2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1</dc:creator>
  <cp:lastModifiedBy>Windows User</cp:lastModifiedBy>
  <cp:revision>277</cp:revision>
  <dcterms:created xsi:type="dcterms:W3CDTF">2006-08-16T00:00:00Z</dcterms:created>
  <dcterms:modified xsi:type="dcterms:W3CDTF">2019-07-22T17:32:12Z</dcterms:modified>
</cp:coreProperties>
</file>