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56" r:id="rId2"/>
    <p:sldId id="257" r:id="rId3"/>
    <p:sldId id="258" r:id="rId4"/>
    <p:sldId id="260" r:id="rId5"/>
    <p:sldId id="261" r:id="rId6"/>
    <p:sldId id="263" r:id="rId7"/>
    <p:sldId id="264" r:id="rId8"/>
    <p:sldId id="265" r:id="rId9"/>
    <p:sldId id="266" r:id="rId10"/>
    <p:sldId id="273" r:id="rId11"/>
    <p:sldId id="267" r:id="rId12"/>
    <p:sldId id="268" r:id="rId13"/>
    <p:sldId id="269" r:id="rId14"/>
    <p:sldId id="270" r:id="rId15"/>
    <p:sldId id="271" r:id="rId16"/>
    <p:sldId id="272" r:id="rId17"/>
    <p:sldId id="278" r:id="rId18"/>
    <p:sldId id="274" r:id="rId19"/>
    <p:sldId id="275" r:id="rId20"/>
    <p:sldId id="276" r:id="rId21"/>
    <p:sldId id="277" r:id="rId22"/>
  </p:sldIdLst>
  <p:sldSz cx="14630400" cy="8229600"/>
  <p:notesSz cx="6858000" cy="9144000"/>
  <p:defaultTextStyle>
    <a:defPPr>
      <a:defRPr lang="en-US"/>
    </a:defPPr>
    <a:lvl1pPr marL="0" algn="l" defTabSz="1097196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599" algn="l" defTabSz="1097196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196" algn="l" defTabSz="1097196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5795" algn="l" defTabSz="1097196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393" algn="l" defTabSz="1097196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2991" algn="l" defTabSz="1097196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1590" algn="l" defTabSz="1097196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0188" algn="l" defTabSz="1097196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8786" algn="l" defTabSz="1097196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 userDrawn="1">
          <p15:clr>
            <a:srgbClr val="A4A3A4"/>
          </p15:clr>
        </p15:guide>
        <p15:guide id="2" pos="46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690" y="66"/>
      </p:cViewPr>
      <p:guideLst>
        <p:guide orient="horz" pos="2592"/>
        <p:guide pos="460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80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055A2F-CF20-4412-9ECB-0E44222FDF22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4216B0-119C-4D47-B2CC-6D7FEFE0A0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843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216B0-119C-4D47-B2CC-6D7FEFE0A0C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180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153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991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8220" y="2051686"/>
            <a:ext cx="12618720" cy="3423284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8220" y="5507356"/>
            <a:ext cx="12618720" cy="1800224"/>
          </a:xfrm>
        </p:spPr>
        <p:txBody>
          <a:bodyPr/>
          <a:lstStyle>
            <a:lvl1pPr marL="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735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840" y="2190750"/>
            <a:ext cx="6217920" cy="52216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0" y="2190750"/>
            <a:ext cx="6217920" cy="52216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600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438150"/>
            <a:ext cx="12618720" cy="159067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746" y="2017396"/>
            <a:ext cx="6189344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7746" y="3006090"/>
            <a:ext cx="6189344" cy="44215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06640" y="2017396"/>
            <a:ext cx="6219826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06640" y="3006090"/>
            <a:ext cx="6219826" cy="44215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785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228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550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9826" y="1184911"/>
            <a:ext cx="7406640" cy="584835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945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19826" y="1184911"/>
            <a:ext cx="7406640" cy="5848350"/>
          </a:xfrm>
        </p:spPr>
        <p:txBody>
          <a:bodyPr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782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57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69880" y="438150"/>
            <a:ext cx="3154680" cy="697420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5840" y="438150"/>
            <a:ext cx="9281160" cy="697420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976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5840" y="438150"/>
            <a:ext cx="12618720" cy="1590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2190750"/>
            <a:ext cx="12618720" cy="5221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52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14401800" cy="8077200"/>
          </a:xfrm>
          <a:prstGeom prst="rect">
            <a:avLst/>
          </a:prstGeom>
          <a:noFill/>
          <a:ln w="19050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48200" y="838200"/>
            <a:ext cx="5219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পাঠে</a:t>
            </a:r>
            <a:r>
              <a:rPr lang="en-US" sz="4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উপস্থিত</a:t>
            </a:r>
            <a:r>
              <a:rPr lang="en-US" sz="4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সকলকে</a:t>
            </a:r>
            <a:endParaRPr lang="en-US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blipFill>
                <a:blip r:embed="rId2"/>
                <a:stretch>
                  <a:fillRect/>
                </a:stretch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19600" y="2971800"/>
            <a:ext cx="5867400" cy="23622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40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blipFill>
                <a:blip r:embed="rId2"/>
                <a:stretch>
                  <a:fillRect/>
                </a:stretch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4419600"/>
            <a:ext cx="2857500" cy="31432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7127" y="4612105"/>
            <a:ext cx="2857500" cy="3143250"/>
          </a:xfrm>
          <a:prstGeom prst="rect">
            <a:avLst/>
          </a:prstGeom>
        </p:spPr>
      </p:pic>
      <p:pic>
        <p:nvPicPr>
          <p:cNvPr id="6" name="Picture 5" descr="d7b19d7ee27155e9d0becc1a42f9646e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28600" y="152400"/>
            <a:ext cx="14249400" cy="8001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6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60421"/>
            <a:ext cx="14325600" cy="7916779"/>
          </a:xfrm>
          <a:prstGeom prst="rect">
            <a:avLst/>
          </a:prstGeom>
          <a:noFill/>
          <a:ln w="19050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7848600" y="492609"/>
            <a:ext cx="6172200" cy="7355991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83983DB-50A7-4898-91C8-551DFCFB3E8C}"/>
              </a:ext>
            </a:extLst>
          </p:cNvPr>
          <p:cNvSpPr txBox="1"/>
          <p:nvPr/>
        </p:nvSpPr>
        <p:spPr>
          <a:xfrm>
            <a:off x="8534400" y="4253797"/>
            <a:ext cx="50292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শ্রেণি 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:  ৮ম</a:t>
            </a:r>
            <a:endParaRPr lang="bn-BD" sz="3600" b="1" dirty="0">
              <a:latin typeface="NikoshBAN" pitchFamily="2" charset="0"/>
              <a:cs typeface="NikoshBAN" pitchFamily="2" charset="0"/>
            </a:endParaRP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বিষয় 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: বাংলাদেশ ও বিশ্বপরিচয়</a:t>
            </a:r>
            <a:endParaRPr lang="bn-BD" sz="3600" b="1" dirty="0">
              <a:latin typeface="NikoshBAN" pitchFamily="2" charset="0"/>
              <a:cs typeface="NikoshBAN" pitchFamily="2" charset="0"/>
            </a:endParaRP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অধ্যায় 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: অষ্টম </a:t>
            </a: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পাঠ 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   :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২  </a:t>
            </a:r>
            <a:endParaRPr lang="bn-BD" sz="3600" b="1" dirty="0">
              <a:latin typeface="NikoshBAN" pitchFamily="2" charset="0"/>
              <a:cs typeface="NikoshBAN" pitchFamily="2" charset="0"/>
            </a:endParaRP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সময় 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: ৫০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মিনিট</a:t>
            </a: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তারিখ 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: ০৫/০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৪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/২০১৯ খ্রিঃ     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3600" b="1" dirty="0">
              <a:latin typeface="NikoshBAN" pitchFamily="2" charset="0"/>
              <a:cs typeface="NikoshBAN" pitchFamily="2" charset="0"/>
            </a:endParaRPr>
          </a:p>
          <a:p>
            <a:r>
              <a:rPr lang="bn-BD" dirty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005-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525000" y="685800"/>
            <a:ext cx="2765326" cy="31750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D39E3F7F-6D22-41E2-9DA0-96C1532C0F11}"/>
              </a:ext>
            </a:extLst>
          </p:cNvPr>
          <p:cNvSpPr/>
          <p:nvPr/>
        </p:nvSpPr>
        <p:spPr>
          <a:xfrm>
            <a:off x="838200" y="4189035"/>
            <a:ext cx="5867399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ফারুক</a:t>
            </a:r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চৌধুরী</a:t>
            </a:r>
            <a:endParaRPr lang="en-US" sz="4000" b="1" dirty="0">
              <a:ln w="9525">
                <a:solidFill>
                  <a:schemeClr val="bg1"/>
                </a:solidFill>
                <a:prstDash val="solid"/>
              </a:ln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ব্যবসায়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নোয়াগাঁও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নবীনগর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ব্রাহ্মণবাড়িয়া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: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০১৭১২৪৯২৬৪৮</a:t>
            </a:r>
          </a:p>
          <a:p>
            <a:pPr algn="ctr"/>
            <a:r>
              <a:rPr lang="en-US" sz="2400" dirty="0">
                <a:latin typeface="Arial" pitchFamily="34" charset="0"/>
                <a:cs typeface="Arial" pitchFamily="34" charset="0"/>
              </a:rPr>
              <a:t>E-mail : farukchowdhury661@yahoo.com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3400" y="492609"/>
            <a:ext cx="6553200" cy="7355991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faruk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667000" y="885581"/>
            <a:ext cx="2438400" cy="27670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14249400" cy="7772400"/>
          </a:xfrm>
          <a:prstGeom prst="rect">
            <a:avLst/>
          </a:prstGeom>
          <a:noFill/>
          <a:ln w="19050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48200" y="649069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এবার আমরা একটি ভিডিও দেখি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4053414"/>
              </p:ext>
            </p:extLst>
          </p:nvPr>
        </p:nvGraphicFramePr>
        <p:xfrm>
          <a:off x="5791200" y="2438400"/>
          <a:ext cx="2889956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ackager Shell Object" showAsIcon="1" r:id="rId4" imgW="914400" imgH="771480" progId="Package">
                  <p:embed/>
                </p:oleObj>
              </mc:Choice>
              <mc:Fallback>
                <p:oleObj name="Packager Shell Object" showAsIcon="1" r:id="rId4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791200" y="2438400"/>
                        <a:ext cx="2889956" cy="243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905000" y="6629400"/>
            <a:ext cx="1127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ভিডিওটি দেখার পর শিক্ষার্থীদের বিভিন্ন </a:t>
            </a:r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প্রশ্ন জিজ্ঞাসা করে পাঠের শিরোনাম ঘোষনা করব।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14249400" cy="7772400"/>
          </a:xfrm>
          <a:prstGeom prst="rect">
            <a:avLst/>
          </a:prstGeom>
          <a:noFill/>
          <a:ln w="19050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474794" y="1752600"/>
            <a:ext cx="9829800" cy="35814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bn-BD" sz="4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প্রাকৃতিক  দুর্যোগ</a:t>
            </a:r>
            <a:endParaRPr lang="en-US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blipFill>
                <a:blip r:embed="rId2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2743200" y="5486400"/>
            <a:ext cx="9525000" cy="762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14325600" cy="7772400"/>
          </a:xfrm>
          <a:prstGeom prst="rect">
            <a:avLst/>
          </a:prstGeom>
          <a:noFill/>
          <a:ln w="19050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143000" y="1066800"/>
            <a:ext cx="9982200" cy="990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219200" y="1295400"/>
            <a:ext cx="510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এই পাঠ শেষে </a:t>
            </a:r>
            <a:r>
              <a:rPr lang="bn-BD" sz="4000" dirty="0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শিক্ষার্থীরা... </a:t>
            </a:r>
            <a:endParaRPr lang="en-US" sz="4000" dirty="0">
              <a:ln>
                <a:solidFill>
                  <a:schemeClr val="tx1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81200" y="2819400"/>
            <a:ext cx="10287000" cy="990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981199" y="4495800"/>
            <a:ext cx="10287000" cy="990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667000" y="2971800"/>
            <a:ext cx="6172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প্রাকৃতিক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দুর্যোগ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পারবে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;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981200" y="6096000"/>
            <a:ext cx="10287000" cy="990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590800" y="4661263"/>
            <a:ext cx="944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প্রাকৃতিক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দুর্যোগ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ব্যাখ্যা করতে পারবে ;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67000" y="6248400"/>
            <a:ext cx="922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প্রাকৃতিক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দুর্যো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গের প্রভাব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করতে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পারবে । 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50"/>
                            </p:stCondLst>
                            <p:childTnLst>
                              <p:par>
                                <p:cTn id="1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00"/>
                            </p:stCondLst>
                            <p:childTnLst>
                              <p:par>
                                <p:cTn id="2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950"/>
                            </p:stCondLst>
                            <p:childTnLst>
                              <p:par>
                                <p:cTn id="29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228600"/>
            <a:ext cx="14249400" cy="7772400"/>
          </a:xfrm>
          <a:prstGeom prst="rect">
            <a:avLst/>
          </a:prstGeom>
          <a:noFill/>
          <a:ln w="19050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334000" y="533400"/>
            <a:ext cx="4311988" cy="3291840"/>
          </a:xfrm>
          <a:prstGeom prst="rect">
            <a:avLst/>
          </a:prstGeom>
          <a:blipFill>
            <a:blip r:embed="rId2" cstate="email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970767" y="4014444"/>
            <a:ext cx="1250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সুনামি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1000" y="4419600"/>
            <a:ext cx="4443844" cy="2971800"/>
          </a:xfrm>
          <a:prstGeom prst="rect">
            <a:avLst/>
          </a:prstGeom>
          <a:blipFill>
            <a:blip r:embed="rId3" cstate="email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05" y="533400"/>
            <a:ext cx="4580591" cy="318247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943058" y="3733800"/>
            <a:ext cx="1319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ঘূর্নিঝড়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60084" y="7354669"/>
            <a:ext cx="15027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ভূমিকম্প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91200" y="5560874"/>
            <a:ext cx="8077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প্রাকৃতিক কোন দুর্ঘটনা বা বিপর্যয় যখন কোনো জনপদের স্বাভাবিক জীবনযাত্রাকে বিপর্যস্ত করে তোলে তখন তাকে আমরা প্রাকৃতিক দুর্যোগ বলি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391" y="533400"/>
            <a:ext cx="4333875" cy="329184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1567011" y="3857088"/>
            <a:ext cx="853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বন্যা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  <p:bldP spid="13" grpId="0" animBg="1"/>
      <p:bldP spid="17" grpId="0"/>
      <p:bldP spid="18" grpId="0"/>
      <p:bldP spid="20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562600" y="685800"/>
            <a:ext cx="3699711" cy="2667000"/>
          </a:xfrm>
          <a:prstGeom prst="rect">
            <a:avLst/>
          </a:prstGeom>
          <a:blipFill>
            <a:blip r:embed="rId2" cstate="email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2400" y="164431"/>
            <a:ext cx="14325600" cy="7772400"/>
          </a:xfrm>
          <a:prstGeom prst="rect">
            <a:avLst/>
          </a:prstGeom>
          <a:noFill/>
          <a:ln w="19050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981200" y="5209961"/>
            <a:ext cx="10210800" cy="207907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62000" y="1143000"/>
            <a:ext cx="2362200" cy="1066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14400" y="1425714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কাজ</a:t>
            </a:r>
            <a:r>
              <a:rPr lang="bn-BD" sz="4000" b="1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09311" y="5943600"/>
            <a:ext cx="556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১। প্রাকৃতিক 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দুর্যোগ কাকে বলে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? </a:t>
            </a:r>
            <a:endParaRPr lang="bn-BD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287626" y="685801"/>
            <a:ext cx="2743200" cy="1524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325726" y="933271"/>
            <a:ext cx="26670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B w="38100" h="38100"/>
            </a:sp3d>
          </a:bodyPr>
          <a:lstStyle/>
          <a:p>
            <a:pPr algn="ctr"/>
            <a:r>
              <a:rPr lang="bn-BD" sz="3600" b="1" dirty="0">
                <a:gradFill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5400000" scaled="0"/>
                </a:gradFill>
                <a:latin typeface="NikoshBAN" pitchFamily="2" charset="0"/>
                <a:cs typeface="NikoshBAN" pitchFamily="2" charset="0"/>
              </a:rPr>
              <a:t>সময়</a:t>
            </a:r>
            <a:endParaRPr lang="en-US" sz="3600" b="1" dirty="0">
              <a:gradFill>
                <a:gsLst>
                  <a:gs pos="0">
                    <a:srgbClr val="000082"/>
                  </a:gs>
                  <a:gs pos="13000">
                    <a:srgbClr val="0047FF"/>
                  </a:gs>
                  <a:gs pos="28000">
                    <a:srgbClr val="000082"/>
                  </a:gs>
                  <a:gs pos="42999">
                    <a:srgbClr val="0047FF"/>
                  </a:gs>
                  <a:gs pos="58000">
                    <a:srgbClr val="000082"/>
                  </a:gs>
                  <a:gs pos="72000">
                    <a:srgbClr val="0047FF"/>
                  </a:gs>
                  <a:gs pos="87000">
                    <a:srgbClr val="000082"/>
                  </a:gs>
                  <a:gs pos="100000">
                    <a:srgbClr val="0047FF"/>
                  </a:gs>
                </a:gsLst>
                <a:lin ang="5400000" scaled="0"/>
              </a:gra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b="1" dirty="0">
                <a:gradFill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5400000" scaled="0"/>
                </a:gradFill>
                <a:latin typeface="NikoshBAN" pitchFamily="2" charset="0"/>
                <a:cs typeface="NikoshBAN" pitchFamily="2" charset="0"/>
              </a:rPr>
              <a:t>৫ মিনিট</a:t>
            </a:r>
            <a:endParaRPr lang="en-US" sz="3600" b="1" dirty="0">
              <a:gradFill>
                <a:gsLst>
                  <a:gs pos="0">
                    <a:srgbClr val="000082"/>
                  </a:gs>
                  <a:gs pos="13000">
                    <a:srgbClr val="0047FF"/>
                  </a:gs>
                  <a:gs pos="28000">
                    <a:srgbClr val="000082"/>
                  </a:gs>
                  <a:gs pos="42999">
                    <a:srgbClr val="0047FF"/>
                  </a:gs>
                  <a:gs pos="58000">
                    <a:srgbClr val="000082"/>
                  </a:gs>
                  <a:gs pos="72000">
                    <a:srgbClr val="0047FF"/>
                  </a:gs>
                  <a:gs pos="87000">
                    <a:srgbClr val="000082"/>
                  </a:gs>
                  <a:gs pos="100000">
                    <a:srgbClr val="0047FF"/>
                  </a:gs>
                </a:gsLst>
                <a:lin ang="5400000" scaled="0"/>
              </a:gra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14249400" cy="7772400"/>
          </a:xfrm>
          <a:prstGeom prst="rect">
            <a:avLst/>
          </a:prstGeom>
          <a:noFill/>
          <a:ln w="19050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09600" y="1028179"/>
            <a:ext cx="6497877" cy="483922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867400" y="6324600"/>
            <a:ext cx="1905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ভূমিকম্প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7277100" y="1073777"/>
            <a:ext cx="6819900" cy="479362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14325600" cy="7772400"/>
          </a:xfrm>
          <a:prstGeom prst="rect">
            <a:avLst/>
          </a:prstGeom>
          <a:noFill/>
          <a:ln w="19050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315453" y="457200"/>
            <a:ext cx="5618747" cy="4953000"/>
          </a:xfrm>
          <a:prstGeom prst="rect">
            <a:avLst/>
          </a:prstGeom>
          <a:blipFill>
            <a:blip r:embed="rId2" cstate="email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467601" y="471812"/>
            <a:ext cx="5867399" cy="4938387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62000" y="6477000"/>
            <a:ext cx="13106400" cy="12954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248400" y="5555159"/>
            <a:ext cx="1905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সুনামি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772159"/>
            <a:ext cx="1257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সুনামি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প্রাকৃতিক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দুর্যোগের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মূলত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জাপানি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যার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“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সমুদ্র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তীরের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ঢেউ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”।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228600"/>
            <a:ext cx="14249400" cy="7848600"/>
          </a:xfrm>
          <a:prstGeom prst="rect">
            <a:avLst/>
          </a:prstGeom>
          <a:noFill/>
          <a:ln w="19050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762000" y="914400"/>
            <a:ext cx="6172200" cy="5334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790447" y="870284"/>
            <a:ext cx="5849353" cy="530191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172200" y="6621959"/>
            <a:ext cx="1905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>
                <a:latin typeface="NikoshBAN" pitchFamily="2" charset="0"/>
                <a:cs typeface="NikoshBAN" pitchFamily="2" charset="0"/>
              </a:rPr>
              <a:t>ঘূর্ণিঝড়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228600"/>
            <a:ext cx="14173200" cy="7772400"/>
          </a:xfrm>
          <a:prstGeom prst="rect">
            <a:avLst/>
          </a:prstGeom>
          <a:noFill/>
          <a:ln w="19050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848600" y="701842"/>
            <a:ext cx="5562600" cy="516555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96000" y="6378714"/>
            <a:ext cx="190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ভূমি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ধস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73" y="762000"/>
            <a:ext cx="6139628" cy="5105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14325600" cy="7772400"/>
          </a:xfrm>
          <a:prstGeom prst="rect">
            <a:avLst/>
          </a:prstGeom>
          <a:noFill/>
          <a:ln w="19050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990600" y="685800"/>
            <a:ext cx="5943600" cy="4800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924800" y="685800"/>
            <a:ext cx="5715000" cy="48006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8200" y="6477000"/>
            <a:ext cx="12801600" cy="12954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410200" y="5707559"/>
            <a:ext cx="388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>
                <a:latin typeface="NikoshBAN" pitchFamily="2" charset="0"/>
                <a:cs typeface="NikoshBAN" pitchFamily="2" charset="0"/>
              </a:rPr>
              <a:t>অগ্নিকান্ড বা দাবানল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72126" y="6629400"/>
            <a:ext cx="113818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প্রচন্ড দাবদাহের কারণে কোনো কোনো দেশের বনাঞ্চলে অগ্নিকান্ড ঘটতে দেখা যায়। একে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দাবানল বলে।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14401800" cy="7772400"/>
          </a:xfrm>
          <a:prstGeom prst="rect">
            <a:avLst/>
          </a:prstGeom>
          <a:noFill/>
          <a:ln w="19050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8104670" y="812815"/>
            <a:ext cx="4849330" cy="513078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981200" y="6835914"/>
            <a:ext cx="2286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b="1" dirty="0">
                <a:latin typeface="NikoshBAN" pitchFamily="2" charset="0"/>
                <a:cs typeface="NikoshBAN" pitchFamily="2" charset="0"/>
              </a:rPr>
              <a:t>খরা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686800" y="6629400"/>
            <a:ext cx="3429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b="1" dirty="0">
                <a:latin typeface="NikoshBAN" pitchFamily="2" charset="0"/>
                <a:cs typeface="NikoshBAN" pitchFamily="2" charset="0"/>
              </a:rPr>
              <a:t>অতি বৃষ্টি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57300" y="6697506"/>
            <a:ext cx="3886200" cy="9144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6514956"/>
            <a:ext cx="3886200" cy="9144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1074" y="761999"/>
            <a:ext cx="5495925" cy="51427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457200" y="6226314"/>
            <a:ext cx="13792200" cy="15460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2400" y="228600"/>
            <a:ext cx="14325600" cy="7848600"/>
          </a:xfrm>
          <a:prstGeom prst="rect">
            <a:avLst/>
          </a:prstGeom>
          <a:noFill/>
          <a:ln w="19050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220200" y="2655956"/>
            <a:ext cx="4114800" cy="318935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5" name="Rectangle 4"/>
          <p:cNvSpPr/>
          <p:nvPr/>
        </p:nvSpPr>
        <p:spPr>
          <a:xfrm>
            <a:off x="784058" y="620563"/>
            <a:ext cx="2644942" cy="9796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36459" y="816114"/>
            <a:ext cx="24163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>
                <a:latin typeface="NikoshBAN" pitchFamily="2" charset="0"/>
                <a:cs typeface="NikoshBAN" pitchFamily="2" charset="0"/>
              </a:rPr>
              <a:t>জোড়ায় কাজ 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353800" y="579210"/>
            <a:ext cx="1981200" cy="1524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353800" y="704671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B w="38100" h="38100"/>
            </a:sp3d>
          </a:bodyPr>
          <a:lstStyle/>
          <a:p>
            <a:pPr algn="ctr"/>
            <a:r>
              <a:rPr lang="bn-BD" sz="3600" b="1" dirty="0">
                <a:gradFill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5400000" scaled="0"/>
                </a:gradFill>
                <a:latin typeface="NikoshBAN" pitchFamily="2" charset="0"/>
                <a:cs typeface="NikoshBAN" pitchFamily="2" charset="0"/>
              </a:rPr>
              <a:t>সময়</a:t>
            </a:r>
            <a:endParaRPr lang="en-US" sz="3600" b="1" dirty="0">
              <a:gradFill>
                <a:gsLst>
                  <a:gs pos="0">
                    <a:srgbClr val="000082"/>
                  </a:gs>
                  <a:gs pos="13000">
                    <a:srgbClr val="0047FF"/>
                  </a:gs>
                  <a:gs pos="28000">
                    <a:srgbClr val="000082"/>
                  </a:gs>
                  <a:gs pos="42999">
                    <a:srgbClr val="0047FF"/>
                  </a:gs>
                  <a:gs pos="58000">
                    <a:srgbClr val="000082"/>
                  </a:gs>
                  <a:gs pos="72000">
                    <a:srgbClr val="0047FF"/>
                  </a:gs>
                  <a:gs pos="87000">
                    <a:srgbClr val="000082"/>
                  </a:gs>
                  <a:gs pos="100000">
                    <a:srgbClr val="0047FF"/>
                  </a:gs>
                </a:gsLst>
                <a:lin ang="5400000" scaled="0"/>
              </a:gra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b="1" dirty="0">
                <a:gradFill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5400000" scaled="0"/>
                </a:gradFill>
                <a:latin typeface="NikoshBAN" pitchFamily="2" charset="0"/>
                <a:cs typeface="NikoshBAN" pitchFamily="2" charset="0"/>
              </a:rPr>
              <a:t>৫ মিনিট</a:t>
            </a:r>
            <a:endParaRPr lang="en-US" sz="3600" b="1" dirty="0">
              <a:gradFill>
                <a:gsLst>
                  <a:gs pos="0">
                    <a:srgbClr val="000082"/>
                  </a:gs>
                  <a:gs pos="13000">
                    <a:srgbClr val="0047FF"/>
                  </a:gs>
                  <a:gs pos="28000">
                    <a:srgbClr val="000082"/>
                  </a:gs>
                  <a:gs pos="42999">
                    <a:srgbClr val="0047FF"/>
                  </a:gs>
                  <a:gs pos="58000">
                    <a:srgbClr val="000082"/>
                  </a:gs>
                  <a:gs pos="72000">
                    <a:srgbClr val="0047FF"/>
                  </a:gs>
                  <a:gs pos="87000">
                    <a:srgbClr val="000082"/>
                  </a:gs>
                  <a:gs pos="100000">
                    <a:srgbClr val="0047FF"/>
                  </a:gs>
                </a:gsLst>
                <a:lin ang="5400000" scaled="0"/>
              </a:gra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91200" y="533400"/>
            <a:ext cx="3200400" cy="23622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09600" y="6400800"/>
            <a:ext cx="13639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b="1" dirty="0">
                <a:latin typeface="NikoshBAN" pitchFamily="2" charset="0"/>
                <a:cs typeface="NikoshBAN" pitchFamily="2" charset="0"/>
              </a:rPr>
              <a:t>উপরের দুইটি চিত্র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থেকে কোন দূর্যোগটি সম্পর্কে আগাম কোন সংকেত পাওয়া যায় না ? ব্যাখ্যা  দাও।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71600" y="3741004"/>
            <a:ext cx="8382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B w="38100" h="38100"/>
            </a:sp3d>
          </a:bodyPr>
          <a:lstStyle/>
          <a:p>
            <a:pPr algn="ctr"/>
            <a:r>
              <a:rPr lang="en-US" sz="4800" b="1" dirty="0">
                <a:gradFill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5400000" scaled="0"/>
                </a:gradFill>
                <a:latin typeface="NikoshBAN" pitchFamily="2" charset="0"/>
                <a:cs typeface="NikoshBAN" pitchFamily="2" charset="0"/>
              </a:rPr>
              <a:t>১।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61334" y="3817204"/>
            <a:ext cx="8382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B w="38100" h="38100"/>
            </a:sp3d>
          </a:bodyPr>
          <a:lstStyle/>
          <a:p>
            <a:pPr algn="ctr"/>
            <a:r>
              <a:rPr lang="en-US" sz="4800" b="1" dirty="0">
                <a:gradFill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5400000" scaled="0"/>
                </a:gradFill>
                <a:latin typeface="NikoshBAN" pitchFamily="2" charset="0"/>
                <a:cs typeface="NikoshBAN" pitchFamily="2" charset="0"/>
              </a:rPr>
              <a:t>২। 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3079743"/>
            <a:ext cx="4841888" cy="27114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14401800" cy="8001000"/>
          </a:xfrm>
          <a:prstGeom prst="rect">
            <a:avLst/>
          </a:prstGeom>
          <a:noFill/>
          <a:ln w="19050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731921" y="1683327"/>
            <a:ext cx="6621379" cy="429065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879681" y="1733169"/>
            <a:ext cx="6148137" cy="428263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477000" y="7307759"/>
            <a:ext cx="1447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400" b="1" dirty="0">
                <a:latin typeface="NikoshBAN" pitchFamily="2" charset="0"/>
                <a:cs typeface="NikoshBAN" pitchFamily="2" charset="0"/>
              </a:rPr>
              <a:t>বন্যা 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029200" y="7383958"/>
            <a:ext cx="4495800" cy="6096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572000" y="457200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নিচের ছবিগুলো লক্ষ্য কর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50"/>
                            </p:stCondLst>
                            <p:childTnLst>
                              <p:par>
                                <p:cTn id="13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50"/>
                            </p:stCondLst>
                            <p:childTnLst>
                              <p:par>
                                <p:cTn id="18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14325600" cy="7924800"/>
          </a:xfrm>
          <a:prstGeom prst="rect">
            <a:avLst/>
          </a:prstGeom>
          <a:noFill/>
          <a:ln w="19050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14400" y="685800"/>
            <a:ext cx="5334000" cy="3429000"/>
          </a:xfrm>
          <a:prstGeom prst="rect">
            <a:avLst/>
          </a:prstGeom>
          <a:blipFill>
            <a:blip r:embed="rId2" cstate="email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839200" y="685800"/>
            <a:ext cx="4953000" cy="3429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hipon20170429181932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990600" y="4343400"/>
            <a:ext cx="5329518" cy="3352800"/>
          </a:xfrm>
          <a:prstGeom prst="rect">
            <a:avLst/>
          </a:prstGeom>
        </p:spPr>
      </p:pic>
      <p:pic>
        <p:nvPicPr>
          <p:cNvPr id="8" name="Picture 7" descr="dharmapahsa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8839200" y="4495800"/>
            <a:ext cx="4987361" cy="3133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14325600" cy="7924800"/>
          </a:xfrm>
          <a:prstGeom prst="rect">
            <a:avLst/>
          </a:prstGeom>
          <a:noFill/>
          <a:ln w="19050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609600"/>
            <a:ext cx="5364480" cy="3352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609600"/>
            <a:ext cx="5105400" cy="3356362"/>
          </a:xfrm>
          <a:prstGeom prst="rect">
            <a:avLst/>
          </a:prstGeom>
        </p:spPr>
      </p:pic>
      <p:pic>
        <p:nvPicPr>
          <p:cNvPr id="5" name="Picture 4" descr="FB_IMG_153757582260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495800"/>
            <a:ext cx="5257800" cy="2828925"/>
          </a:xfrm>
          <a:prstGeom prst="rect">
            <a:avLst/>
          </a:prstGeom>
        </p:spPr>
      </p:pic>
      <p:pic>
        <p:nvPicPr>
          <p:cNvPr id="6" name="Picture 5" descr="94A99DE2-9C55-404D-9D89-567C05471E0D_w1023_r1_s-1-900x450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8534400" y="4495800"/>
            <a:ext cx="502920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25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14325600" cy="8001000"/>
          </a:xfrm>
          <a:prstGeom prst="rect">
            <a:avLst/>
          </a:prstGeom>
          <a:noFill/>
          <a:ln w="19050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829800" y="533400"/>
            <a:ext cx="3962400" cy="1676400"/>
          </a:xfrm>
          <a:prstGeom prst="rect">
            <a:avLst/>
          </a:prstGeom>
          <a:solidFill>
            <a:schemeClr val="bg1">
              <a:alpha val="33000"/>
            </a:schemeClr>
          </a:solidFill>
          <a:ln>
            <a:solidFill>
              <a:srgbClr val="7030A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266700"/>
            <a:ext cx="14020800" cy="77724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675306" y="733961"/>
            <a:ext cx="2438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b="1" dirty="0">
                <a:latin typeface="NikoshBAN" pitchFamily="2" charset="0"/>
                <a:cs typeface="NikoshBAN" pitchFamily="2" charset="0"/>
              </a:rPr>
              <a:t>সময়</a:t>
            </a:r>
          </a:p>
          <a:p>
            <a:pPr algn="ctr"/>
            <a:r>
              <a:rPr lang="bn-BD" sz="4000" b="1" dirty="0">
                <a:latin typeface="NikoshBAN" pitchFamily="2" charset="0"/>
                <a:cs typeface="NikoshBAN" pitchFamily="2" charset="0"/>
              </a:rPr>
              <a:t>১০ মিনিট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533400"/>
            <a:ext cx="3962400" cy="1676400"/>
          </a:xfrm>
          <a:prstGeom prst="rect">
            <a:avLst/>
          </a:prstGeom>
          <a:solidFill>
            <a:schemeClr val="bg1">
              <a:alpha val="33000"/>
            </a:schemeClr>
          </a:solidFill>
          <a:ln>
            <a:solidFill>
              <a:srgbClr val="7030A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71600" y="810161"/>
            <a:ext cx="3352800" cy="1094839"/>
          </a:xfrm>
          <a:prstGeom prst="rect">
            <a:avLst/>
          </a:prstGeom>
          <a:noFill/>
        </p:spPr>
        <p:txBody>
          <a:bodyPr wrap="square">
            <a:prstTxWarp prst="textPlai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bn-BD" sz="4000" b="1" dirty="0">
                <a:blipFill>
                  <a:blip r:embed="rId3"/>
                  <a:stretch>
                    <a:fillRect/>
                  </a:stretch>
                </a:blipFill>
                <a:latin typeface="NikoshBAN" pitchFamily="2" charset="0"/>
                <a:cs typeface="NikoshBAN" pitchFamily="2" charset="0"/>
              </a:rPr>
              <a:t>দলিয় কাজ</a:t>
            </a:r>
            <a:endParaRPr lang="en-US" sz="4000" b="1" dirty="0">
              <a:blipFill>
                <a:blip r:embed="rId3"/>
                <a:stretch>
                  <a:fillRect/>
                </a:stretch>
              </a:blip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" y="4800600"/>
            <a:ext cx="13487400" cy="3048000"/>
          </a:xfrm>
          <a:prstGeom prst="rect">
            <a:avLst/>
          </a:prstGeom>
          <a:solidFill>
            <a:schemeClr val="bg1">
              <a:alpha val="43000"/>
            </a:schemeClr>
          </a:solidFill>
          <a:ln>
            <a:solidFill>
              <a:srgbClr val="7030A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5800" y="5997714"/>
            <a:ext cx="13106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b="1" dirty="0">
                <a:latin typeface="NikoshBAN" pitchFamily="2" charset="0"/>
                <a:cs typeface="NikoshBAN" pitchFamily="2" charset="0"/>
              </a:rPr>
              <a:t>“বন্যা দেশের অর্থনৈতিকভাবে ব্যপক ক্ষতিসাধন করে থাকে”। উক্তিটি বিশ্লেষন কর।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14325600" cy="8001000"/>
          </a:xfrm>
          <a:prstGeom prst="rect">
            <a:avLst/>
          </a:prstGeom>
          <a:noFill/>
          <a:ln w="19050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8534400" y="5334000"/>
            <a:ext cx="1752600" cy="609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2438400" y="2376054"/>
            <a:ext cx="1600200" cy="609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6629400" y="5334000"/>
            <a:ext cx="1752600" cy="609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4267200" y="5334000"/>
            <a:ext cx="2286000" cy="609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362200" y="5333999"/>
            <a:ext cx="1828800" cy="609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6477000" y="4038599"/>
            <a:ext cx="1600200" cy="609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8382000" y="4038600"/>
            <a:ext cx="1752600" cy="609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4744014" y="4005214"/>
            <a:ext cx="1199586" cy="609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2743200" y="3962400"/>
            <a:ext cx="1524000" cy="609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6400800" y="2373217"/>
            <a:ext cx="1322024" cy="609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8153401" y="2362200"/>
            <a:ext cx="1447799" cy="609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324601" y="457200"/>
            <a:ext cx="2438400" cy="76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553201" y="304800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752600" y="1524000"/>
            <a:ext cx="9410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>
                <a:latin typeface="NikoshBAN" pitchFamily="2" charset="0"/>
                <a:cs typeface="NikoshBAN" pitchFamily="2" charset="0"/>
              </a:rPr>
              <a:t>১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কোন প্রাকৃতিক দুর্যোগের জন্য আগাম সতর্ক সংকেত দেওয়া সম্ভব নয় ?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52600" y="3352800"/>
            <a:ext cx="441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>
                <a:latin typeface="NikoshBAN" pitchFamily="2" charset="0"/>
                <a:cs typeface="NikoshBAN" pitchFamily="2" charset="0"/>
              </a:rPr>
              <a:t>২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সুনামি কোন দেশি শব্দ ?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828800" y="4724399"/>
            <a:ext cx="37604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>
                <a:latin typeface="NikoshBAN" pitchFamily="2" charset="0"/>
                <a:cs typeface="NikoshBAN" pitchFamily="2" charset="0"/>
              </a:rPr>
              <a:t>৩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সুনামি শব্দের অর্থ কী ?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467755" y="2394465"/>
            <a:ext cx="1523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latin typeface="NikoshBAN" pitchFamily="2" charset="0"/>
                <a:cs typeface="NikoshBAN" pitchFamily="2" charset="0"/>
              </a:rPr>
              <a:t>(ক) সিডোর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427424" y="2388825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latin typeface="NikoshBAN" pitchFamily="2" charset="0"/>
                <a:cs typeface="NikoshBAN" pitchFamily="2" charset="0"/>
              </a:rPr>
              <a:t>(গ) বন্যা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229601" y="2388825"/>
            <a:ext cx="1447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latin typeface="NikoshBAN" pitchFamily="2" charset="0"/>
                <a:cs typeface="NikoshBAN" pitchFamily="2" charset="0"/>
              </a:rPr>
              <a:t>(ঘ) ঘূর্ণিঝড়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343400" y="54102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latin typeface="NikoshBAN" pitchFamily="2" charset="0"/>
                <a:cs typeface="NikoshBAN" pitchFamily="2" charset="0"/>
              </a:rPr>
              <a:t>(খ) সমুদ্র তীরের ঢেউ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686799" y="54102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latin typeface="NikoshBAN" pitchFamily="2" charset="0"/>
                <a:cs typeface="NikoshBAN" pitchFamily="2" charset="0"/>
              </a:rPr>
              <a:t>(ঘ) সবগুলো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430000" y="2209800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00B050"/>
                </a:solidFill>
                <a:sym typeface="Wingdings 2"/>
              </a:rPr>
              <a:t></a:t>
            </a:r>
            <a:endParaRPr lang="en-US" sz="4800" b="1" dirty="0">
              <a:solidFill>
                <a:srgbClr val="00B05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439400" y="3886200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00B050"/>
                </a:solidFill>
                <a:sym typeface="Wingdings 2"/>
              </a:rPr>
              <a:t></a:t>
            </a:r>
            <a:endParaRPr lang="en-US" sz="4800" b="1" dirty="0">
              <a:solidFill>
                <a:srgbClr val="00B05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439400" y="2209800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sym typeface="Wingdings 2"/>
              </a:rPr>
              <a:t>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1582400" y="3810000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sym typeface="Wingdings 2"/>
              </a:rPr>
              <a:t>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15600" y="5105400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sym typeface="Wingdings 2"/>
              </a:rPr>
              <a:t>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1658600" y="5105400"/>
            <a:ext cx="53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00B050"/>
                </a:solidFill>
                <a:sym typeface="Wingdings 2"/>
              </a:rPr>
              <a:t></a:t>
            </a:r>
            <a:endParaRPr lang="en-US" sz="4800" b="1" dirty="0">
              <a:solidFill>
                <a:srgbClr val="00B050"/>
              </a:solidFill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4343400" y="2387071"/>
            <a:ext cx="1738744" cy="609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4419600" y="2376054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latin typeface="NikoshBAN" pitchFamily="2" charset="0"/>
                <a:cs typeface="NikoshBAN" pitchFamily="2" charset="0"/>
              </a:rPr>
              <a:t>(খ) ভূমিকম্প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819400" y="4003964"/>
            <a:ext cx="1427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latin typeface="NikoshBAN" pitchFamily="2" charset="0"/>
                <a:cs typeface="NikoshBAN" pitchFamily="2" charset="0"/>
              </a:rPr>
              <a:t>(ক) জাপান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904512" y="4073237"/>
            <a:ext cx="962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latin typeface="NikoshBAN" pitchFamily="2" charset="0"/>
                <a:cs typeface="NikoshBAN" pitchFamily="2" charset="0"/>
              </a:rPr>
              <a:t>(খ) চীন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477001" y="4100945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latin typeface="NikoshBAN" pitchFamily="2" charset="0"/>
                <a:cs typeface="NikoshBAN" pitchFamily="2" charset="0"/>
              </a:rPr>
              <a:t>(গ) কোরিয়া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447352" y="4114800"/>
            <a:ext cx="1687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latin typeface="NikoshBAN" pitchFamily="2" charset="0"/>
                <a:cs typeface="NikoshBAN" pitchFamily="2" charset="0"/>
              </a:rPr>
              <a:t>(ঘ) বাংলাদেশ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376056" y="5389419"/>
            <a:ext cx="16625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latin typeface="NikoshBAN" pitchFamily="2" charset="0"/>
                <a:cs typeface="NikoshBAN" pitchFamily="2" charset="0"/>
              </a:rPr>
              <a:t>(ক) নদীর ঢেউ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629400" y="54102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latin typeface="NikoshBAN" pitchFamily="2" charset="0"/>
                <a:cs typeface="NikoshBAN" pitchFamily="2" charset="0"/>
              </a:rPr>
              <a:t>(গ) পুকুরের ঢেউ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828800" y="6096000"/>
            <a:ext cx="800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>
                <a:latin typeface="NikoshBAN" pitchFamily="2" charset="0"/>
                <a:cs typeface="NikoshBAN" pitchFamily="2" charset="0"/>
              </a:rPr>
              <a:t>৪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বাংলাদেশে কত সালের ভূমিকম্প বেশি শক্তিশালি ছিল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?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9067800" y="6858000"/>
            <a:ext cx="2057400" cy="609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ounded Rectangle 50"/>
          <p:cNvSpPr/>
          <p:nvPr/>
        </p:nvSpPr>
        <p:spPr>
          <a:xfrm>
            <a:off x="6692030" y="6903929"/>
            <a:ext cx="2223370" cy="609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51"/>
          <p:cNvSpPr/>
          <p:nvPr/>
        </p:nvSpPr>
        <p:spPr>
          <a:xfrm>
            <a:off x="4495800" y="6903929"/>
            <a:ext cx="2070970" cy="609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2424830" y="6903929"/>
            <a:ext cx="1994770" cy="609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4572000" y="698013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latin typeface="NikoshBAN" pitchFamily="2" charset="0"/>
                <a:cs typeface="NikoshBAN" pitchFamily="2" charset="0"/>
              </a:rPr>
              <a:t>(খ) ২০১২ সালের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144000" y="6964472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latin typeface="NikoshBAN" pitchFamily="2" charset="0"/>
                <a:cs typeface="NikoshBAN" pitchFamily="2" charset="0"/>
              </a:rPr>
              <a:t>(ঘ) ২০১৫ সালের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438686" y="6959349"/>
            <a:ext cx="1904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latin typeface="NikoshBAN" pitchFamily="2" charset="0"/>
                <a:cs typeface="NikoshBAN" pitchFamily="2" charset="0"/>
              </a:rPr>
              <a:t>(ক) ২০১১ সালের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92030" y="6980130"/>
            <a:ext cx="2147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latin typeface="NikoshBAN" pitchFamily="2" charset="0"/>
                <a:cs typeface="NikoshBAN" pitchFamily="2" charset="0"/>
              </a:rPr>
              <a:t>(গ) ২০১৪ সালের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1282819" y="6700382"/>
            <a:ext cx="53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00B050"/>
                </a:solidFill>
                <a:sym typeface="Wingdings 2"/>
              </a:rPr>
              <a:t></a:t>
            </a:r>
            <a:endParaRPr lang="en-US" sz="4800" b="1" dirty="0">
              <a:solidFill>
                <a:srgbClr val="00B05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1893463" y="6637752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sym typeface="Wingdings 2"/>
              </a:rPr>
              <a:t></a:t>
            </a:r>
            <a:endParaRPr lang="en-US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534400" y="590550"/>
            <a:ext cx="5562600" cy="38862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800" dirty="0"/>
          </a:p>
        </p:txBody>
      </p:sp>
      <p:sp>
        <p:nvSpPr>
          <p:cNvPr id="2" name="Rectangle 1"/>
          <p:cNvSpPr/>
          <p:nvPr/>
        </p:nvSpPr>
        <p:spPr>
          <a:xfrm>
            <a:off x="152400" y="152400"/>
            <a:ext cx="14401800" cy="7848600"/>
          </a:xfrm>
          <a:prstGeom prst="rect">
            <a:avLst/>
          </a:prstGeom>
          <a:noFill/>
          <a:ln w="19050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5410199"/>
            <a:ext cx="13868400" cy="201629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ln w="19050"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n w="1905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খরা আমাদের ব্যপক ক্ষতি করে থাকে, </a:t>
            </a:r>
            <a:r>
              <a:rPr lang="bn-BD" sz="4000" b="1" dirty="0">
                <a:ln w="1905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ব্যাখ্যা কর </a:t>
            </a:r>
            <a:r>
              <a:rPr lang="bn-BD" sz="4000" b="1" dirty="0" smtClean="0">
                <a:ln w="1905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 </a:t>
            </a:r>
            <a:endParaRPr lang="en-US" sz="6000" dirty="0">
              <a:ln w="19050"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00400" y="2209800"/>
            <a:ext cx="3733800" cy="1219199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4000" b="1" dirty="0">
                <a:ln w="31550" cmpd="sng">
                  <a:solidFill>
                    <a:srgbClr val="FFFF00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bn-BD" sz="4400" b="1" dirty="0">
              <a:ln w="31550" cmpd="sng">
                <a:solidFill>
                  <a:srgbClr val="FFFF00"/>
                </a:solidFill>
                <a:prstDash val="solid"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ipon201704291819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57504"/>
            <a:ext cx="14222503" cy="766729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2400" y="228600"/>
            <a:ext cx="14325600" cy="7848600"/>
          </a:xfrm>
          <a:prstGeom prst="rect">
            <a:avLst/>
          </a:prstGeom>
          <a:noFill/>
          <a:ln w="19050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4800" y="228600"/>
            <a:ext cx="14173200" cy="2590800"/>
          </a:xfrm>
          <a:prstGeom prst="rect">
            <a:avLst/>
          </a:prstGeom>
          <a:solidFill>
            <a:schemeClr val="bg1">
              <a:alpha val="6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267200" y="4724400"/>
            <a:ext cx="7016749" cy="31547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RelaxedModerately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bn-BD" sz="19900" b="1" dirty="0">
                <a:ln w="28575">
                  <a:solidFill>
                    <a:schemeClr val="tx1"/>
                  </a:solidFill>
                </a:ln>
                <a:noFill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9900" b="1" dirty="0">
              <a:ln w="28575">
                <a:solidFill>
                  <a:schemeClr val="tx1"/>
                </a:solidFill>
              </a:ln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8611E-6 5E-6 L -0.00022 -0.5804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990</TotalTime>
  <Words>373</Words>
  <Application>Microsoft Office PowerPoint</Application>
  <PresentationFormat>Custom</PresentationFormat>
  <Paragraphs>85</Paragraphs>
  <Slides>21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NikoshBAN</vt:lpstr>
      <vt:lpstr>Wingdings 2</vt:lpstr>
      <vt:lpstr>Office Theme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Faruk</dc:creator>
  <cp:lastModifiedBy>Faruk Chowdhury</cp:lastModifiedBy>
  <cp:revision>130</cp:revision>
  <dcterms:created xsi:type="dcterms:W3CDTF">2006-08-16T00:00:00Z</dcterms:created>
  <dcterms:modified xsi:type="dcterms:W3CDTF">2019-10-11T05:52:56Z</dcterms:modified>
</cp:coreProperties>
</file>