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8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9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theme/theme10.xml" ContentType="application/vnd.openxmlformats-officedocument.theme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1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2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5" r:id="rId1"/>
    <p:sldMasterId id="2147484252" r:id="rId2"/>
    <p:sldMasterId id="2147484264" r:id="rId3"/>
    <p:sldMasterId id="2147484276" r:id="rId4"/>
    <p:sldMasterId id="2147484294" r:id="rId5"/>
    <p:sldMasterId id="2147484306" r:id="rId6"/>
    <p:sldMasterId id="2147484318" r:id="rId7"/>
    <p:sldMasterId id="2147484336" r:id="rId8"/>
    <p:sldMasterId id="2147484354" r:id="rId9"/>
    <p:sldMasterId id="2147484371" r:id="rId10"/>
    <p:sldMasterId id="2147484461" r:id="rId11"/>
    <p:sldMasterId id="2147484473" r:id="rId12"/>
    <p:sldMasterId id="2147484485" r:id="rId13"/>
  </p:sldMasterIdLst>
  <p:notesMasterIdLst>
    <p:notesMasterId r:id="rId33"/>
  </p:notesMasterIdLst>
  <p:sldIdLst>
    <p:sldId id="367" r:id="rId14"/>
    <p:sldId id="414" r:id="rId15"/>
    <p:sldId id="385" r:id="rId16"/>
    <p:sldId id="411" r:id="rId17"/>
    <p:sldId id="395" r:id="rId18"/>
    <p:sldId id="261" r:id="rId19"/>
    <p:sldId id="386" r:id="rId20"/>
    <p:sldId id="413" r:id="rId21"/>
    <p:sldId id="399" r:id="rId22"/>
    <p:sldId id="400" r:id="rId23"/>
    <p:sldId id="401" r:id="rId24"/>
    <p:sldId id="402" r:id="rId25"/>
    <p:sldId id="407" r:id="rId26"/>
    <p:sldId id="410" r:id="rId27"/>
    <p:sldId id="403" r:id="rId28"/>
    <p:sldId id="269" r:id="rId29"/>
    <p:sldId id="270" r:id="rId30"/>
    <p:sldId id="271" r:id="rId31"/>
    <p:sldId id="27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58" autoAdjust="0"/>
    <p:restoredTop sz="92819" autoAdjust="0"/>
  </p:normalViewPr>
  <p:slideViewPr>
    <p:cSldViewPr snapToGrid="0">
      <p:cViewPr varScale="1">
        <p:scale>
          <a:sx n="69" d="100"/>
          <a:sy n="69" d="100"/>
        </p:scale>
        <p:origin x="55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6C432-CEE1-45B7-88CB-EB5285D9EF9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5A8EF7-E737-4744-9850-B71CA13D4B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199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E4504-8FC3-405A-AAB4-7928D5DACDF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35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A8EF7-E737-4744-9850-B71CA13D4B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453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5A8EF7-E737-4744-9850-B71CA13D4B7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340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954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26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73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97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874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23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3416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3542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824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11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3369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1217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813214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613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10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58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324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941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988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00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966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5484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895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662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1524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902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5197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1661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111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99765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555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6888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745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5431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978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435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865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3092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1036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459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6674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4069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37100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608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641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8328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10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4904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1022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7072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994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176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16467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17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4226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471317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670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422463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302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97413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7002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7383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5823896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6722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815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8061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724552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33348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2659893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0268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7251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8770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13483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2919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8392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467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27276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5996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104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67008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433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23495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6585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84292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40446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99327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84052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938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61461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05993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04715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840114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7833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192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7632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98372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15486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41582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96270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241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0902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86503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661791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36243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79779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961465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20199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89771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810747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98505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154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7840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31665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104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62342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9108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89524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97969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2478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2176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41498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118694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26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5125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03050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3187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9271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2495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3768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75992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86228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20482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5155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9309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9660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13481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57714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454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174234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473875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5160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7387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4365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7356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596161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745066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477216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50013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52765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51483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61580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3869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63955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0658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7737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328952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78703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56600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076201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0293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4725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68673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86271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247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74914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96014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45775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2738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77946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190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38043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544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39546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244899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1337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794838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06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slideLayout" Target="../slideLayouts/slideLayout90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8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17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96.xml"/><Relationship Id="rId16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5" Type="http://schemas.openxmlformats.org/officeDocument/2006/relationships/slideLayout" Target="../slideLayouts/slideLayout109.xml"/><Relationship Id="rId10" Type="http://schemas.openxmlformats.org/officeDocument/2006/relationships/slideLayout" Target="../slideLayouts/slideLayout1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slideLayout" Target="../slideLayouts/slideLayout10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18" Type="http://schemas.openxmlformats.org/officeDocument/2006/relationships/theme" Target="../theme/theme10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9.xml"/><Relationship Id="rId16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2.xml"/><Relationship Id="rId3" Type="http://schemas.openxmlformats.org/officeDocument/2006/relationships/slideLayout" Target="../slideLayouts/slideLayout147.xml"/><Relationship Id="rId7" Type="http://schemas.openxmlformats.org/officeDocument/2006/relationships/slideLayout" Target="../slideLayouts/slideLayout151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46.xml"/><Relationship Id="rId1" Type="http://schemas.openxmlformats.org/officeDocument/2006/relationships/slideLayout" Target="../slideLayouts/slideLayout145.xml"/><Relationship Id="rId6" Type="http://schemas.openxmlformats.org/officeDocument/2006/relationships/slideLayout" Target="../slideLayouts/slideLayout150.xml"/><Relationship Id="rId11" Type="http://schemas.openxmlformats.org/officeDocument/2006/relationships/slideLayout" Target="../slideLayouts/slideLayout155.xml"/><Relationship Id="rId5" Type="http://schemas.openxmlformats.org/officeDocument/2006/relationships/slideLayout" Target="../slideLayouts/slideLayout149.xml"/><Relationship Id="rId10" Type="http://schemas.openxmlformats.org/officeDocument/2006/relationships/slideLayout" Target="../slideLayouts/slideLayout154.xml"/><Relationship Id="rId4" Type="http://schemas.openxmlformats.org/officeDocument/2006/relationships/slideLayout" Target="../slideLayouts/slideLayout148.xml"/><Relationship Id="rId9" Type="http://schemas.openxmlformats.org/officeDocument/2006/relationships/slideLayout" Target="../slideLayouts/slideLayout153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7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6" r:id="rId1"/>
    <p:sldLayoutId id="2147484237" r:id="rId2"/>
    <p:sldLayoutId id="2147484238" r:id="rId3"/>
    <p:sldLayoutId id="2147484239" r:id="rId4"/>
    <p:sldLayoutId id="2147484240" r:id="rId5"/>
    <p:sldLayoutId id="2147484241" r:id="rId6"/>
    <p:sldLayoutId id="2147484242" r:id="rId7"/>
    <p:sldLayoutId id="2147484243" r:id="rId8"/>
    <p:sldLayoutId id="2147484244" r:id="rId9"/>
    <p:sldLayoutId id="2147484245" r:id="rId10"/>
    <p:sldLayoutId id="2147484246" r:id="rId11"/>
    <p:sldLayoutId id="2147484247" r:id="rId12"/>
    <p:sldLayoutId id="2147484248" r:id="rId13"/>
    <p:sldLayoutId id="2147484249" r:id="rId14"/>
    <p:sldLayoutId id="2147484250" r:id="rId15"/>
    <p:sldLayoutId id="214748425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192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53" r:id="rId1"/>
    <p:sldLayoutId id="2147484254" r:id="rId2"/>
    <p:sldLayoutId id="2147484255" r:id="rId3"/>
    <p:sldLayoutId id="2147484256" r:id="rId4"/>
    <p:sldLayoutId id="2147484257" r:id="rId5"/>
    <p:sldLayoutId id="2147484258" r:id="rId6"/>
    <p:sldLayoutId id="2147484259" r:id="rId7"/>
    <p:sldLayoutId id="2147484260" r:id="rId8"/>
    <p:sldLayoutId id="2147484261" r:id="rId9"/>
    <p:sldLayoutId id="2147484262" r:id="rId10"/>
    <p:sldLayoutId id="214748426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2283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5" r:id="rId1"/>
    <p:sldLayoutId id="2147484266" r:id="rId2"/>
    <p:sldLayoutId id="2147484267" r:id="rId3"/>
    <p:sldLayoutId id="2147484268" r:id="rId4"/>
    <p:sldLayoutId id="2147484269" r:id="rId5"/>
    <p:sldLayoutId id="2147484270" r:id="rId6"/>
    <p:sldLayoutId id="2147484271" r:id="rId7"/>
    <p:sldLayoutId id="2147484272" r:id="rId8"/>
    <p:sldLayoutId id="2147484273" r:id="rId9"/>
    <p:sldLayoutId id="2147484274" r:id="rId10"/>
    <p:sldLayoutId id="214748427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96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7" r:id="rId1"/>
    <p:sldLayoutId id="2147484278" r:id="rId2"/>
    <p:sldLayoutId id="2147484279" r:id="rId3"/>
    <p:sldLayoutId id="2147484280" r:id="rId4"/>
    <p:sldLayoutId id="2147484281" r:id="rId5"/>
    <p:sldLayoutId id="2147484282" r:id="rId6"/>
    <p:sldLayoutId id="2147484283" r:id="rId7"/>
    <p:sldLayoutId id="2147484284" r:id="rId8"/>
    <p:sldLayoutId id="2147484285" r:id="rId9"/>
    <p:sldLayoutId id="2147484286" r:id="rId10"/>
    <p:sldLayoutId id="2147484287" r:id="rId11"/>
    <p:sldLayoutId id="2147484288" r:id="rId12"/>
    <p:sldLayoutId id="2147484289" r:id="rId13"/>
    <p:sldLayoutId id="2147484290" r:id="rId14"/>
    <p:sldLayoutId id="2147484291" r:id="rId15"/>
    <p:sldLayoutId id="2147484292" r:id="rId16"/>
    <p:sldLayoutId id="214748429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06118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5" r:id="rId1"/>
    <p:sldLayoutId id="2147484296" r:id="rId2"/>
    <p:sldLayoutId id="2147484297" r:id="rId3"/>
    <p:sldLayoutId id="2147484298" r:id="rId4"/>
    <p:sldLayoutId id="2147484299" r:id="rId5"/>
    <p:sldLayoutId id="2147484300" r:id="rId6"/>
    <p:sldLayoutId id="2147484301" r:id="rId7"/>
    <p:sldLayoutId id="2147484302" r:id="rId8"/>
    <p:sldLayoutId id="2147484303" r:id="rId9"/>
    <p:sldLayoutId id="2147484304" r:id="rId10"/>
    <p:sldLayoutId id="21474843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47526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416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  <p:sldLayoutId id="2147484331" r:id="rId13"/>
    <p:sldLayoutId id="2147484332" r:id="rId14"/>
    <p:sldLayoutId id="2147484333" r:id="rId15"/>
    <p:sldLayoutId id="2147484334" r:id="rId16"/>
    <p:sldLayoutId id="2147484335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6048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337" r:id="rId1"/>
    <p:sldLayoutId id="2147484338" r:id="rId2"/>
    <p:sldLayoutId id="2147484339" r:id="rId3"/>
    <p:sldLayoutId id="2147484340" r:id="rId4"/>
    <p:sldLayoutId id="2147484341" r:id="rId5"/>
    <p:sldLayoutId id="2147484342" r:id="rId6"/>
    <p:sldLayoutId id="2147484343" r:id="rId7"/>
    <p:sldLayoutId id="2147484344" r:id="rId8"/>
    <p:sldLayoutId id="2147484345" r:id="rId9"/>
    <p:sldLayoutId id="2147484346" r:id="rId10"/>
    <p:sldLayoutId id="2147484347" r:id="rId11"/>
    <p:sldLayoutId id="2147484348" r:id="rId12"/>
    <p:sldLayoutId id="2147484349" r:id="rId13"/>
    <p:sldLayoutId id="2147484350" r:id="rId14"/>
    <p:sldLayoutId id="2147484351" r:id="rId15"/>
    <p:sldLayoutId id="2147484352" r:id="rId16"/>
    <p:sldLayoutId id="214748435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83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5" r:id="rId1"/>
    <p:sldLayoutId id="2147484356" r:id="rId2"/>
    <p:sldLayoutId id="2147484357" r:id="rId3"/>
    <p:sldLayoutId id="2147484358" r:id="rId4"/>
    <p:sldLayoutId id="2147484359" r:id="rId5"/>
    <p:sldLayoutId id="2147484360" r:id="rId6"/>
    <p:sldLayoutId id="2147484361" r:id="rId7"/>
    <p:sldLayoutId id="2147484362" r:id="rId8"/>
    <p:sldLayoutId id="2147484363" r:id="rId9"/>
    <p:sldLayoutId id="2147484364" r:id="rId10"/>
    <p:sldLayoutId id="2147484365" r:id="rId11"/>
    <p:sldLayoutId id="2147484366" r:id="rId12"/>
    <p:sldLayoutId id="2147484367" r:id="rId13"/>
    <p:sldLayoutId id="2147484368" r:id="rId14"/>
    <p:sldLayoutId id="2147484369" r:id="rId15"/>
    <p:sldLayoutId id="214748437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06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  <p:sldLayoutId id="2147484385" r:id="rId14"/>
    <p:sldLayoutId id="2147484386" r:id="rId15"/>
    <p:sldLayoutId id="2147484387" r:id="rId16"/>
    <p:sldLayoutId id="214748438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35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3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74" r:id="rId1"/>
    <p:sldLayoutId id="2147484475" r:id="rId2"/>
    <p:sldLayoutId id="2147484476" r:id="rId3"/>
    <p:sldLayoutId id="2147484477" r:id="rId4"/>
    <p:sldLayoutId id="2147484478" r:id="rId5"/>
    <p:sldLayoutId id="2147484479" r:id="rId6"/>
    <p:sldLayoutId id="2147484480" r:id="rId7"/>
    <p:sldLayoutId id="2147484481" r:id="rId8"/>
    <p:sldLayoutId id="2147484482" r:id="rId9"/>
    <p:sldLayoutId id="2147484483" r:id="rId10"/>
    <p:sldLayoutId id="21474844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9C5DAD0-94E2-44E8-8BC5-0F2CE8E98E62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6B8F8B9-B3CE-46F9-85E7-ADF653F5D4C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823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6" r:id="rId1"/>
    <p:sldLayoutId id="2147484487" r:id="rId2"/>
    <p:sldLayoutId id="2147484488" r:id="rId3"/>
    <p:sldLayoutId id="2147484489" r:id="rId4"/>
    <p:sldLayoutId id="2147484490" r:id="rId5"/>
    <p:sldLayoutId id="2147484491" r:id="rId6"/>
    <p:sldLayoutId id="2147484492" r:id="rId7"/>
    <p:sldLayoutId id="2147484493" r:id="rId8"/>
    <p:sldLayoutId id="2147484494" r:id="rId9"/>
    <p:sldLayoutId id="2147484495" r:id="rId10"/>
    <p:sldLayoutId id="214748449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5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7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7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6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6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2236762" y="1336431"/>
            <a:ext cx="8637563" cy="1533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S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اَلسَّلاَمُ عَلَيْكُمْ </a:t>
            </a:r>
            <a:r>
              <a:rPr lang="ar-S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وَرَحْمَةُ</a:t>
            </a:r>
            <a:r>
              <a:rPr lang="ar-SA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اللهِ وَبَرَكَاتُهُ</a:t>
            </a:r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n-BD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আসসালামু আলাইকুম ওয়া রাহমতুল্লাহ</a:t>
            </a:r>
            <a:endParaRPr lang="en-US" sz="5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01168" y="3239634"/>
            <a:ext cx="105383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72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72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spc="50" dirty="0" err="1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7200" spc="50" dirty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7200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7200" spc="50" dirty="0" err="1" smtClean="0">
                <a:ln w="11430"/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spc="50" dirty="0">
              <a:ln w="11430"/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3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3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86" y="258378"/>
            <a:ext cx="2961564" cy="15694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88955"/>
            <a:ext cx="5706968" cy="48936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5706968" y="2545427"/>
            <a:ext cx="6485032" cy="4308872"/>
          </a:xfrm>
          <a:custGeom>
            <a:avLst/>
            <a:gdLst>
              <a:gd name="connsiteX0" fmla="*/ 0 w 6367853"/>
              <a:gd name="connsiteY0" fmla="*/ 0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0 w 6367853"/>
              <a:gd name="connsiteY4" fmla="*/ 0 h 4893647"/>
              <a:gd name="connsiteX0" fmla="*/ 5773002 w 6367853"/>
              <a:gd name="connsiteY0" fmla="*/ 409433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773002 w 6367853"/>
              <a:gd name="connsiteY4" fmla="*/ 409433 h 4893647"/>
              <a:gd name="connsiteX0" fmla="*/ 5786650 w 6367853"/>
              <a:gd name="connsiteY0" fmla="*/ 518615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786650 w 6367853"/>
              <a:gd name="connsiteY4" fmla="*/ 518615 h 4893647"/>
              <a:gd name="connsiteX0" fmla="*/ 5786650 w 6367853"/>
              <a:gd name="connsiteY0" fmla="*/ 518615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786650 w 6367853"/>
              <a:gd name="connsiteY4" fmla="*/ 518615 h 4893647"/>
              <a:gd name="connsiteX0" fmla="*/ 5773003 w 6367853"/>
              <a:gd name="connsiteY0" fmla="*/ 1883391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773003 w 6367853"/>
              <a:gd name="connsiteY4" fmla="*/ 1883391 h 4893647"/>
              <a:gd name="connsiteX0" fmla="*/ 5868537 w 6367853"/>
              <a:gd name="connsiteY0" fmla="*/ 1897039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868537 w 6367853"/>
              <a:gd name="connsiteY4" fmla="*/ 1897039 h 4893647"/>
              <a:gd name="connsiteX0" fmla="*/ 5868537 w 6367853"/>
              <a:gd name="connsiteY0" fmla="*/ 1897039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868537 w 6367853"/>
              <a:gd name="connsiteY4" fmla="*/ 1897039 h 4893647"/>
              <a:gd name="connsiteX0" fmla="*/ 5868537 w 6367853"/>
              <a:gd name="connsiteY0" fmla="*/ 1897039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868537 w 6367853"/>
              <a:gd name="connsiteY4" fmla="*/ 1897039 h 4893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7853" h="4893647">
                <a:moveTo>
                  <a:pt x="5868537" y="1897039"/>
                </a:moveTo>
                <a:cubicBezTo>
                  <a:pt x="6307932" y="800669"/>
                  <a:pt x="6201414" y="632346"/>
                  <a:pt x="6367853" y="0"/>
                </a:cubicBezTo>
                <a:lnTo>
                  <a:pt x="6367853" y="4893647"/>
                </a:lnTo>
                <a:lnTo>
                  <a:pt x="0" y="4893647"/>
                </a:lnTo>
                <a:cubicBezTo>
                  <a:pt x="1928883" y="3435303"/>
                  <a:pt x="5877636" y="5798332"/>
                  <a:pt x="5868537" y="189703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5400" b="1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bn-IN" sz="5400" b="1" dirty="0" smtClean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bn-IN" sz="54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</a:t>
            </a:r>
            <a:r>
              <a:rPr lang="bn-IN" sz="5400" b="1" dirty="0" smtClean="0">
                <a:ln w="0"/>
                <a:solidFill>
                  <a:schemeClr val="accent2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দ্দী</a:t>
            </a:r>
            <a:r>
              <a:rPr lang="bn-IN" sz="5400" b="1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sz="5400" b="1" dirty="0" smtClean="0">
                <a:ln w="0"/>
                <a:solidFill>
                  <a:srgbClr val="00B0F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5400" b="1" dirty="0" smtClean="0">
                <a:ln w="0"/>
                <a:solidFill>
                  <a:schemeClr val="accent6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 </a:t>
            </a:r>
            <a:r>
              <a:rPr lang="bn-IN" sz="5400" b="1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bn-IN" sz="5400" b="1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bn-IN" sz="5400" b="1" dirty="0" smtClean="0">
                <a:ln w="0"/>
                <a:solidFill>
                  <a:schemeClr val="accent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হী</a:t>
            </a:r>
            <a:r>
              <a:rPr lang="bn-IN" sz="5400" b="1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</a:t>
            </a:r>
          </a:p>
          <a:p>
            <a:endParaRPr lang="en-US" sz="800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r>
              <a:rPr lang="en-US" sz="2800" b="1" dirty="0" err="1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হেড</a:t>
            </a:r>
            <a:r>
              <a:rPr lang="bn-IN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মাওলানা</a:t>
            </a:r>
            <a:br>
              <a:rPr lang="bn-IN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2800" b="1" dirty="0" smtClean="0">
                <a:ln w="0"/>
                <a:solidFill>
                  <a:srgbClr val="0070C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কাসেম মাহবুব উচ্চ বিদ্যালয়</a:t>
            </a:r>
            <a:endParaRPr lang="en-US" sz="2800" b="1" dirty="0" smtClean="0">
              <a:ln w="0"/>
              <a:solidFill>
                <a:srgbClr val="0070C0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চন্দনাইশ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উপজেলা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bn-IN" sz="2800" b="1" dirty="0" smtClean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ডাকঃ </a:t>
            </a:r>
            <a:r>
              <a:rPr lang="bn-IN" sz="2800" b="1" dirty="0" smtClean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পূর্ব জোয়ারা</a:t>
            </a:r>
            <a:r>
              <a:rPr lang="en-US" sz="2800" b="1" dirty="0" smtClean="0">
                <a:ln w="0"/>
                <a:solidFill>
                  <a:srgbClr val="00B05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2800" b="1" dirty="0">
              <a:ln w="0"/>
              <a:solidFill>
                <a:srgbClr val="00B050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চন্দনাইশ</a:t>
            </a:r>
            <a:r>
              <a:rPr lang="en-US" sz="2800" b="1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bn-IN" sz="2800" b="1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চট্টগ্রাম।</a:t>
            </a:r>
            <a:endParaRPr lang="en-US" sz="800" b="1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সেলফোনঃ-০১৮১৭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৭৫০</a:t>
            </a:r>
            <a:r>
              <a:rPr lang="en-US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b="1" dirty="0" smtClean="0">
                <a:ln w="0"/>
                <a:solidFill>
                  <a:schemeClr val="tx1"/>
                </a:soli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৭৯৫</a:t>
            </a:r>
          </a:p>
          <a:p>
            <a:pPr algn="ctr"/>
            <a:endParaRPr lang="en-US" b="1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b="1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994" y="-11454"/>
            <a:ext cx="3409950" cy="1990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2"/>
          <p:cNvSpPr/>
          <p:nvPr/>
        </p:nvSpPr>
        <p:spPr>
          <a:xfrm rot="5400000">
            <a:off x="1368021" y="1046296"/>
            <a:ext cx="4439982" cy="7176024"/>
          </a:xfrm>
          <a:custGeom>
            <a:avLst/>
            <a:gdLst>
              <a:gd name="connsiteX0" fmla="*/ 0 w 6367853"/>
              <a:gd name="connsiteY0" fmla="*/ 0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0 w 6367853"/>
              <a:gd name="connsiteY4" fmla="*/ 0 h 4893647"/>
              <a:gd name="connsiteX0" fmla="*/ 5773002 w 6367853"/>
              <a:gd name="connsiteY0" fmla="*/ 409433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773002 w 6367853"/>
              <a:gd name="connsiteY4" fmla="*/ 409433 h 4893647"/>
              <a:gd name="connsiteX0" fmla="*/ 5786650 w 6367853"/>
              <a:gd name="connsiteY0" fmla="*/ 518615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786650 w 6367853"/>
              <a:gd name="connsiteY4" fmla="*/ 518615 h 4893647"/>
              <a:gd name="connsiteX0" fmla="*/ 5786650 w 6367853"/>
              <a:gd name="connsiteY0" fmla="*/ 518615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786650 w 6367853"/>
              <a:gd name="connsiteY4" fmla="*/ 518615 h 4893647"/>
              <a:gd name="connsiteX0" fmla="*/ 5773003 w 6367853"/>
              <a:gd name="connsiteY0" fmla="*/ 1883391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773003 w 6367853"/>
              <a:gd name="connsiteY4" fmla="*/ 1883391 h 4893647"/>
              <a:gd name="connsiteX0" fmla="*/ 5868537 w 6367853"/>
              <a:gd name="connsiteY0" fmla="*/ 1897039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868537 w 6367853"/>
              <a:gd name="connsiteY4" fmla="*/ 1897039 h 4893647"/>
              <a:gd name="connsiteX0" fmla="*/ 5868537 w 6367853"/>
              <a:gd name="connsiteY0" fmla="*/ 1897039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868537 w 6367853"/>
              <a:gd name="connsiteY4" fmla="*/ 1897039 h 4893647"/>
              <a:gd name="connsiteX0" fmla="*/ 5868537 w 6367853"/>
              <a:gd name="connsiteY0" fmla="*/ 1897039 h 4893647"/>
              <a:gd name="connsiteX1" fmla="*/ 6367853 w 6367853"/>
              <a:gd name="connsiteY1" fmla="*/ 0 h 4893647"/>
              <a:gd name="connsiteX2" fmla="*/ 6367853 w 6367853"/>
              <a:gd name="connsiteY2" fmla="*/ 4893647 h 4893647"/>
              <a:gd name="connsiteX3" fmla="*/ 0 w 6367853"/>
              <a:gd name="connsiteY3" fmla="*/ 4893647 h 4893647"/>
              <a:gd name="connsiteX4" fmla="*/ 5868537 w 6367853"/>
              <a:gd name="connsiteY4" fmla="*/ 1897039 h 4893647"/>
              <a:gd name="connsiteX0" fmla="*/ 5868537 w 6367853"/>
              <a:gd name="connsiteY0" fmla="*/ 4317417 h 7314025"/>
              <a:gd name="connsiteX1" fmla="*/ 6347905 w 6367853"/>
              <a:gd name="connsiteY1" fmla="*/ 0 h 7314025"/>
              <a:gd name="connsiteX2" fmla="*/ 6367853 w 6367853"/>
              <a:gd name="connsiteY2" fmla="*/ 7314025 h 7314025"/>
              <a:gd name="connsiteX3" fmla="*/ 0 w 6367853"/>
              <a:gd name="connsiteY3" fmla="*/ 7314025 h 7314025"/>
              <a:gd name="connsiteX4" fmla="*/ 5868537 w 6367853"/>
              <a:gd name="connsiteY4" fmla="*/ 4317417 h 7314025"/>
              <a:gd name="connsiteX0" fmla="*/ 5868537 w 6367853"/>
              <a:gd name="connsiteY0" fmla="*/ 4317417 h 7314025"/>
              <a:gd name="connsiteX1" fmla="*/ 6347905 w 6367853"/>
              <a:gd name="connsiteY1" fmla="*/ 0 h 7314025"/>
              <a:gd name="connsiteX2" fmla="*/ 6367853 w 6367853"/>
              <a:gd name="connsiteY2" fmla="*/ 7314025 h 7314025"/>
              <a:gd name="connsiteX3" fmla="*/ 0 w 6367853"/>
              <a:gd name="connsiteY3" fmla="*/ 7314025 h 7314025"/>
              <a:gd name="connsiteX4" fmla="*/ 5868537 w 6367853"/>
              <a:gd name="connsiteY4" fmla="*/ 4317417 h 7314025"/>
              <a:gd name="connsiteX0" fmla="*/ 5828642 w 6367853"/>
              <a:gd name="connsiteY0" fmla="*/ 4067034 h 7314025"/>
              <a:gd name="connsiteX1" fmla="*/ 6347905 w 6367853"/>
              <a:gd name="connsiteY1" fmla="*/ 0 h 7314025"/>
              <a:gd name="connsiteX2" fmla="*/ 6367853 w 6367853"/>
              <a:gd name="connsiteY2" fmla="*/ 7314025 h 7314025"/>
              <a:gd name="connsiteX3" fmla="*/ 0 w 6367853"/>
              <a:gd name="connsiteY3" fmla="*/ 7314025 h 7314025"/>
              <a:gd name="connsiteX4" fmla="*/ 5828642 w 6367853"/>
              <a:gd name="connsiteY4" fmla="*/ 4067034 h 7314025"/>
              <a:gd name="connsiteX0" fmla="*/ 6054695 w 6593906"/>
              <a:gd name="connsiteY0" fmla="*/ 4067034 h 7314025"/>
              <a:gd name="connsiteX1" fmla="*/ 6573958 w 6593906"/>
              <a:gd name="connsiteY1" fmla="*/ 0 h 7314025"/>
              <a:gd name="connsiteX2" fmla="*/ 6593906 w 6593906"/>
              <a:gd name="connsiteY2" fmla="*/ 7314025 h 7314025"/>
              <a:gd name="connsiteX3" fmla="*/ 226053 w 6593906"/>
              <a:gd name="connsiteY3" fmla="*/ 7314025 h 7314025"/>
              <a:gd name="connsiteX4" fmla="*/ 1961495 w 6593906"/>
              <a:gd name="connsiteY4" fmla="*/ 6868898 h 7314025"/>
              <a:gd name="connsiteX5" fmla="*/ 6054695 w 6593906"/>
              <a:gd name="connsiteY5" fmla="*/ 4067034 h 7314025"/>
              <a:gd name="connsiteX0" fmla="*/ 6054695 w 6593906"/>
              <a:gd name="connsiteY0" fmla="*/ 4067034 h 7314025"/>
              <a:gd name="connsiteX1" fmla="*/ 6573958 w 6593906"/>
              <a:gd name="connsiteY1" fmla="*/ 0 h 7314025"/>
              <a:gd name="connsiteX2" fmla="*/ 6593906 w 6593906"/>
              <a:gd name="connsiteY2" fmla="*/ 7314025 h 7314025"/>
              <a:gd name="connsiteX3" fmla="*/ 226053 w 6593906"/>
              <a:gd name="connsiteY3" fmla="*/ 7314025 h 7314025"/>
              <a:gd name="connsiteX4" fmla="*/ 1961495 w 6593906"/>
              <a:gd name="connsiteY4" fmla="*/ 6868898 h 7314025"/>
              <a:gd name="connsiteX5" fmla="*/ 6054695 w 6593906"/>
              <a:gd name="connsiteY5" fmla="*/ 4067034 h 7314025"/>
              <a:gd name="connsiteX0" fmla="*/ 6045298 w 6584509"/>
              <a:gd name="connsiteY0" fmla="*/ 4067034 h 7345046"/>
              <a:gd name="connsiteX1" fmla="*/ 6564561 w 6584509"/>
              <a:gd name="connsiteY1" fmla="*/ 0 h 7345046"/>
              <a:gd name="connsiteX2" fmla="*/ 6584509 w 6584509"/>
              <a:gd name="connsiteY2" fmla="*/ 7314025 h 7345046"/>
              <a:gd name="connsiteX3" fmla="*/ 216656 w 6584509"/>
              <a:gd name="connsiteY3" fmla="*/ 7314025 h 7345046"/>
              <a:gd name="connsiteX4" fmla="*/ 2051835 w 6584509"/>
              <a:gd name="connsiteY4" fmla="*/ 7035820 h 7345046"/>
              <a:gd name="connsiteX5" fmla="*/ 6045298 w 6584509"/>
              <a:gd name="connsiteY5" fmla="*/ 4067034 h 7345046"/>
              <a:gd name="connsiteX0" fmla="*/ 6045298 w 6584509"/>
              <a:gd name="connsiteY0" fmla="*/ 4067034 h 7345046"/>
              <a:gd name="connsiteX1" fmla="*/ 6564561 w 6584509"/>
              <a:gd name="connsiteY1" fmla="*/ 0 h 7345046"/>
              <a:gd name="connsiteX2" fmla="*/ 6584509 w 6584509"/>
              <a:gd name="connsiteY2" fmla="*/ 7314025 h 7345046"/>
              <a:gd name="connsiteX3" fmla="*/ 216656 w 6584509"/>
              <a:gd name="connsiteY3" fmla="*/ 7314025 h 7345046"/>
              <a:gd name="connsiteX4" fmla="*/ 2051835 w 6584509"/>
              <a:gd name="connsiteY4" fmla="*/ 7035820 h 7345046"/>
              <a:gd name="connsiteX5" fmla="*/ 5143717 w 6584509"/>
              <a:gd name="connsiteY5" fmla="*/ 6298578 h 7345046"/>
              <a:gd name="connsiteX6" fmla="*/ 6045298 w 6584509"/>
              <a:gd name="connsiteY6" fmla="*/ 4067034 h 7345046"/>
              <a:gd name="connsiteX0" fmla="*/ 5963227 w 6502438"/>
              <a:gd name="connsiteY0" fmla="*/ 4067034 h 7314025"/>
              <a:gd name="connsiteX1" fmla="*/ 6482490 w 6502438"/>
              <a:gd name="connsiteY1" fmla="*/ 0 h 7314025"/>
              <a:gd name="connsiteX2" fmla="*/ 6502438 w 6502438"/>
              <a:gd name="connsiteY2" fmla="*/ 7314025 h 7314025"/>
              <a:gd name="connsiteX3" fmla="*/ 134585 w 6502438"/>
              <a:gd name="connsiteY3" fmla="*/ 7314025 h 7314025"/>
              <a:gd name="connsiteX4" fmla="*/ 3405993 w 6502438"/>
              <a:gd name="connsiteY4" fmla="*/ 6924539 h 7314025"/>
              <a:gd name="connsiteX5" fmla="*/ 5061646 w 6502438"/>
              <a:gd name="connsiteY5" fmla="*/ 6298578 h 7314025"/>
              <a:gd name="connsiteX6" fmla="*/ 5963227 w 6502438"/>
              <a:gd name="connsiteY6" fmla="*/ 4067034 h 7314025"/>
              <a:gd name="connsiteX0" fmla="*/ 5963227 w 6502438"/>
              <a:gd name="connsiteY0" fmla="*/ 4067034 h 7314025"/>
              <a:gd name="connsiteX1" fmla="*/ 6482490 w 6502438"/>
              <a:gd name="connsiteY1" fmla="*/ 0 h 7314025"/>
              <a:gd name="connsiteX2" fmla="*/ 6502438 w 6502438"/>
              <a:gd name="connsiteY2" fmla="*/ 7314025 h 7314025"/>
              <a:gd name="connsiteX3" fmla="*/ 134585 w 6502438"/>
              <a:gd name="connsiteY3" fmla="*/ 7314025 h 7314025"/>
              <a:gd name="connsiteX4" fmla="*/ 3405993 w 6502438"/>
              <a:gd name="connsiteY4" fmla="*/ 6924539 h 7314025"/>
              <a:gd name="connsiteX5" fmla="*/ 5061646 w 6502438"/>
              <a:gd name="connsiteY5" fmla="*/ 6298578 h 7314025"/>
              <a:gd name="connsiteX6" fmla="*/ 5963227 w 6502438"/>
              <a:gd name="connsiteY6" fmla="*/ 4067034 h 7314025"/>
              <a:gd name="connsiteX0" fmla="*/ 5950284 w 6489495"/>
              <a:gd name="connsiteY0" fmla="*/ 4067034 h 7314025"/>
              <a:gd name="connsiteX1" fmla="*/ 6469547 w 6489495"/>
              <a:gd name="connsiteY1" fmla="*/ 0 h 7314025"/>
              <a:gd name="connsiteX2" fmla="*/ 6489495 w 6489495"/>
              <a:gd name="connsiteY2" fmla="*/ 7314025 h 7314025"/>
              <a:gd name="connsiteX3" fmla="*/ 121642 w 6489495"/>
              <a:gd name="connsiteY3" fmla="*/ 7314025 h 7314025"/>
              <a:gd name="connsiteX4" fmla="*/ 3792003 w 6489495"/>
              <a:gd name="connsiteY4" fmla="*/ 6952359 h 7314025"/>
              <a:gd name="connsiteX5" fmla="*/ 5048703 w 6489495"/>
              <a:gd name="connsiteY5" fmla="*/ 6298578 h 7314025"/>
              <a:gd name="connsiteX6" fmla="*/ 5950284 w 6489495"/>
              <a:gd name="connsiteY6" fmla="*/ 4067034 h 7314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89495" h="7314025">
                <a:moveTo>
                  <a:pt x="5950284" y="4067034"/>
                </a:moveTo>
                <a:cubicBezTo>
                  <a:pt x="6389679" y="2970664"/>
                  <a:pt x="5944051" y="548884"/>
                  <a:pt x="6469547" y="0"/>
                </a:cubicBezTo>
                <a:cubicBezTo>
                  <a:pt x="6476196" y="2438008"/>
                  <a:pt x="6482846" y="4876017"/>
                  <a:pt x="6489495" y="7314025"/>
                </a:cubicBezTo>
                <a:lnTo>
                  <a:pt x="121642" y="7314025"/>
                </a:lnTo>
                <a:cubicBezTo>
                  <a:pt x="-693647" y="7223609"/>
                  <a:pt x="2820563" y="7493524"/>
                  <a:pt x="3792003" y="6952359"/>
                </a:cubicBezTo>
                <a:cubicBezTo>
                  <a:pt x="5171717" y="6864260"/>
                  <a:pt x="4383126" y="6793376"/>
                  <a:pt x="5048703" y="6298578"/>
                </a:cubicBezTo>
                <a:cubicBezTo>
                  <a:pt x="5714280" y="5803780"/>
                  <a:pt x="5613739" y="5072748"/>
                  <a:pt x="5950284" y="4067034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endParaRPr lang="en-US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  <a:p>
            <a:pPr algn="ctr"/>
            <a:endParaRPr lang="en-US" dirty="0" smtClean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  <a:latin typeface="Shonar Bangla" panose="020B0502040204020203" pitchFamily="34" charset="0"/>
              <a:cs typeface="Shonar Bangla" panose="020B0502040204020203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2" y="6245231"/>
            <a:ext cx="6511637" cy="52322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Email: nmtawhed44@gmail.com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5400000">
            <a:off x="4337" y="-22959"/>
            <a:ext cx="1205976" cy="1214651"/>
          </a:xfrm>
          <a:prstGeom prst="rt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10957471" y="46"/>
            <a:ext cx="1234530" cy="1282844"/>
          </a:xfrm>
          <a:prstGeom prst="rect">
            <a:avLst/>
          </a:prstGeom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3" r="22693" b="18290"/>
          <a:stretch/>
        </p:blipFill>
        <p:spPr>
          <a:xfrm>
            <a:off x="7990558" y="270182"/>
            <a:ext cx="2388298" cy="1268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3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2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2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2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2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2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2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2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2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2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2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5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17" y="953370"/>
            <a:ext cx="4958674" cy="527538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4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4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90829" y="1768824"/>
            <a:ext cx="530066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ইসলাম ও নৈতিক শিক্ষা</a:t>
            </a:r>
            <a:r>
              <a:rPr lang="bn-BD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5400" dirty="0" smtClean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 </a:t>
            </a:r>
            <a:r>
              <a:rPr lang="en-US" sz="54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নবম-দশম</a:t>
            </a:r>
            <a:r>
              <a:rPr lang="en-US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r>
              <a:rPr lang="bn-BD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5400" dirty="0" smtClean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৫০ মিনিট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51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5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750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02873" y="1163780"/>
            <a:ext cx="8742217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		 ৫ম</a:t>
            </a:r>
          </a:p>
          <a:p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অধ্যা</a:t>
            </a: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য়ের</a:t>
            </a:r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শিরোনাম :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“</a:t>
            </a:r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আর্দশ জীবনচরিত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</a:p>
          <a:p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				 ১৬</a:t>
            </a:r>
          </a:p>
          <a:p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শিরোনাম:		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জ্ঞান-বিজ্ঞান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প্রযুক্তি চর্চায় 					 মুসলমানদের অবদান</a:t>
            </a:r>
          </a:p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(গণিতশাস্ত্র) </a:t>
            </a:r>
          </a:p>
          <a:p>
            <a:r>
              <a:rPr lang="en-US" sz="40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পৃষ্ঠা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:				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96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-১</a:t>
            </a:r>
            <a:r>
              <a:rPr lang="en-US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98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769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ঘোষণা</a:t>
            </a:r>
            <a:r>
              <a:rPr lang="bn-IN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895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8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96259" y="3348922"/>
            <a:ext cx="85243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গণিত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শাস্ত্রের জনক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কে বলতে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গণিত শাস্ত্রে মুসলমানদের অবদান ব্যাখ্যা করতে পারবে।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ম্যাগনিফাইং গ্লাসের আবিস্কারক কে বলতে পারবে।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05097" y="369540"/>
            <a:ext cx="6743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>
                <a:latin typeface="Nikosh" pitchFamily="2" charset="0"/>
                <a:cs typeface="Nikosh" pitchFamily="2" charset="0"/>
              </a:rPr>
              <a:t>শিখন ফল</a:t>
            </a:r>
            <a:endParaRPr lang="en-US" sz="72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68720" y="2019257"/>
            <a:ext cx="84096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শিক্ষার্থীরা-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7799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3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7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75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7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37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6000">
              <a:srgbClr val="E7EDD2"/>
            </a:gs>
            <a:gs pos="67000">
              <a:srgbClr val="E7EDD3"/>
            </a:gs>
            <a:gs pos="42495">
              <a:srgbClr val="F1F5E6"/>
            </a:gs>
            <a:gs pos="29000">
              <a:srgbClr val="EDF2DF"/>
            </a:gs>
            <a:gs pos="20355">
              <a:srgbClr val="F8FAF3"/>
            </a:gs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জ্ঞান-বিজ্ঞান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প্রযুক্তি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চর্চায় মুসলমানদের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1052946" y="925223"/>
            <a:ext cx="1091738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শুধু সাধারণ শিক্ষা নয়,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জ্ঞান-বিজ্ঞান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ও প্রযুক্তি চর্চায়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মুসলমানগণ সমান দক্ষতার পরিচয় দিয়েছেন।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আধুনিক যুগের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জ্ঞান-বিজ্ঞান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 অনেক শাখা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মুসলমানদের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জ্ঞান-বিজ্ঞান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প্রযুক্তিরই ফসল।</a:t>
            </a:r>
            <a:endParaRPr lang="en-US" sz="3600" b="1" dirty="0"/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গণিত শাস্ত্রে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মুসলমানদের অবদান অবিস্মরণীয়।</a:t>
            </a:r>
          </a:p>
          <a:p>
            <a:pPr marL="571500" indent="-571500">
              <a:buFont typeface="Wingdings" panose="05000000000000000000" pitchFamily="2" charset="2"/>
              <a:buChar char="q"/>
            </a:pP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গণিত শাস্ত্রে উল্লেখযোগ্য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অবদান রেখেছেন-</a:t>
            </a:r>
          </a:p>
          <a:p>
            <a:pPr marL="2686050" lvl="4" indent="-857250">
              <a:buFont typeface="+mj-lt"/>
              <a:buAutoNum type="romanUcPeriod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মুসা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খাওয়ারেযমি</a:t>
            </a:r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686050" lvl="4" indent="-857250">
              <a:buFont typeface="+mj-lt"/>
              <a:buAutoNum type="romanUcPeriod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হাসান ইবনে হায়সাম</a:t>
            </a:r>
          </a:p>
          <a:p>
            <a:pPr marL="2686050" lvl="4" indent="-857250">
              <a:buFont typeface="+mj-lt"/>
              <a:buAutoNum type="romanUcPeriod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উমর খৈয়াম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686050" lvl="4" indent="-857250">
              <a:buFont typeface="+mj-lt"/>
              <a:buAutoNum type="romanUcPeriod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নাসির উদ্দিন তুসি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21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3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3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bn-BD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শাস্ত্রে মুসলমানদের অবদান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432474" y="1470466"/>
            <a:ext cx="4758034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4"/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মুসা </a:t>
            </a:r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আল </a:t>
            </a:r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খাওয়ারেযমি</a:t>
            </a:r>
            <a:endParaRPr lang="bn-BD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জম্মঃ ৭৮০ খ্রিঃ</a:t>
            </a:r>
          </a:p>
          <a:p>
            <a:endParaRPr lang="bn-BD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মৃত্যুঃ ৮৫০ খ্রিঃ</a:t>
            </a:r>
            <a:endParaRPr lang="bn-BD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7886"/>
            <a:ext cx="5638800" cy="615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9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7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4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4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791200" y="846430"/>
            <a:ext cx="6400800" cy="5591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4" indent="-571500">
              <a:buFont typeface="Wingdings" panose="05000000000000000000" pitchFamily="2" charset="2"/>
              <a:buChar char="Ø"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নাম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মুহাম্মদ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ইবনে মুসা </a:t>
            </a:r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আল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খাওয়ারেযমি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endParaRPr lang="bn-BD" sz="2000" b="1" baseline="-25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তিনি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খাওয়ারেযম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এলাকায় জম্মগ্রহন করেন তাই ‘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খাওয়ারেযমি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’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নামে পরিচিত।</a:t>
            </a:r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তাঁকে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গণিত শাস্ত্রের জনক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বলা হয়।</a:t>
            </a:r>
          </a:p>
          <a:p>
            <a:endParaRPr lang="bn-BD" sz="2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রচিত ‘হিসাব আল জাবর ওয়াল মুকাবালাহ’ গ্রন্থের নামানুসারে আল জেবরা (বিজগণিত) নামকরণ করা হয়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bn-BD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শাস্ত্রে মুসলমানদের অবদান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7886"/>
            <a:ext cx="5611090" cy="555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6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2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2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75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75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75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75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0">
              <a:srgbClr val="E7EDD3"/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bn-BD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শাস্ত্রে মুসলমানদের অবদান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62254" y="1066800"/>
            <a:ext cx="4793674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4"/>
            <a:r>
              <a:rPr lang="bn-BD" sz="5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হাসান 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ইবনে হায়সাম</a:t>
            </a:r>
          </a:p>
          <a:p>
            <a:endParaRPr lang="bn-BD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জম্মঃ ৯৬৫ খ্রিঃ</a:t>
            </a:r>
          </a:p>
          <a:p>
            <a:endParaRPr lang="bn-BD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মৃত্যুঃ ১০৪৪ খ্রিঃ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09" b="6022"/>
          <a:stretch/>
        </p:blipFill>
        <p:spPr>
          <a:xfrm>
            <a:off x="-1" y="707886"/>
            <a:ext cx="5403273" cy="563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6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5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2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7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25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497781" y="1039090"/>
            <a:ext cx="551411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4" indent="-571500">
              <a:buFont typeface="Wingdings" panose="05000000000000000000" pitchFamily="2" charset="2"/>
              <a:buChar char="Ø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হাসান ইবনে হায়সাম একজন চক্ষুবিজ্ঞানী (Optic Scientist) ছিলেন।</a:t>
            </a:r>
            <a:endParaRPr lang="bn-BD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bn-BD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গ্রন্থের </a:t>
            </a:r>
            <a:r>
              <a:rPr lang="bn-BD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হ</a:t>
            </a:r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লো ‘কিতাবুল মানাযির’ </a:t>
            </a:r>
            <a:r>
              <a:rPr lang="bn-BD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ম্যাগনিফাইং গ্লাস আবিস্কার করেন।</a:t>
            </a:r>
            <a:endParaRPr lang="en-US" sz="36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শাস্ত্রে মুসলমানদের অবদান</a:t>
            </a:r>
            <a:endParaRPr lang="en-US" sz="4000" b="1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" y="707886"/>
            <a:ext cx="6236208" cy="555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2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8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25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2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6916">
              <a:srgbClr val="CDE1F2"/>
            </a:gs>
            <a:gs pos="0">
              <a:schemeClr val="accent1">
                <a:lumMod val="5000"/>
                <a:lumOff val="95000"/>
              </a:schemeClr>
            </a:gs>
            <a:gs pos="49550">
              <a:srgbClr val="CBE0F2"/>
            </a:gs>
            <a:gs pos="17000">
              <a:schemeClr val="accent1">
                <a:lumMod val="45000"/>
                <a:lumOff val="55000"/>
              </a:schemeClr>
            </a:gs>
            <a:gs pos="68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শাস্ত্রে মুসলমানদের অবদান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34270" y="1456612"/>
            <a:ext cx="3323346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b="1" dirty="0">
                <a:latin typeface="NikoshBAN" panose="02000000000000000000" pitchFamily="2" charset="0"/>
                <a:cs typeface="NikoshBAN" panose="02000000000000000000" pitchFamily="2" charset="0"/>
              </a:rPr>
              <a:t>উমর </a:t>
            </a:r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খৈয়াম</a:t>
            </a:r>
          </a:p>
          <a:p>
            <a:endParaRPr lang="bn-BD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জম্মঃ ১০৪৮ খ্রিঃ</a:t>
            </a:r>
          </a:p>
          <a:p>
            <a:endParaRPr lang="bn-BD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মৃত্যুঃ ১২২২ খ্রিঃ</a:t>
            </a:r>
            <a:endParaRPr lang="bn-BD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7886"/>
            <a:ext cx="5328979" cy="573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41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6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4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4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7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6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6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শাস্ত্রে মুসলমানদের 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18909" y="1168098"/>
            <a:ext cx="53755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4" indent="-571500">
              <a:buFont typeface="Wingdings" panose="05000000000000000000" pitchFamily="2" charset="2"/>
              <a:buChar char="Ø"/>
            </a:pP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নাম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উমর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ইবনে ইব্রাহিম আল খৈয়াম সংক্ষেপে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উমর খৈয়াম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নামে পরিচিত</a:t>
            </a:r>
          </a:p>
          <a:p>
            <a:pPr marL="571500" lvl="4" indent="-571500">
              <a:buFont typeface="Wingdings" panose="05000000000000000000" pitchFamily="2" charset="2"/>
              <a:buChar char="Ø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তিনি ছিলেন প্রথম শ্রেণির গণিতবিদ।</a:t>
            </a:r>
          </a:p>
          <a:p>
            <a:pPr marL="571500" lvl="4" indent="-571500">
              <a:buFont typeface="Wingdings" panose="05000000000000000000" pitchFamily="2" charset="2"/>
              <a:buChar char="Ø"/>
            </a:pP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‘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কিতাবুল জিবার ওয়াল মুকাবালাহ’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গণিত শাস্ত্রের এক অমরগ্রন্থ।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9"/>
          <a:stretch/>
        </p:blipFill>
        <p:spPr>
          <a:xfrm>
            <a:off x="0" y="707886"/>
            <a:ext cx="5361709" cy="566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62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4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4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7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7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6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6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 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শাস্ত্রে মুসলমানদের অবদান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691745" y="1484321"/>
            <a:ext cx="4197927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4"/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নাসির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উদ্দিন তুসি</a:t>
            </a:r>
          </a:p>
          <a:p>
            <a:endParaRPr lang="bn-BD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জম্মঃ ১২০১ খ্রিঃ</a:t>
            </a:r>
          </a:p>
          <a:p>
            <a:endParaRPr lang="bn-BD" sz="4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মৃত্যুঃ ১২৭৪ খ্রিঃ</a:t>
            </a:r>
            <a:endParaRPr lang="bn-BD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7886"/>
            <a:ext cx="5444836" cy="566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34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6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2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6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6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75563" y="846431"/>
            <a:ext cx="6816437" cy="5283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n-BD" sz="2000" b="1" baseline="-25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তিনি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জ্যামিতি,ত্রিকোণমিতি ও জ্যোতিবিজ্ঞান সম্পর্কে মোট ১৬টি গ্রন্থ রচনা করেন।</a:t>
            </a:r>
            <a:endParaRPr lang="bn-BD" sz="2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তাঁর</a:t>
            </a:r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উল্লেখযোগ্য গ্রন্থগুলোর </a:t>
            </a:r>
            <a:r>
              <a:rPr lang="bn-BD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3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হ</a:t>
            </a:r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লো –</a:t>
            </a:r>
          </a:p>
          <a:p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মুতাওয়াসিতাত বাইনাল হান্দাসা ওয়াল হাইয়া,</a:t>
            </a:r>
          </a:p>
          <a:p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জামিঊল হিসাব বিত তাখতে ওয়াত্বেরাব,</a:t>
            </a:r>
          </a:p>
          <a:p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কাওয়ায়েদুল হান্দাসা</a:t>
            </a:r>
          </a:p>
          <a:p>
            <a:r>
              <a:rPr lang="bn-BD" sz="36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৪। তাহরিরুল উসুল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707886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ভূগোল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শাস্ত্রে মুসলমানদের অবদান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07887"/>
            <a:ext cx="5043055" cy="563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058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6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6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2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7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75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475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4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627418"/>
            <a:ext cx="12192000" cy="24314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4"/>
            <a:r>
              <a:rPr lang="en-US" sz="5400" b="1" dirty="0" smtClean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“ক”</a:t>
            </a:r>
            <a:r>
              <a:rPr lang="bn-BD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en-US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bn-BD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শাস্ত্রে মুসা </a:t>
            </a:r>
            <a:r>
              <a:rPr lang="bn-IN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 </a:t>
            </a:r>
            <a:r>
              <a:rPr lang="bn-BD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bn-IN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খাওয়ারেযমি</a:t>
            </a:r>
            <a:r>
              <a:rPr lang="bn-BD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অবদান লিখ।</a:t>
            </a:r>
          </a:p>
          <a:p>
            <a:pPr marL="0" lvl="4"/>
            <a:r>
              <a:rPr lang="bn-BD" sz="54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“খ”</a:t>
            </a:r>
            <a:r>
              <a:rPr lang="bn-BD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</a:t>
            </a:r>
            <a:r>
              <a:rPr lang="bn-BD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bn-BD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শাস্ত্রে হাসান ইবনে </a:t>
            </a:r>
            <a:r>
              <a:rPr lang="bn-BD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হায়সাম এর</a:t>
            </a:r>
            <a:r>
              <a:rPr lang="bn-BD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n-BD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অবদান </a:t>
            </a:r>
            <a:r>
              <a:rPr lang="bn-BD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bn-BD" sz="4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lvl="4"/>
            <a:endParaRPr lang="bn-BD" sz="4400" b="1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9" t="-1810" r="-549" b="10936"/>
          <a:stretch/>
        </p:blipFill>
        <p:spPr>
          <a:xfrm>
            <a:off x="0" y="830997"/>
            <a:ext cx="12192000" cy="3796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232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5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051388" cy="830997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2053725"/>
            <a:ext cx="67194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28700" lvl="1" indent="-571500">
              <a:buFont typeface="Wingdings" panose="05000000000000000000" pitchFamily="2" charset="2"/>
              <a:buChar char="v"/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গণিত 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শাস্ত্রের জনক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কে?</a:t>
            </a:r>
          </a:p>
          <a:p>
            <a:pPr marL="1028700" lvl="1" indent="-571500">
              <a:buFont typeface="Wingdings" panose="05000000000000000000" pitchFamily="2" charset="2"/>
              <a:buChar char="v"/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ম্যাগনিফাইং গ্লাস কে আবিস্কার করেন ?</a:t>
            </a:r>
          </a:p>
          <a:p>
            <a:pPr marL="1028700" lvl="1" indent="-571500">
              <a:buFont typeface="Wingdings" panose="05000000000000000000" pitchFamily="2" charset="2"/>
              <a:buChar char="v"/>
            </a:pP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‘কিতাবুল 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জিবার ওয়াল মুকাবালাহ </a:t>
            </a:r>
            <a:r>
              <a:rPr lang="bn-BD" sz="3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গ্রন্থের লেখক কে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marL="1028700" lvl="1" indent="-571500">
              <a:buFont typeface="Wingdings" panose="05000000000000000000" pitchFamily="2" charset="2"/>
              <a:buChar char="v"/>
            </a:pP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জ্যামিতি,ত্রিকোণমিতি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ও জ্যোতিবিজ্ঞান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সম্পর্কে নাসির 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উদ্দিন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তুসি কতটি গ্রন্থ </a:t>
            </a:r>
            <a:r>
              <a:rPr lang="bn-BD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রচনা </a:t>
            </a:r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করেন?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744691" y="2053725"/>
            <a:ext cx="4447309" cy="3023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মুসা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আল</a:t>
            </a: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খাওয়ারেযমি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হাসান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ইবনে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হায়সাম</a:t>
            </a:r>
          </a:p>
          <a:p>
            <a:endParaRPr lang="bn-BD" sz="1050" b="1" dirty="0" smtClean="0"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উমর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খৈয়াম </a:t>
            </a:r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lvl="4" indent="-571500">
              <a:buFont typeface="Wingdings" panose="05000000000000000000" pitchFamily="2" charset="2"/>
              <a:buChar char="ü"/>
            </a:pPr>
            <a:r>
              <a:rPr lang="bn-BD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মোট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১৬টি </a:t>
            </a:r>
          </a:p>
        </p:txBody>
      </p:sp>
    </p:spTree>
    <p:extLst>
      <p:ext uri="{BB962C8B-B14F-4D97-AF65-F5344CB8AC3E}">
        <p14:creationId xmlns:p14="http://schemas.microsoft.com/office/powerpoint/2010/main" val="31856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4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4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2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2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3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47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4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75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25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530436"/>
            <a:ext cx="12192000" cy="230832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 </a:t>
            </a:r>
            <a:r>
              <a:rPr lang="bn-BD" sz="4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শাস্ত্রে মুসলমানদের অবদান সম্পর্কে একটি অনুচ্ছেদ তৈরি করে</a:t>
            </a:r>
            <a:r>
              <a:rPr lang="en-US" sz="4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4800" b="1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800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800" b="1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5663"/>
            <a:ext cx="12191999" cy="351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0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4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204" y="1371233"/>
            <a:ext cx="4831307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17502" y="173183"/>
            <a:ext cx="986733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থাকার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1160" y="5208942"/>
            <a:ext cx="73834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আল্লাহ</a:t>
            </a:r>
            <a:r>
              <a:rPr lang="en-US" sz="8000" dirty="0" smtClean="0"/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হাফেজ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84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4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1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3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4_Retrospect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4.xml><?xml version="1.0" encoding="utf-8"?>
<a:theme xmlns:a="http://schemas.openxmlformats.org/drawingml/2006/main" name="Parallax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5.xml><?xml version="1.0" encoding="utf-8"?>
<a:theme xmlns:a="http://schemas.openxmlformats.org/drawingml/2006/main" name="Badg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ppt/theme/theme6.xml><?xml version="1.0" encoding="utf-8"?>
<a:theme xmlns:a="http://schemas.openxmlformats.org/drawingml/2006/main" name="1_Badge">
  <a:themeElements>
    <a:clrScheme name="Badge">
      <a:dk1>
        <a:sysClr val="windowText" lastClr="000000"/>
      </a:dk1>
      <a:lt1>
        <a:sysClr val="window" lastClr="FFFFFF"/>
      </a:lt1>
      <a:dk2>
        <a:srgbClr val="1B2F36"/>
      </a:dk2>
      <a:lt2>
        <a:srgbClr val="F3F3F2"/>
      </a:lt2>
      <a:accent1>
        <a:srgbClr val="A38D51"/>
      </a:accent1>
      <a:accent2>
        <a:srgbClr val="5A3D40"/>
      </a:accent2>
      <a:accent3>
        <a:srgbClr val="5D988C"/>
      </a:accent3>
      <a:accent4>
        <a:srgbClr val="A85752"/>
      </a:accent4>
      <a:accent5>
        <a:srgbClr val="809A67"/>
      </a:accent5>
      <a:accent6>
        <a:srgbClr val="67645A"/>
      </a:accent6>
      <a:hlink>
        <a:srgbClr val="5D988C"/>
      </a:hlink>
      <a:folHlink>
        <a:srgbClr val="8467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9E77EDF1-0821-4215-BD6E-A2D49F02550D}"/>
    </a:ext>
  </a:extLst>
</a:theme>
</file>

<file path=ppt/theme/theme7.xml><?xml version="1.0" encoding="utf-8"?>
<a:theme xmlns:a="http://schemas.openxmlformats.org/drawingml/2006/main" name="1_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8.xml><?xml version="1.0" encoding="utf-8"?>
<a:theme xmlns:a="http://schemas.openxmlformats.org/drawingml/2006/main" name="Circuit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9.xml><?xml version="1.0" encoding="utf-8"?>
<a:theme xmlns:a="http://schemas.openxmlformats.org/drawingml/2006/main" name="2_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10.xml><?xml version="1.0" encoding="utf-8"?>
<a:theme xmlns:a="http://schemas.openxmlformats.org/drawingml/2006/main" name="2_Droplet">
  <a:themeElements>
    <a:clrScheme name="Droplet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1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_Retrospect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2580</TotalTime>
  <Words>435</Words>
  <Application>Microsoft Office PowerPoint</Application>
  <PresentationFormat>Widescreen</PresentationFormat>
  <Paragraphs>121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19</vt:i4>
      </vt:variant>
    </vt:vector>
  </HeadingPairs>
  <TitlesOfParts>
    <vt:vector size="48" baseType="lpstr">
      <vt:lpstr>Arial</vt:lpstr>
      <vt:lpstr>Calibri</vt:lpstr>
      <vt:lpstr>Calibri Light</vt:lpstr>
      <vt:lpstr>Century Gothic</vt:lpstr>
      <vt:lpstr>Corbel</vt:lpstr>
      <vt:lpstr>Gill Sans MT</vt:lpstr>
      <vt:lpstr>Impact</vt:lpstr>
      <vt:lpstr>Nikosh</vt:lpstr>
      <vt:lpstr>NikoshBAN</vt:lpstr>
      <vt:lpstr>Shonar Bangla</vt:lpstr>
      <vt:lpstr>Times New Roman</vt:lpstr>
      <vt:lpstr>Trebuchet MS</vt:lpstr>
      <vt:lpstr>Tw Cen MT</vt:lpstr>
      <vt:lpstr>Vrinda</vt:lpstr>
      <vt:lpstr>Wingdings</vt:lpstr>
      <vt:lpstr>Wingdings 3</vt:lpstr>
      <vt:lpstr>1_Wisp</vt:lpstr>
      <vt:lpstr>3_Retrospect</vt:lpstr>
      <vt:lpstr>4_Retrospect</vt:lpstr>
      <vt:lpstr>Parallax</vt:lpstr>
      <vt:lpstr>Badge</vt:lpstr>
      <vt:lpstr>1_Badge</vt:lpstr>
      <vt:lpstr>1_Droplet</vt:lpstr>
      <vt:lpstr>Circuit</vt:lpstr>
      <vt:lpstr>2_Wisp</vt:lpstr>
      <vt:lpstr>2_Droplet</vt:lpstr>
      <vt:lpstr>Retrospect</vt:lpstr>
      <vt:lpstr>Office Theme</vt:lpstr>
      <vt:lpstr>1_Retrospect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577</cp:revision>
  <dcterms:created xsi:type="dcterms:W3CDTF">2017-02-20T06:20:34Z</dcterms:created>
  <dcterms:modified xsi:type="dcterms:W3CDTF">2019-10-11T06:06:10Z</dcterms:modified>
</cp:coreProperties>
</file>