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94" r:id="rId3"/>
    <p:sldId id="300" r:id="rId4"/>
    <p:sldId id="299" r:id="rId5"/>
    <p:sldId id="288" r:id="rId6"/>
    <p:sldId id="289" r:id="rId7"/>
    <p:sldId id="291" r:id="rId8"/>
    <p:sldId id="292" r:id="rId9"/>
    <p:sldId id="293" r:id="rId10"/>
    <p:sldId id="298" r:id="rId11"/>
    <p:sldId id="29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830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প্রমাণ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বৃত্তে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অন্তর্লিখি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ত চতুর্ভূজের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বিপরীত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কোণদ্বয়ের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সমষ্টি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সমকোণ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73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7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943600"/>
            <a:ext cx="91440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অধ্যাবসায় সফলতার চাবিকাঠি।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Content Placeholder 6" descr="flower-pictures-gif-32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95400"/>
            <a:ext cx="9144000" cy="48307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7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 পরিচিতি </a:t>
            </a:r>
            <a:endParaRPr lang="en-US" sz="7200" dirty="0">
              <a:solidFill>
                <a:schemeClr val="accent5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তরুণ কুমার দাম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সহকারী শিক্ষক ( গণিত) 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জি, সি, টি , কুঠিবাড়ী দাখিল মাদ্রাসা, 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বাঘারপাড়া, যশোর ।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TARUN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2057400"/>
            <a:ext cx="2895600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শ্রেণি পরিচিতি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শ্রেণি-৯ম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বিষয়- গণিত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মূলপাঠ- জ্যামিতি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অধ্যায়-৮ উপপাদ্য ২২ 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সময়-৪৫ মিনিট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তারিখ-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12-10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-২০১৯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১। বৃত্তস্থ ও কেন্দ্রস্থ কোণের ধারণা পাবে । 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২। বৃত্তস্থ ও কেন্দ্রস্থ কোণের তুলনা করতে পারবে।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প্রমান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অর্ধবৃত্তস্থ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সমকোণ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362200" y="2133600"/>
            <a:ext cx="3124200" cy="2971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2"/>
            <a:endCxn id="4" idx="6"/>
          </p:cNvCxnSpPr>
          <p:nvPr/>
        </p:nvCxnSpPr>
        <p:spPr>
          <a:xfrm rot="10800000" flipH="1">
            <a:off x="2362200" y="3619500"/>
            <a:ext cx="3124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4" idx="0"/>
          </p:cNvCxnSpPr>
          <p:nvPr/>
        </p:nvCxnSpPr>
        <p:spPr>
          <a:xfrm rot="10800000" flipH="1">
            <a:off x="2362200" y="2133600"/>
            <a:ext cx="1562100" cy="1485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0"/>
            <a:endCxn id="4" idx="6"/>
          </p:cNvCxnSpPr>
          <p:nvPr/>
        </p:nvCxnSpPr>
        <p:spPr>
          <a:xfrm rot="16200000" flipH="1">
            <a:off x="3962400" y="2095500"/>
            <a:ext cx="1485900" cy="1562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5-Point Star 11"/>
          <p:cNvSpPr/>
          <p:nvPr/>
        </p:nvSpPr>
        <p:spPr>
          <a:xfrm flipV="1">
            <a:off x="3886200" y="3581401"/>
            <a:ext cx="76200" cy="76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133600" y="3505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486400" y="3505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962400" y="1828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0" y="5029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810000" y="36576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জেনে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বৃত্তের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চাপের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দণ্ডায়মান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বৃত্তস্থ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কেন্দ্রস্থ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কোণের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অর্ধেক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অর্ধবৃত্তস্থ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  <a:sym typeface="Symbol"/>
              </a:rPr>
              <a:t>ACB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চাপ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ADB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বৃত্তস্থকোণ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  <a:sym typeface="Symbol"/>
              </a:rPr>
              <a:t>ACB</a:t>
            </a:r>
            <a:r>
              <a:rPr lang="en-US" dirty="0" smtClean="0"/>
              <a:t> </a:t>
            </a:r>
            <a:endParaRPr lang="en-US" dirty="0" smtClean="0">
              <a:latin typeface="NikoshBAN" pitchFamily="2" charset="0"/>
              <a:cs typeface="NikoshBAN" pitchFamily="2" charset="0"/>
              <a:sym typeface="Symbol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  <a:sym typeface="Symbol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কেন্দ্রস্থকোণ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  <a:sym typeface="Symbol"/>
              </a:rPr>
              <a:t>AOB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791200" y="3124200"/>
            <a:ext cx="1905000" cy="1905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endCxn id="4" idx="2"/>
          </p:cNvCxnSpPr>
          <p:nvPr/>
        </p:nvCxnSpPr>
        <p:spPr>
          <a:xfrm rot="5400000">
            <a:off x="5791200" y="3048000"/>
            <a:ext cx="1028700" cy="1028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4" idx="6"/>
          </p:cNvCxnSpPr>
          <p:nvPr/>
        </p:nvCxnSpPr>
        <p:spPr>
          <a:xfrm rot="10800000" flipH="1">
            <a:off x="5791200" y="4076700"/>
            <a:ext cx="1905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0"/>
            <a:endCxn id="4" idx="6"/>
          </p:cNvCxnSpPr>
          <p:nvPr/>
        </p:nvCxnSpPr>
        <p:spPr>
          <a:xfrm rot="16200000" flipH="1">
            <a:off x="6743700" y="3124200"/>
            <a:ext cx="952500" cy="952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53200" y="34290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ym typeface="Symbol"/>
              </a:rPr>
              <a:t></a:t>
            </a:r>
            <a:endParaRPr lang="en-US" sz="400000" dirty="0"/>
          </a:p>
        </p:txBody>
      </p:sp>
      <p:sp>
        <p:nvSpPr>
          <p:cNvPr id="9" name="TextBox 8"/>
          <p:cNvSpPr txBox="1"/>
          <p:nvPr/>
        </p:nvSpPr>
        <p:spPr>
          <a:xfrm>
            <a:off x="5410200" y="3886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772400" y="3886200"/>
            <a:ext cx="718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553200" y="4191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17" name="Freeform 16"/>
          <p:cNvSpPr/>
          <p:nvPr/>
        </p:nvSpPr>
        <p:spPr>
          <a:xfrm>
            <a:off x="6477000" y="3429000"/>
            <a:ext cx="588818" cy="76200"/>
          </a:xfrm>
          <a:custGeom>
            <a:avLst/>
            <a:gdLst>
              <a:gd name="connsiteX0" fmla="*/ 0 w 554182"/>
              <a:gd name="connsiteY0" fmla="*/ 0 h 263237"/>
              <a:gd name="connsiteX1" fmla="*/ 27709 w 554182"/>
              <a:gd name="connsiteY1" fmla="*/ 152400 h 263237"/>
              <a:gd name="connsiteX2" fmla="*/ 110837 w 554182"/>
              <a:gd name="connsiteY2" fmla="*/ 207819 h 263237"/>
              <a:gd name="connsiteX3" fmla="*/ 152400 w 554182"/>
              <a:gd name="connsiteY3" fmla="*/ 235528 h 263237"/>
              <a:gd name="connsiteX4" fmla="*/ 332509 w 554182"/>
              <a:gd name="connsiteY4" fmla="*/ 263237 h 263237"/>
              <a:gd name="connsiteX5" fmla="*/ 415637 w 554182"/>
              <a:gd name="connsiteY5" fmla="*/ 249382 h 263237"/>
              <a:gd name="connsiteX6" fmla="*/ 484909 w 554182"/>
              <a:gd name="connsiteY6" fmla="*/ 166255 h 263237"/>
              <a:gd name="connsiteX7" fmla="*/ 540328 w 554182"/>
              <a:gd name="connsiteY7" fmla="*/ 138546 h 263237"/>
              <a:gd name="connsiteX8" fmla="*/ 554182 w 554182"/>
              <a:gd name="connsiteY8" fmla="*/ 124691 h 263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4182" h="263237">
                <a:moveTo>
                  <a:pt x="0" y="0"/>
                </a:moveTo>
                <a:cubicBezTo>
                  <a:pt x="1909" y="15274"/>
                  <a:pt x="7477" y="118680"/>
                  <a:pt x="27709" y="152400"/>
                </a:cubicBezTo>
                <a:cubicBezTo>
                  <a:pt x="47035" y="184609"/>
                  <a:pt x="80082" y="190244"/>
                  <a:pt x="110837" y="207819"/>
                </a:cubicBezTo>
                <a:cubicBezTo>
                  <a:pt x="125294" y="216080"/>
                  <a:pt x="137507" y="228082"/>
                  <a:pt x="152400" y="235528"/>
                </a:cubicBezTo>
                <a:cubicBezTo>
                  <a:pt x="202327" y="260491"/>
                  <a:pt x="292784" y="259264"/>
                  <a:pt x="332509" y="263237"/>
                </a:cubicBezTo>
                <a:cubicBezTo>
                  <a:pt x="360218" y="258619"/>
                  <a:pt x="389967" y="260791"/>
                  <a:pt x="415637" y="249382"/>
                </a:cubicBezTo>
                <a:cubicBezTo>
                  <a:pt x="470597" y="224956"/>
                  <a:pt x="444953" y="199551"/>
                  <a:pt x="484909" y="166255"/>
                </a:cubicBezTo>
                <a:cubicBezTo>
                  <a:pt x="500775" y="153033"/>
                  <a:pt x="522618" y="149172"/>
                  <a:pt x="540328" y="138546"/>
                </a:cubicBezTo>
                <a:cubicBezTo>
                  <a:pt x="545928" y="135186"/>
                  <a:pt x="549564" y="129309"/>
                  <a:pt x="554182" y="12469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6386945" y="4114800"/>
            <a:ext cx="699655" cy="152400"/>
          </a:xfrm>
          <a:custGeom>
            <a:avLst/>
            <a:gdLst>
              <a:gd name="connsiteX0" fmla="*/ 0 w 928255"/>
              <a:gd name="connsiteY0" fmla="*/ 0 h 350188"/>
              <a:gd name="connsiteX1" fmla="*/ 27710 w 928255"/>
              <a:gd name="connsiteY1" fmla="*/ 96982 h 350188"/>
              <a:gd name="connsiteX2" fmla="*/ 55419 w 928255"/>
              <a:gd name="connsiteY2" fmla="*/ 138545 h 350188"/>
              <a:gd name="connsiteX3" fmla="*/ 110837 w 928255"/>
              <a:gd name="connsiteY3" fmla="*/ 221673 h 350188"/>
              <a:gd name="connsiteX4" fmla="*/ 138546 w 928255"/>
              <a:gd name="connsiteY4" fmla="*/ 263236 h 350188"/>
              <a:gd name="connsiteX5" fmla="*/ 180110 w 928255"/>
              <a:gd name="connsiteY5" fmla="*/ 290945 h 350188"/>
              <a:gd name="connsiteX6" fmla="*/ 207819 w 928255"/>
              <a:gd name="connsiteY6" fmla="*/ 318655 h 350188"/>
              <a:gd name="connsiteX7" fmla="*/ 304800 w 928255"/>
              <a:gd name="connsiteY7" fmla="*/ 346364 h 350188"/>
              <a:gd name="connsiteX8" fmla="*/ 595746 w 928255"/>
              <a:gd name="connsiteY8" fmla="*/ 332509 h 350188"/>
              <a:gd name="connsiteX9" fmla="*/ 678873 w 928255"/>
              <a:gd name="connsiteY9" fmla="*/ 277091 h 350188"/>
              <a:gd name="connsiteX10" fmla="*/ 762000 w 928255"/>
              <a:gd name="connsiteY10" fmla="*/ 221673 h 350188"/>
              <a:gd name="connsiteX11" fmla="*/ 817419 w 928255"/>
              <a:gd name="connsiteY11" fmla="*/ 152400 h 350188"/>
              <a:gd name="connsiteX12" fmla="*/ 858982 w 928255"/>
              <a:gd name="connsiteY12" fmla="*/ 110836 h 350188"/>
              <a:gd name="connsiteX13" fmla="*/ 928255 w 928255"/>
              <a:gd name="connsiteY13" fmla="*/ 0 h 350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8255" h="350188">
                <a:moveTo>
                  <a:pt x="0" y="0"/>
                </a:moveTo>
                <a:cubicBezTo>
                  <a:pt x="4439" y="17756"/>
                  <a:pt x="17772" y="77106"/>
                  <a:pt x="27710" y="96982"/>
                </a:cubicBezTo>
                <a:cubicBezTo>
                  <a:pt x="35157" y="111875"/>
                  <a:pt x="46183" y="124691"/>
                  <a:pt x="55419" y="138545"/>
                </a:cubicBezTo>
                <a:cubicBezTo>
                  <a:pt x="79766" y="211588"/>
                  <a:pt x="53182" y="152487"/>
                  <a:pt x="110837" y="221673"/>
                </a:cubicBezTo>
                <a:cubicBezTo>
                  <a:pt x="121497" y="234465"/>
                  <a:pt x="126772" y="251462"/>
                  <a:pt x="138546" y="263236"/>
                </a:cubicBezTo>
                <a:cubicBezTo>
                  <a:pt x="150320" y="275010"/>
                  <a:pt x="167108" y="280543"/>
                  <a:pt x="180110" y="290945"/>
                </a:cubicBezTo>
                <a:cubicBezTo>
                  <a:pt x="190310" y="299105"/>
                  <a:pt x="196618" y="311934"/>
                  <a:pt x="207819" y="318655"/>
                </a:cubicBezTo>
                <a:cubicBezTo>
                  <a:pt x="222013" y="327172"/>
                  <a:pt x="294453" y="343777"/>
                  <a:pt x="304800" y="346364"/>
                </a:cubicBezTo>
                <a:cubicBezTo>
                  <a:pt x="401782" y="341746"/>
                  <a:pt x="500277" y="350188"/>
                  <a:pt x="595746" y="332509"/>
                </a:cubicBezTo>
                <a:cubicBezTo>
                  <a:pt x="628491" y="326445"/>
                  <a:pt x="651164" y="295564"/>
                  <a:pt x="678873" y="277091"/>
                </a:cubicBezTo>
                <a:lnTo>
                  <a:pt x="762000" y="221673"/>
                </a:lnTo>
                <a:cubicBezTo>
                  <a:pt x="842603" y="141073"/>
                  <a:pt x="730049" y="257246"/>
                  <a:pt x="817419" y="152400"/>
                </a:cubicBezTo>
                <a:cubicBezTo>
                  <a:pt x="829962" y="137348"/>
                  <a:pt x="846953" y="126302"/>
                  <a:pt x="858982" y="110836"/>
                </a:cubicBezTo>
                <a:cubicBezTo>
                  <a:pt x="901783" y="55805"/>
                  <a:pt x="905195" y="46118"/>
                  <a:pt x="928255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477000" y="5029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বিশেষ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নির্বচন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মনেকরি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O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কেন্দ্রবিশিষ্ট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বৃত্তে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AB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ব্যাস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dirty="0" err="1" smtClean="0">
                <a:latin typeface="NikoshBAN" pitchFamily="2" charset="0"/>
                <a:cs typeface="NikoshBAN" pitchFamily="2" charset="0"/>
                <a:sym typeface="Symbol"/>
              </a:rPr>
              <a:t>ACB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অর্ধবৃত্তস্থ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প্রমাণ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smtClean="0">
                <a:latin typeface="NikoshBAN" pitchFamily="2" charset="0"/>
                <a:cs typeface="NikoshBAN" pitchFamily="2" charset="0"/>
                <a:sym typeface="Symbol"/>
              </a:rPr>
              <a:t>ACB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=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সমকোণ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800600" y="3581400"/>
            <a:ext cx="1600200" cy="152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2"/>
            <a:endCxn id="4" idx="6"/>
          </p:cNvCxnSpPr>
          <p:nvPr/>
        </p:nvCxnSpPr>
        <p:spPr>
          <a:xfrm rot="10800000" flipH="1">
            <a:off x="4800600" y="43434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4" idx="6"/>
          </p:cNvCxnSpPr>
          <p:nvPr/>
        </p:nvCxnSpPr>
        <p:spPr>
          <a:xfrm>
            <a:off x="5562600" y="3581400"/>
            <a:ext cx="838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0"/>
            <a:endCxn id="4" idx="2"/>
          </p:cNvCxnSpPr>
          <p:nvPr/>
        </p:nvCxnSpPr>
        <p:spPr>
          <a:xfrm rot="16200000" flipH="1" flipV="1">
            <a:off x="4819650" y="3562350"/>
            <a:ext cx="762000" cy="8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495800" y="4191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00800" y="4191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562600" y="3200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5181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486400" y="4419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486400" y="38100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ym typeface="Symbol"/>
              </a:rPr>
              <a:t>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অংকন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AB এর যে পাশে C বিন্দু অবস্থিত ,তার বিপরীত পাশে বৃত্তের উপর একটি বিন্দু D নিই।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105400" y="2819400"/>
            <a:ext cx="2743200" cy="2667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2"/>
            <a:endCxn id="4" idx="6"/>
          </p:cNvCxnSpPr>
          <p:nvPr/>
        </p:nvCxnSpPr>
        <p:spPr>
          <a:xfrm rot="10800000" flipH="1">
            <a:off x="5105400" y="4152900"/>
            <a:ext cx="2743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4" idx="0"/>
          </p:cNvCxnSpPr>
          <p:nvPr/>
        </p:nvCxnSpPr>
        <p:spPr>
          <a:xfrm rot="10800000" flipH="1">
            <a:off x="5105400" y="2819400"/>
            <a:ext cx="1371600" cy="133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0"/>
            <a:endCxn id="4" idx="6"/>
          </p:cNvCxnSpPr>
          <p:nvPr/>
        </p:nvCxnSpPr>
        <p:spPr>
          <a:xfrm rot="16200000" flipH="1">
            <a:off x="6496050" y="2800350"/>
            <a:ext cx="133350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00800" y="35814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ym typeface="Symbol"/>
              </a:rPr>
              <a:t></a:t>
            </a:r>
            <a:endParaRPr lang="en-US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4724400" y="4038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77000" y="2438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477000" y="4267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প্রমাণ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ধাপ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১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ADB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চাপের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ওপর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দণ্ডায়মান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বৃত্তস্থ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  <a:sym typeface="Symbol"/>
              </a:rPr>
              <a:t></a:t>
            </a:r>
            <a:r>
              <a:rPr lang="bn-BD" dirty="0" smtClean="0">
                <a:latin typeface="NikoshBAN" pitchFamily="2" charset="0"/>
                <a:cs typeface="NikoshBAN" pitchFamily="2" charset="0"/>
                <a:sym typeface="Symbol"/>
              </a:rPr>
              <a:t>ACB =/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( কেন্দ্রস্থ সরল কোণ </a:t>
            </a:r>
            <a:r>
              <a:rPr lang="bn-BD" dirty="0" smtClean="0">
                <a:latin typeface="NikoshBAN" pitchFamily="2" charset="0"/>
                <a:cs typeface="NikoshBAN" pitchFamily="2" charset="0"/>
                <a:sym typeface="Symbol"/>
              </a:rPr>
              <a:t>AOB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) 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ধাপ ২  কিন্তু সরলকোণ </a:t>
            </a:r>
            <a:r>
              <a:rPr lang="bn-BD" dirty="0" smtClean="0">
                <a:latin typeface="NikoshBAN" pitchFamily="2" charset="0"/>
                <a:cs typeface="NikoshBAN" pitchFamily="2" charset="0"/>
                <a:sym typeface="Symbol"/>
              </a:rPr>
              <a:t>AOB=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দুই সমকোণ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  <a:sym typeface="Symbol"/>
              </a:rPr>
              <a:t>                          </a:t>
            </a:r>
            <a:r>
              <a:rPr lang="en-US" dirty="0" smtClean="0">
                <a:latin typeface="NikoshBAN" pitchFamily="2" charset="0"/>
                <a:cs typeface="NikoshBAN" pitchFamily="2" charset="0"/>
                <a:sym typeface="Symbol"/>
              </a:rPr>
              <a:t> </a:t>
            </a:r>
            <a:r>
              <a:rPr lang="bn-BD" dirty="0" smtClean="0">
                <a:latin typeface="NikoshBAN" pitchFamily="2" charset="0"/>
                <a:cs typeface="NikoshBAN" pitchFamily="2" charset="0"/>
                <a:sym typeface="Symbol"/>
              </a:rPr>
              <a:t>ACB =/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(দুই সমকোণ) = এক সমকোণ । ( প্রমাণিত)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943600" y="4267200"/>
            <a:ext cx="1600200" cy="1600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2"/>
            <a:endCxn id="4" idx="6"/>
          </p:cNvCxnSpPr>
          <p:nvPr/>
        </p:nvCxnSpPr>
        <p:spPr>
          <a:xfrm rot="10800000" flipH="1">
            <a:off x="5943600" y="50673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4" idx="0"/>
          </p:cNvCxnSpPr>
          <p:nvPr/>
        </p:nvCxnSpPr>
        <p:spPr>
          <a:xfrm rot="10800000" flipH="1">
            <a:off x="5943600" y="4267200"/>
            <a:ext cx="800100" cy="8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0"/>
            <a:endCxn id="4" idx="6"/>
          </p:cNvCxnSpPr>
          <p:nvPr/>
        </p:nvCxnSpPr>
        <p:spPr>
          <a:xfrm rot="16200000" flipH="1">
            <a:off x="6743700" y="4267200"/>
            <a:ext cx="800100" cy="8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38800" y="4953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543800" y="4876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3886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510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44958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ym typeface="Symbol"/>
              </a:rPr>
              <a:t>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236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শিক্ষক পরিচিতি </vt:lpstr>
      <vt:lpstr>শ্রেণি পরিচিতি </vt:lpstr>
      <vt:lpstr>শিখন ফল </vt:lpstr>
      <vt:lpstr>প্রমান কর অর্ধবৃত্তস্থ কোণ সমকোণ। </vt:lpstr>
      <vt:lpstr>জেনে নিই </vt:lpstr>
      <vt:lpstr>বিশেষ নির্বচন </vt:lpstr>
      <vt:lpstr>অংকন </vt:lpstr>
      <vt:lpstr>প্রমাণ </vt:lpstr>
      <vt:lpstr>বাড়ীর কাজ </vt:lpstr>
      <vt:lpstr>ধন্যবাদ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৫৫০ /৪ মিটার লম্বা একটি গাছ ঝড়ে এমনভাবে ভেঙ্গে গেল যে গাছটি বি</dc:title>
  <dc:creator/>
  <cp:lastModifiedBy>USER AS</cp:lastModifiedBy>
  <cp:revision>204</cp:revision>
  <dcterms:created xsi:type="dcterms:W3CDTF">2006-08-16T00:00:00Z</dcterms:created>
  <dcterms:modified xsi:type="dcterms:W3CDTF">2019-10-12T05:07:31Z</dcterms:modified>
</cp:coreProperties>
</file>