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68" r:id="rId4"/>
    <p:sldId id="286" r:id="rId5"/>
    <p:sldId id="265" r:id="rId6"/>
    <p:sldId id="263" r:id="rId7"/>
    <p:sldId id="274" r:id="rId8"/>
    <p:sldId id="281" r:id="rId9"/>
    <p:sldId id="289" r:id="rId10"/>
    <p:sldId id="282" r:id="rId11"/>
    <p:sldId id="283" r:id="rId12"/>
    <p:sldId id="273" r:id="rId13"/>
    <p:sldId id="276" r:id="rId14"/>
    <p:sldId id="277" r:id="rId15"/>
    <p:sldId id="278" r:id="rId16"/>
    <p:sldId id="280" r:id="rId17"/>
    <p:sldId id="279" r:id="rId18"/>
    <p:sldId id="284" r:id="rId19"/>
    <p:sldId id="285" r:id="rId20"/>
    <p:sldId id="287" r:id="rId21"/>
    <p:sldId id="28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87" autoAdjust="0"/>
    <p:restoredTop sz="86380" autoAdjust="0"/>
  </p:normalViewPr>
  <p:slideViewPr>
    <p:cSldViewPr>
      <p:cViewPr varScale="1">
        <p:scale>
          <a:sx n="63" d="100"/>
          <a:sy n="63" d="100"/>
        </p:scale>
        <p:origin x="-70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C25FA-477F-446D-961F-AED6A36113CA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8763000" cy="5943599"/>
          </a:xfrm>
        </p:spPr>
        <p:txBody>
          <a:bodyPr>
            <a:noAutofit/>
          </a:bodyPr>
          <a:lstStyle/>
          <a:p>
            <a:endParaRPr lang="en-US" sz="66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6" name="Picture 2" descr="C:\Users\DOEL\Pictures\eee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33400" y="381000"/>
            <a:ext cx="7620000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00B0F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b="1" dirty="0">
              <a:ln w="1016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447800"/>
            <a:ext cx="4953000" cy="3276600"/>
          </a:xfrm>
          <a:noFill/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en-US" sz="4000" b="1" dirty="0" smtClean="0">
              <a:ln w="10160">
                <a:solidFill>
                  <a:schemeClr val="accent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000" b="1" dirty="0" err="1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4000" b="1" dirty="0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২য় </a:t>
            </a:r>
            <a:r>
              <a:rPr lang="en-US" sz="4000" b="1" dirty="0" err="1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</a:t>
            </a:r>
            <a:endParaRPr lang="en-US" sz="4000" b="1" dirty="0" smtClean="0">
              <a:ln w="10160">
                <a:solidFill>
                  <a:schemeClr val="accent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000" b="1" dirty="0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১ম </a:t>
            </a:r>
            <a:r>
              <a:rPr lang="en-US" sz="4000" b="1" dirty="0" err="1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4000" b="1" dirty="0" smtClean="0">
              <a:ln w="10160">
                <a:solidFill>
                  <a:schemeClr val="accent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000" b="1" dirty="0" err="1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4000" b="1" dirty="0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sz="4000" b="1" dirty="0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en-US" sz="4000" b="1" dirty="0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ln w="1016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ক্রমবিকাশ</a:t>
            </a:r>
            <a:endParaRPr lang="en-US" sz="4000" b="1" dirty="0" smtClean="0">
              <a:ln w="10160">
                <a:solidFill>
                  <a:schemeClr val="accent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038600"/>
            <a:ext cx="5867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+mj-lt"/>
              </a:rPr>
              <a:t>ফারুক</a:t>
            </a:r>
            <a:r>
              <a:rPr lang="en-US" sz="3200" b="1" dirty="0" smtClean="0">
                <a:latin typeface="+mj-lt"/>
              </a:rPr>
              <a:t> </a:t>
            </a:r>
            <a:r>
              <a:rPr lang="en-US" sz="3200" b="1" dirty="0" err="1" smtClean="0">
                <a:latin typeface="+mj-lt"/>
              </a:rPr>
              <a:t>হোসেন</a:t>
            </a:r>
            <a:endParaRPr lang="en-US" sz="3200" b="1" dirty="0" smtClean="0">
              <a:latin typeface="+mj-lt"/>
            </a:endParaRPr>
          </a:p>
          <a:p>
            <a:r>
              <a:rPr lang="en-US" sz="3200" b="1" dirty="0" err="1" smtClean="0">
                <a:latin typeface="+mj-lt"/>
              </a:rPr>
              <a:t>প্রভাষক</a:t>
            </a:r>
            <a:r>
              <a:rPr lang="en-US" sz="3200" b="1" dirty="0" smtClean="0">
                <a:latin typeface="+mj-lt"/>
              </a:rPr>
              <a:t> (</a:t>
            </a:r>
            <a:r>
              <a:rPr lang="en-US" sz="3200" b="1" dirty="0" err="1" smtClean="0">
                <a:latin typeface="+mj-lt"/>
              </a:rPr>
              <a:t>সমাজবিজ্ঞান</a:t>
            </a:r>
            <a:r>
              <a:rPr lang="en-US" sz="3200" b="1" dirty="0" smtClean="0">
                <a:latin typeface="+mj-lt"/>
              </a:rPr>
              <a:t>)</a:t>
            </a:r>
          </a:p>
          <a:p>
            <a:r>
              <a:rPr lang="en-US" sz="3200" b="1" dirty="0" err="1" smtClean="0">
                <a:latin typeface="+mj-lt"/>
              </a:rPr>
              <a:t>আশেক</a:t>
            </a:r>
            <a:r>
              <a:rPr lang="en-US" sz="3200" b="1" dirty="0" smtClean="0">
                <a:latin typeface="+mj-lt"/>
              </a:rPr>
              <a:t> </a:t>
            </a:r>
            <a:r>
              <a:rPr lang="en-US" sz="3200" b="1" dirty="0" err="1" smtClean="0">
                <a:latin typeface="+mj-lt"/>
              </a:rPr>
              <a:t>আলী</a:t>
            </a:r>
            <a:r>
              <a:rPr lang="en-US" sz="3200" b="1" dirty="0" smtClean="0">
                <a:latin typeface="+mj-lt"/>
              </a:rPr>
              <a:t> </a:t>
            </a:r>
            <a:r>
              <a:rPr lang="en-US" sz="3200" b="1" dirty="0" err="1" smtClean="0">
                <a:latin typeface="+mj-lt"/>
              </a:rPr>
              <a:t>খান</a:t>
            </a:r>
            <a:r>
              <a:rPr lang="en-US" sz="3200" b="1" dirty="0" smtClean="0">
                <a:latin typeface="+mj-lt"/>
              </a:rPr>
              <a:t> </a:t>
            </a:r>
            <a:r>
              <a:rPr lang="en-US" sz="3200" b="1" dirty="0" err="1" smtClean="0">
                <a:latin typeface="+mj-lt"/>
              </a:rPr>
              <a:t>উচ্চ</a:t>
            </a:r>
            <a:r>
              <a:rPr lang="en-US" sz="3200" b="1" dirty="0" smtClean="0">
                <a:latin typeface="+mj-lt"/>
              </a:rPr>
              <a:t> </a:t>
            </a:r>
            <a:r>
              <a:rPr lang="en-US" sz="3200" b="1" dirty="0" err="1" smtClean="0">
                <a:latin typeface="+mj-lt"/>
              </a:rPr>
              <a:t>বিদ্যালয়</a:t>
            </a:r>
            <a:r>
              <a:rPr lang="en-US" sz="3200" b="1" dirty="0" smtClean="0">
                <a:latin typeface="+mj-lt"/>
              </a:rPr>
              <a:t> ও </a:t>
            </a:r>
            <a:r>
              <a:rPr lang="en-US" sz="3200" b="1" dirty="0" err="1" smtClean="0">
                <a:latin typeface="+mj-lt"/>
              </a:rPr>
              <a:t>কলেজ</a:t>
            </a:r>
            <a:endParaRPr lang="en-US" sz="3200" b="1" dirty="0" smtClean="0">
              <a:latin typeface="+mj-lt"/>
            </a:endParaRPr>
          </a:p>
          <a:p>
            <a:r>
              <a:rPr lang="en-US" sz="3200" b="1" dirty="0" err="1" smtClean="0">
                <a:latin typeface="+mj-lt"/>
              </a:rPr>
              <a:t>গুলবাহার,কচুয়া</a:t>
            </a:r>
            <a:r>
              <a:rPr lang="en-US" sz="3200" b="1" dirty="0" smtClean="0">
                <a:latin typeface="+mj-lt"/>
              </a:rPr>
              <a:t>, </a:t>
            </a:r>
            <a:r>
              <a:rPr lang="en-US" sz="3200" b="1" dirty="0" err="1" smtClean="0">
                <a:latin typeface="+mj-lt"/>
              </a:rPr>
              <a:t>চাঁদপুর</a:t>
            </a:r>
            <a:r>
              <a:rPr lang="en-US" sz="3200" b="1" dirty="0" smtClean="0">
                <a:latin typeface="+mj-lt"/>
              </a:rPr>
              <a:t>।</a:t>
            </a:r>
            <a:endParaRPr lang="en-US" b="1" dirty="0">
              <a:latin typeface="+mj-lt"/>
            </a:endParaRPr>
          </a:p>
        </p:txBody>
      </p:sp>
      <p:pic>
        <p:nvPicPr>
          <p:cNvPr id="9" name="Content Placeholder 8" descr="IMG_20190510_11393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400" y="533400"/>
            <a:ext cx="3151717" cy="35456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images_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708597"/>
            <a:ext cx="4038599" cy="4499571"/>
          </a:xfrm>
          <a:prstGeom prst="rect">
            <a:avLst/>
          </a:prstGeom>
        </p:spPr>
      </p:pic>
      <p:pic>
        <p:nvPicPr>
          <p:cNvPr id="3" name="Picture 2" descr="D:\softower\F HOSSAIN\sociology_picture\download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905000"/>
            <a:ext cx="4191000" cy="4267200"/>
          </a:xfrm>
          <a:prstGeom prst="rect">
            <a:avLst/>
          </a:prstGeom>
          <a:noFill/>
        </p:spPr>
      </p:pic>
      <p:pic>
        <p:nvPicPr>
          <p:cNvPr id="4" name="Content Placeholder 3" descr="j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1447800"/>
            <a:ext cx="4343401" cy="5029200"/>
          </a:xfrm>
          <a:prstGeom prst="rect">
            <a:avLst/>
          </a:prstGeom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5867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8800" dirty="0" err="1" smtClean="0"/>
              <a:t>আজকের</a:t>
            </a:r>
            <a:r>
              <a:rPr lang="en-US" sz="8800" dirty="0" smtClean="0"/>
              <a:t> </a:t>
            </a:r>
            <a:r>
              <a:rPr lang="en-US" sz="8800" dirty="0" err="1" smtClean="0"/>
              <a:t>পাঠ</a:t>
            </a:r>
            <a:r>
              <a:rPr lang="en-US" sz="8800" dirty="0" smtClean="0"/>
              <a:t> :    </a:t>
            </a:r>
          </a:p>
          <a:p>
            <a:pPr algn="ctr">
              <a:buNone/>
            </a:pPr>
            <a:r>
              <a:rPr lang="en-US" sz="8000" dirty="0" err="1" smtClean="0"/>
              <a:t>বাংলাদেশে</a:t>
            </a:r>
            <a:r>
              <a:rPr lang="en-US" sz="8000" dirty="0" smtClean="0"/>
              <a:t> </a:t>
            </a:r>
            <a:r>
              <a:rPr lang="en-US" sz="8000" dirty="0" err="1" smtClean="0"/>
              <a:t>সমাজবিজ্ঞানের</a:t>
            </a:r>
            <a:r>
              <a:rPr lang="en-US" sz="8000" dirty="0" smtClean="0"/>
              <a:t> </a:t>
            </a:r>
          </a:p>
          <a:p>
            <a:pPr algn="ctr">
              <a:buNone/>
            </a:pPr>
            <a:r>
              <a:rPr lang="en-US" sz="8000" dirty="0" err="1" smtClean="0"/>
              <a:t>উৎপত্তি</a:t>
            </a:r>
            <a:r>
              <a:rPr lang="en-US" sz="8000" dirty="0" smtClean="0"/>
              <a:t> ও </a:t>
            </a:r>
            <a:r>
              <a:rPr lang="en-US" sz="8000" dirty="0" err="1" smtClean="0"/>
              <a:t>ক্রমবিকাশ</a:t>
            </a:r>
            <a:endParaRPr lang="en-US" sz="24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5376672"/>
          </a:xfrm>
        </p:spPr>
        <p:txBody>
          <a:bodyPr>
            <a:noAutofit/>
          </a:bodyPr>
          <a:lstStyle/>
          <a:p>
            <a:endParaRPr lang="en-US" sz="2800" b="1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</a:t>
            </a:r>
          </a:p>
          <a:p>
            <a:pPr>
              <a:buNone/>
            </a:pPr>
            <a:r>
              <a:rPr lang="en-US" sz="28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পটভূমি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চর্চা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28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2800" b="1" dirty="0" smtClean="0">
                <a:latin typeface="SutonnyMJ" pitchFamily="2" charset="0"/>
                <a:cs typeface="SutonnyMJ" pitchFamily="2" charset="0"/>
              </a:rPr>
              <a:t>3|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বিকাশ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2800" b="1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ক্রমবিকাশে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সমাজবিজ্ঞানীদের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8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8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_16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9400" y="1708597"/>
            <a:ext cx="4038599" cy="449957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পথিকৃ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জনক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752600"/>
            <a:ext cx="3124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১৯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শতকে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অগাষ্ট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কো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ৎ</a:t>
            </a:r>
          </a:p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হাত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যাত্রা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0400" y="1371600"/>
            <a:ext cx="1600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পরবর্তীকে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সারা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বিশ্বের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বিশ্যবিদ্যালয়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গুলোতে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পড়ন-পঠন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ধারাবাহিকতায়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১৯৫৭-৫৮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শিক্ষাবর্ষে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বিশ্ববিদ্যালয়ে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de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1775618"/>
            <a:ext cx="4648200" cy="387350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5541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১৯৫০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ফরাসী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স্ট্রস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চর্চার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সম্ভাবনা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যাচাইয়ের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উদ্দ্যেশে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ঢাকায়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আসেন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57912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লেভী</a:t>
            </a:r>
            <a:r>
              <a:rPr lang="en-US" sz="3200" dirty="0" smtClean="0"/>
              <a:t> </a:t>
            </a:r>
            <a:r>
              <a:rPr lang="en-US" sz="3200" dirty="0" err="1" smtClean="0"/>
              <a:t>স্ট্রস</a:t>
            </a:r>
            <a:endParaRPr lang="en-US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533400"/>
            <a:ext cx="8458200" cy="5473891"/>
          </a:xfrm>
        </p:spPr>
        <p:txBody>
          <a:bodyPr>
            <a:norm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লেভি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স্ট্রস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চর্চার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সম্ভাবনা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প্রচুর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মন্তব্য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পরিপ্রেক্ষিতে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ড.একে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নাজমুল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করিম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অজিত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সেনকে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বিশ্ববিদ্যালয়ে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সেমিনারের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আয়োজন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সেমিনারে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চর্চার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সম্ভাবনা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তুলে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ন।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76800" y="609600"/>
            <a:ext cx="3962400" cy="5791200"/>
          </a:xfrm>
        </p:spPr>
      </p:pic>
      <p:pic>
        <p:nvPicPr>
          <p:cNvPr id="5" name="Content Placeholder 3" descr="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685800"/>
            <a:ext cx="4343401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ড.নাজমুল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করিম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যোগদান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D:\softower\F HOSSAIN\sociology_picture\download\images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849800"/>
            <a:ext cx="3733800" cy="3103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পথিকৃ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জনক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D:\softower\F HOSSAIN\sociology_picture\download\images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752600"/>
            <a:ext cx="3352800" cy="34265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62000" y="5257800"/>
            <a:ext cx="45111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ড. এ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নাজমুল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করিম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00" y="2133600"/>
            <a:ext cx="380264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বিখ্যাত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বই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‍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সমীক্ষন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কৌটিল্যের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‍‍‍‌‌‌‌‌‌‌‍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অর্থশাস্ত্রে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”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আবুল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ফজলের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-ই-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আকবরী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গ্রন্থে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বাৎসায়নের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কামশাস্ত্র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-এ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আলেচনা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 err="1" smtClean="0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3600" b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0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sz="3600" b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0" dirty="0" err="1" smtClean="0">
                <a:latin typeface="NikoshBAN" pitchFamily="2" charset="0"/>
                <a:cs typeface="NikoshBAN" pitchFamily="2" charset="0"/>
              </a:rPr>
              <a:t>পটভূমি</a:t>
            </a:r>
            <a:endParaRPr lang="en-US" b="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১৯২৫-২৬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বর্ষে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দর্শন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শাস্ত্রের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১৯৩৯-৪০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শিক্ষাবর্ষে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রাষ্ট্র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বিজ্ঞানের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সেখানে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ব্লেকমারের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Element of sociology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গিডিংস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principal of sociology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অন্তর্ভূক্ত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পরবর্তীতে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যাত্রা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সুগম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সর্বশেষ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১৯৫৭-৫৮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শিক্ষাবর্ষে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বিশ্ববিদ্যালয়ে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স্বতন্ত্র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আত্মপ্রকাশ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যাত্রা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u-1310118-45994075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52600"/>
            <a:ext cx="8305800" cy="49006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১৯৫৭-৫৮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বর্ষে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স্বতন্ত্র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প্রতিষ্ঠা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লাভ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alo_156207104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858" y="1839118"/>
            <a:ext cx="8821142" cy="504065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১৯৬৯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রাজশাহী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বিশ্ববিদ্যালয়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হেসেবে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প্রতিষ্ঠা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১৯৭০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R12w0EwsGcUBQ1O5KUzIYamFcBQXPXg3axlb7mR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390" y="1600200"/>
            <a:ext cx="8639810" cy="516254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১৯৭০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চট্রগ্রাম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বিশ্ববিদ্যালয়ে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স্বতন্ত্র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আত্মপ্রকাশ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এফ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খান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আফসার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উদ্দীন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ড.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রঙ্গলাল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আনোয়ার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উল্লাহ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ড.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অনুপম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এইচ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মোস্তাফিজুর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রহমান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এফ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ইমাম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আলী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প্রমুখ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যোগ্য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…..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সম্প্রসারিত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নাজমুল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করিমের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পাশা-পাশি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রেখেছেন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:-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ই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আকবরী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চট্রগ্রাম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বিশ্ববিদ্যালয়ে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৪।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বিশ্ববিদ্যালেয়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স্বতন্ত্র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আত্মপ্রকাশ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৫।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স্ট্রস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উদ্দীপকটি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গুলোর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২০১৮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বিশ্ববিদ্যালয়ে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ভর্তি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তাহসিন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বিষয়টির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আনুষ্ঠানিক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সূচনা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১৯২৫-২৬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শিক্ষাবর্ষে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দর্শন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বিভাগের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পরবর্তীতে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১৯৫৭-৫৮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শিক্ষাবর্ষে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উক্ত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স্বতন্ত্র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আত্ম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সমাজবিজ্ঞানের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None/>
            </a:pP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বাংরাদেশে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বিকাশে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রেখেছে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সমাজবিজ্ঞানীর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উদ্দীপকে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তাহসিন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বিষয়টি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অধ্যায়ন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ভর্তি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বিকাশধারা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ঘ)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উক্ত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বিষয়টি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অধ্যায়ন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অর্জন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মতামত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Callout 4"/>
          <p:cNvSpPr/>
          <p:nvPr/>
        </p:nvSpPr>
        <p:spPr>
          <a:xfrm>
            <a:off x="4114800" y="152400"/>
            <a:ext cx="5029200" cy="5715000"/>
          </a:xfrm>
          <a:prstGeom prst="wedgeEllipse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depend on medea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124200"/>
            <a:ext cx="3833438" cy="2895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ustom 2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554</Words>
  <Application>Microsoft Office PowerPoint</Application>
  <PresentationFormat>On-screen Show (4:3)</PresentationFormat>
  <Paragraphs>69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Concourse</vt:lpstr>
      <vt:lpstr>Flow</vt:lpstr>
      <vt:lpstr>Slide 1</vt:lpstr>
      <vt:lpstr>পরিচিতি</vt:lpstr>
      <vt:lpstr>Slide 3</vt:lpstr>
      <vt:lpstr>Slide 4</vt:lpstr>
      <vt:lpstr>শিখন ফল</vt:lpstr>
      <vt:lpstr> সমাজবিজ্ঞানের পথিকৃৎ বা জনক</vt:lpstr>
      <vt:lpstr>১৯৫০ সালে ফরাসী সমাজবিজ্ঞানী লেভী স্ট্রস বাংলাদেশে  সমাজবিজ্ঞান চর্চার সম্ভাবনা যাচাইয়ের উদ্দ্যেশে ঢাকায় আসেন।</vt:lpstr>
      <vt:lpstr>Slide 8</vt:lpstr>
      <vt:lpstr>Slide 9</vt:lpstr>
      <vt:lpstr>এক বছর পরই সমাজবিজ্ঞানের অধ্যাপক হিসেবে ড.নাজমুল করিম অধ্যাপক হিসেবে যোগদান করেন।</vt:lpstr>
      <vt:lpstr>বাংলাদেশের সমাজবিজ্ঞানের পথিকৃৎ বা জনক</vt:lpstr>
      <vt:lpstr>বাংলাদেশে সমাজবিজ্ঞানের পটভূমি</vt:lpstr>
      <vt:lpstr>বাংলাদেশে সমাজবিজ্ঞানের যাত্রা</vt:lpstr>
      <vt:lpstr>১৯৫৭-৫৮ শিক্ষা বর্ষে সমাজবিজ্ঞান একটি স্বতন্ত্র  বিষয় হিসেবে প্রতিষ্ঠা লাভ</vt:lpstr>
      <vt:lpstr>১৯৬৯ সালে রাজশাহী বিশ্ববিদ্যালয় সমাজবিজ্ঞান আলাদা বিষয় হেসেবে প্রতিষ্ঠা লাভ করে এবং ১৯৭০ সালে  পাঠ শুরু হয়।</vt:lpstr>
      <vt:lpstr>১৯৭০ সালে চট্রগ্রাম বিশ্ববিদ্যালয়ে স্বতন্ত্র বিষয় হিসেবে আত্মপ্রকাশ লাভ করে।</vt:lpstr>
      <vt:lpstr>বাংলাদেশে সমাজবিজ্ঞান সম্প্রসারিত করতে নাজমুল করিমের পাশা-পাশি যারা অবদান রেখেছেন :-</vt:lpstr>
      <vt:lpstr>মূল্যায়ন:</vt:lpstr>
      <vt:lpstr>বাড়ির কাজ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TSS</dc:creator>
  <cp:lastModifiedBy>User</cp:lastModifiedBy>
  <cp:revision>64</cp:revision>
  <dcterms:created xsi:type="dcterms:W3CDTF">2015-11-20T02:13:51Z</dcterms:created>
  <dcterms:modified xsi:type="dcterms:W3CDTF">2019-10-12T06:10:56Z</dcterms:modified>
</cp:coreProperties>
</file>