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78" r:id="rId3"/>
    <p:sldId id="260" r:id="rId4"/>
    <p:sldId id="266" r:id="rId5"/>
    <p:sldId id="267" r:id="rId6"/>
    <p:sldId id="261" r:id="rId7"/>
    <p:sldId id="259" r:id="rId8"/>
    <p:sldId id="262" r:id="rId9"/>
    <p:sldId id="268" r:id="rId10"/>
    <p:sldId id="269" r:id="rId11"/>
    <p:sldId id="272" r:id="rId12"/>
    <p:sldId id="275" r:id="rId13"/>
    <p:sldId id="270" r:id="rId14"/>
    <p:sldId id="274" r:id="rId15"/>
    <p:sldId id="271" r:id="rId16"/>
    <p:sldId id="277"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B946-B81F-41CB-87BF-38E6D70BF020}"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B946-B81F-41CB-87BF-38E6D70BF02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7B946-B81F-41CB-87BF-38E6D70BF02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7B946-B81F-41CB-87BF-38E6D70BF02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7B946-B81F-41CB-87BF-38E6D70BF0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57390-1284-4247-AAD3-D9794328010F}"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7B946-B81F-41CB-87BF-38E6D70BF020}"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B557390-1284-4247-AAD3-D9794328010F}" type="datetimeFigureOut">
              <a:rPr lang="en-US" smtClean="0"/>
              <a:pPr/>
              <a:t>10/11/2019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6D7B946-B81F-41CB-87BF-38E6D70BF0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hyperlink" Target="https://www.youtube.com/watch?v=W6aRPmUExps" TargetMode="Externa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latin typeface="NikoshBAN" pitchFamily="2" charset="0"/>
              <a:cs typeface="NikoshBAN" pitchFamily="2" charset="0"/>
            </a:endParaRPr>
          </a:p>
        </p:txBody>
      </p:sp>
      <p:pic>
        <p:nvPicPr>
          <p:cNvPr id="7" name="Picture 6" descr="rose_rouge.jpg"/>
          <p:cNvPicPr>
            <a:picLocks noChangeAspect="1"/>
          </p:cNvPicPr>
          <p:nvPr/>
        </p:nvPicPr>
        <p:blipFill>
          <a:blip r:embed="rId2"/>
          <a:stretch>
            <a:fillRect/>
          </a:stretch>
        </p:blipFill>
        <p:spPr>
          <a:xfrm>
            <a:off x="990600" y="1143000"/>
            <a:ext cx="7391400" cy="5912207"/>
          </a:xfrm>
          <a:prstGeom prst="rect">
            <a:avLst/>
          </a:prstGeom>
        </p:spPr>
      </p:pic>
      <p:sp>
        <p:nvSpPr>
          <p:cNvPr id="9" name="TextBox 8"/>
          <p:cNvSpPr txBox="1"/>
          <p:nvPr/>
        </p:nvSpPr>
        <p:spPr>
          <a:xfrm>
            <a:off x="1371600" y="160963"/>
            <a:ext cx="6248400" cy="1569660"/>
          </a:xfrm>
          <a:prstGeom prst="rect">
            <a:avLst/>
          </a:prstGeom>
          <a:noFill/>
        </p:spPr>
        <p:txBody>
          <a:bodyPr wrap="square" rtlCol="0">
            <a:spAutoFit/>
          </a:bodyPr>
          <a:lstStyle/>
          <a:p>
            <a:pPr algn="ctr"/>
            <a:r>
              <a:rPr lang="en-US" sz="9600" dirty="0" err="1" smtClean="0">
                <a:solidFill>
                  <a:srgbClr val="0000CC"/>
                </a:solidFill>
                <a:latin typeface="NikoshBAN" panose="02000000000000000000" pitchFamily="2" charset="0"/>
                <a:cs typeface="NikoshBAN" panose="02000000000000000000" pitchFamily="2" charset="0"/>
              </a:rPr>
              <a:t>স্বাগতম</a:t>
            </a:r>
            <a:endParaRPr lang="en-US" sz="9600"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07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09586"/>
            <a:ext cx="4572000" cy="4572000"/>
          </a:xfrm>
          <a:prstGeom prst="rect">
            <a:avLst/>
          </a:prstGeom>
        </p:spPr>
      </p:pic>
      <p:sp>
        <p:nvSpPr>
          <p:cNvPr id="5" name="TextBox 4"/>
          <p:cNvSpPr txBox="1"/>
          <p:nvPr/>
        </p:nvSpPr>
        <p:spPr>
          <a:xfrm>
            <a:off x="1143000" y="914400"/>
            <a:ext cx="7010400" cy="707886"/>
          </a:xfrm>
          <a:prstGeom prst="rect">
            <a:avLst/>
          </a:prstGeom>
          <a:noFill/>
        </p:spPr>
        <p:txBody>
          <a:bodyPr wrap="square" rtlCol="0">
            <a:spAutoFit/>
          </a:bodyPr>
          <a:lstStyle/>
          <a:p>
            <a:r>
              <a:rPr lang="bn-BD" sz="4000" dirty="0" smtClean="0">
                <a:latin typeface="NikoshBAN" pitchFamily="2" charset="0"/>
                <a:cs typeface="NikoshBAN" pitchFamily="2" charset="0"/>
              </a:rPr>
              <a:t>আমরা উপরের চিত্রকে একুট অন্যভাবে দেখি</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8904703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19800" y="1106031"/>
            <a:ext cx="2590800" cy="224676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bn-BD" sz="2800" b="1" u="sng" dirty="0" smtClean="0">
                <a:solidFill>
                  <a:srgbClr val="FF0000"/>
                </a:solidFill>
                <a:latin typeface="NikoshBAN" pitchFamily="2" charset="0"/>
                <a:cs typeface="NikoshBAN" pitchFamily="2" charset="0"/>
              </a:rPr>
              <a:t>ক্ষেত্র চুম্বকঃ-</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U</a:t>
            </a:r>
            <a:r>
              <a:rPr lang="bn-BD" sz="2800" dirty="0" smtClean="0">
                <a:latin typeface="NikoshBAN" pitchFamily="2" charset="0"/>
                <a:cs typeface="NikoshBAN" pitchFamily="2" charset="0"/>
              </a:rPr>
              <a:t>-আকৃতির একটি স্থায়ী বা তাড়িতচুম্বক এই যন্ত্রের ক্ষেত্র চুম্বকের কাজ করে।</a:t>
            </a:r>
            <a:endParaRPr lang="en-US" sz="2800" dirty="0">
              <a:latin typeface="NikoshBAN" pitchFamily="2" charset="0"/>
              <a:cs typeface="NikoshBAN" pitchFamily="2" charset="0"/>
            </a:endParaRPr>
          </a:p>
        </p:txBody>
      </p:sp>
      <p:sp>
        <p:nvSpPr>
          <p:cNvPr id="14" name="TextBox 13"/>
          <p:cNvSpPr txBox="1"/>
          <p:nvPr/>
        </p:nvSpPr>
        <p:spPr>
          <a:xfrm>
            <a:off x="5956350" y="3670518"/>
            <a:ext cx="265425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BD" sz="2800" b="1" u="sng" dirty="0" smtClean="0">
                <a:solidFill>
                  <a:srgbClr val="FF0000"/>
                </a:solidFill>
                <a:latin typeface="NikoshBAN" pitchFamily="2" charset="0"/>
                <a:cs typeface="NikoshBAN" pitchFamily="2" charset="0"/>
              </a:rPr>
              <a:t>আর্মেচার-</a:t>
            </a:r>
            <a:r>
              <a:rPr lang="bn-BD" sz="2800" dirty="0" smtClean="0">
                <a:latin typeface="NikoshBAN" pitchFamily="2" charset="0"/>
                <a:cs typeface="NikoshBAN" pitchFamily="2" charset="0"/>
              </a:rPr>
              <a:t> মূলত একটি কাঁচা লোহার মজ্জা। এটি একটি আয়তাকার কুন্ডলী বা কয়েল।</a:t>
            </a:r>
            <a:endParaRPr lang="en-US" sz="2800" dirty="0">
              <a:latin typeface="NikoshBAN" pitchFamily="2" charset="0"/>
              <a:cs typeface="NikoshBAN" pitchFamily="2" charset="0"/>
            </a:endParaRPr>
          </a:p>
        </p:txBody>
      </p:sp>
      <p:grpSp>
        <p:nvGrpSpPr>
          <p:cNvPr id="15" name="Group 14"/>
          <p:cNvGrpSpPr/>
          <p:nvPr/>
        </p:nvGrpSpPr>
        <p:grpSpPr>
          <a:xfrm>
            <a:off x="387907" y="479632"/>
            <a:ext cx="5479493" cy="3352800"/>
            <a:chOff x="1266980" y="1295400"/>
            <a:chExt cx="6505419" cy="4833683"/>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80" y="1295400"/>
              <a:ext cx="6505419" cy="483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149600" y="1353066"/>
              <a:ext cx="1600200"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ঘূর্ণন</a:t>
              </a:r>
              <a:endParaRPr lang="en-US" dirty="0">
                <a:solidFill>
                  <a:srgbClr val="FF0000"/>
                </a:solidFill>
                <a:latin typeface="NikoshBAN" pitchFamily="2" charset="0"/>
                <a:cs typeface="NikoshBAN" pitchFamily="2" charset="0"/>
              </a:endParaRPr>
            </a:p>
          </p:txBody>
        </p:sp>
        <p:sp>
          <p:nvSpPr>
            <p:cNvPr id="18" name="TextBox 17"/>
            <p:cNvSpPr txBox="1"/>
            <p:nvPr/>
          </p:nvSpPr>
          <p:spPr>
            <a:xfrm>
              <a:off x="5016500" y="3302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c</a:t>
              </a:r>
              <a:endParaRPr lang="en-US" dirty="0">
                <a:solidFill>
                  <a:srgbClr val="FF0000"/>
                </a:solidFill>
              </a:endParaRPr>
            </a:p>
          </p:txBody>
        </p:sp>
        <p:sp>
          <p:nvSpPr>
            <p:cNvPr id="19" name="TextBox 18"/>
            <p:cNvSpPr txBox="1"/>
            <p:nvPr/>
          </p:nvSpPr>
          <p:spPr>
            <a:xfrm>
              <a:off x="5410200" y="1905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d</a:t>
              </a:r>
              <a:endParaRPr lang="en-US" dirty="0">
                <a:solidFill>
                  <a:srgbClr val="FF0000"/>
                </a:solidFill>
              </a:endParaRPr>
            </a:p>
          </p:txBody>
        </p:sp>
        <p:sp>
          <p:nvSpPr>
            <p:cNvPr id="20" name="TextBox 19"/>
            <p:cNvSpPr txBox="1"/>
            <p:nvPr/>
          </p:nvSpPr>
          <p:spPr>
            <a:xfrm>
              <a:off x="4057365" y="1886466"/>
              <a:ext cx="317500" cy="369332"/>
            </a:xfrm>
            <a:prstGeom prst="rect">
              <a:avLst/>
            </a:prstGeom>
            <a:solidFill>
              <a:schemeClr val="accent4">
                <a:lumMod val="40000"/>
                <a:lumOff val="60000"/>
              </a:schemeClr>
            </a:solidFill>
          </p:spPr>
          <p:txBody>
            <a:bodyPr wrap="square" rtlCol="0">
              <a:spAutoFit/>
            </a:bodyPr>
            <a:lstStyle/>
            <a:p>
              <a:pPr algn="ctr"/>
              <a:r>
                <a:rPr lang="en-US" dirty="0">
                  <a:solidFill>
                    <a:srgbClr val="FF0000"/>
                  </a:solidFill>
                </a:rPr>
                <a:t>b</a:t>
              </a:r>
            </a:p>
          </p:txBody>
        </p:sp>
        <p:sp>
          <p:nvSpPr>
            <p:cNvPr id="21" name="TextBox 20"/>
            <p:cNvSpPr txBox="1"/>
            <p:nvPr/>
          </p:nvSpPr>
          <p:spPr>
            <a:xfrm>
              <a:off x="2832100" y="32258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a</a:t>
              </a:r>
              <a:endParaRPr lang="en-US" dirty="0">
                <a:solidFill>
                  <a:srgbClr val="FF0000"/>
                </a:solidFill>
              </a:endParaRPr>
            </a:p>
          </p:txBody>
        </p:sp>
        <p:sp>
          <p:nvSpPr>
            <p:cNvPr id="22" name="TextBox 21"/>
            <p:cNvSpPr txBox="1"/>
            <p:nvPr/>
          </p:nvSpPr>
          <p:spPr>
            <a:xfrm>
              <a:off x="1409700" y="3595132"/>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sp>
          <p:nvSpPr>
            <p:cNvPr id="23" name="TextBox 22"/>
            <p:cNvSpPr txBox="1"/>
            <p:nvPr/>
          </p:nvSpPr>
          <p:spPr>
            <a:xfrm>
              <a:off x="4724400" y="3712241"/>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cxnSp>
          <p:nvCxnSpPr>
            <p:cNvPr id="24" name="Straight Arrow Connector 23"/>
            <p:cNvCxnSpPr/>
            <p:nvPr/>
          </p:nvCxnSpPr>
          <p:spPr>
            <a:xfrm>
              <a:off x="3949700" y="4374634"/>
              <a:ext cx="1841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35064" y="5753917"/>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বিদ্যুৎ কোষ</a:t>
              </a:r>
              <a:endParaRPr lang="en-US" dirty="0">
                <a:solidFill>
                  <a:srgbClr val="FF0000"/>
                </a:solidFill>
                <a:latin typeface="NikoshBAN" pitchFamily="2" charset="0"/>
                <a:cs typeface="NikoshBAN" pitchFamily="2" charset="0"/>
              </a:endParaRPr>
            </a:p>
          </p:txBody>
        </p:sp>
        <p:sp>
          <p:nvSpPr>
            <p:cNvPr id="26" name="TextBox 25"/>
            <p:cNvSpPr txBox="1"/>
            <p:nvPr/>
          </p:nvSpPr>
          <p:spPr>
            <a:xfrm>
              <a:off x="5797264" y="5225534"/>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কম্যুটেটর</a:t>
              </a:r>
              <a:endParaRPr lang="en-US" dirty="0">
                <a:solidFill>
                  <a:srgbClr val="FF0000"/>
                </a:solidFill>
                <a:latin typeface="NikoshBAN" pitchFamily="2" charset="0"/>
                <a:cs typeface="NikoshBAN" pitchFamily="2" charset="0"/>
              </a:endParaRPr>
            </a:p>
          </p:txBody>
        </p:sp>
        <p:cxnSp>
          <p:nvCxnSpPr>
            <p:cNvPr id="27" name="Straight Arrow Connector 26"/>
            <p:cNvCxnSpPr/>
            <p:nvPr/>
          </p:nvCxnSpPr>
          <p:spPr>
            <a:xfrm>
              <a:off x="3276600" y="4953000"/>
              <a:ext cx="124308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73431" y="5264451"/>
              <a:ext cx="1095519"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আর্মেচার</a:t>
              </a:r>
              <a:endParaRPr lang="en-US" dirty="0">
                <a:solidFill>
                  <a:srgbClr val="FF0000"/>
                </a:solidFill>
                <a:latin typeface="NikoshBAN" pitchFamily="2" charset="0"/>
                <a:cs typeface="NikoshBAN" pitchFamily="2" charset="0"/>
              </a:endParaRPr>
            </a:p>
          </p:txBody>
        </p:sp>
      </p:grpSp>
      <p:sp>
        <p:nvSpPr>
          <p:cNvPr id="29" name="TextBox 28"/>
          <p:cNvSpPr txBox="1"/>
          <p:nvPr/>
        </p:nvSpPr>
        <p:spPr>
          <a:xfrm>
            <a:off x="473402" y="4114800"/>
            <a:ext cx="539399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2800" b="1" u="sng" dirty="0" smtClean="0">
                <a:latin typeface="NikoshBAN" pitchFamily="2" charset="0"/>
                <a:cs typeface="NikoshBAN" pitchFamily="2" charset="0"/>
              </a:rPr>
              <a:t>কম্যুটেটরঃ</a:t>
            </a:r>
            <a:r>
              <a:rPr lang="bn-BD" sz="2800" dirty="0" smtClean="0">
                <a:latin typeface="NikoshBAN" pitchFamily="2" charset="0"/>
                <a:cs typeface="NikoshBAN" pitchFamily="2" charset="0"/>
              </a:rPr>
              <a:t> শক্ত তামার কতকগুলো খন্ড পাতের দ্বারা পরস্পর থেকে অন্তরিত হয়ে কম্যুটেটর তৈরি হয়।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277364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810000"/>
            <a:ext cx="70866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ব্রাস কার্বন অথবা তামা দ্বারা ব্রাস তৈরি করা হয়।</a:t>
            </a:r>
            <a:endParaRPr lang="en-US" sz="2800" dirty="0">
              <a:latin typeface="NikoshBAN" pitchFamily="2" charset="0"/>
              <a:cs typeface="NikoshBAN" pitchFamily="2" charset="0"/>
            </a:endParaRPr>
          </a:p>
        </p:txBody>
      </p:sp>
      <p:sp>
        <p:nvSpPr>
          <p:cNvPr id="4" name="TextBox 3"/>
          <p:cNvSpPr txBox="1"/>
          <p:nvPr/>
        </p:nvSpPr>
        <p:spPr>
          <a:xfrm>
            <a:off x="1255830" y="4495800"/>
            <a:ext cx="74676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2800" dirty="0" smtClean="0">
                <a:latin typeface="NikoshBAN" pitchFamily="2" charset="0"/>
                <a:cs typeface="NikoshBAN" pitchFamily="2" charset="0"/>
              </a:rPr>
              <a:t>আর্মেচারের কুন্ডলীর দুই প্রান্ত কম্যুটেটরের দুই পাতে সংযুক্ত থাকে। ব্রাসের মাধ্যমে কম্যুটেটরের সাথে বহিঃবর্তনী সংযুক্ত। বহিঃবর্তনীতে একটি  তড়িৎচ্চালক বলের উৎস ও পরিবর্তনশীল রোধ বা রিউস্ট্যান্ট থাকে।</a:t>
            </a:r>
            <a:endParaRPr lang="en-US" sz="2800" dirty="0">
              <a:latin typeface="NikoshBAN" pitchFamily="2" charset="0"/>
              <a:cs typeface="NikoshBAN" pitchFamily="2" charset="0"/>
            </a:endParaRPr>
          </a:p>
        </p:txBody>
      </p:sp>
      <p:grpSp>
        <p:nvGrpSpPr>
          <p:cNvPr id="5" name="Group 4"/>
          <p:cNvGrpSpPr/>
          <p:nvPr/>
        </p:nvGrpSpPr>
        <p:grpSpPr>
          <a:xfrm>
            <a:off x="2204807" y="457200"/>
            <a:ext cx="5338993" cy="3092573"/>
            <a:chOff x="1266980" y="1295400"/>
            <a:chExt cx="6505419" cy="4833683"/>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80" y="1295400"/>
              <a:ext cx="6505419" cy="483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49600" y="1353066"/>
              <a:ext cx="1600200"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ঘূর্ণন</a:t>
              </a:r>
              <a:endParaRPr lang="en-US" dirty="0">
                <a:solidFill>
                  <a:srgbClr val="FF0000"/>
                </a:solidFill>
                <a:latin typeface="NikoshBAN" pitchFamily="2" charset="0"/>
                <a:cs typeface="NikoshBAN" pitchFamily="2" charset="0"/>
              </a:endParaRPr>
            </a:p>
          </p:txBody>
        </p:sp>
        <p:sp>
          <p:nvSpPr>
            <p:cNvPr id="8" name="TextBox 7"/>
            <p:cNvSpPr txBox="1"/>
            <p:nvPr/>
          </p:nvSpPr>
          <p:spPr>
            <a:xfrm>
              <a:off x="5016500" y="3302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c</a:t>
              </a:r>
              <a:endParaRPr lang="en-US" dirty="0">
                <a:solidFill>
                  <a:srgbClr val="FF0000"/>
                </a:solidFill>
              </a:endParaRPr>
            </a:p>
          </p:txBody>
        </p:sp>
        <p:sp>
          <p:nvSpPr>
            <p:cNvPr id="9" name="TextBox 8"/>
            <p:cNvSpPr txBox="1"/>
            <p:nvPr/>
          </p:nvSpPr>
          <p:spPr>
            <a:xfrm>
              <a:off x="5410200" y="1905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d</a:t>
              </a:r>
              <a:endParaRPr lang="en-US" dirty="0">
                <a:solidFill>
                  <a:srgbClr val="FF0000"/>
                </a:solidFill>
              </a:endParaRPr>
            </a:p>
          </p:txBody>
        </p:sp>
        <p:sp>
          <p:nvSpPr>
            <p:cNvPr id="10" name="TextBox 9"/>
            <p:cNvSpPr txBox="1"/>
            <p:nvPr/>
          </p:nvSpPr>
          <p:spPr>
            <a:xfrm>
              <a:off x="4057365" y="1886466"/>
              <a:ext cx="317500" cy="369332"/>
            </a:xfrm>
            <a:prstGeom prst="rect">
              <a:avLst/>
            </a:prstGeom>
            <a:solidFill>
              <a:schemeClr val="accent4">
                <a:lumMod val="40000"/>
                <a:lumOff val="60000"/>
              </a:schemeClr>
            </a:solidFill>
          </p:spPr>
          <p:txBody>
            <a:bodyPr wrap="square" rtlCol="0">
              <a:spAutoFit/>
            </a:bodyPr>
            <a:lstStyle/>
            <a:p>
              <a:pPr algn="ctr"/>
              <a:r>
                <a:rPr lang="en-US" dirty="0">
                  <a:solidFill>
                    <a:srgbClr val="FF0000"/>
                  </a:solidFill>
                </a:rPr>
                <a:t>b</a:t>
              </a:r>
            </a:p>
          </p:txBody>
        </p:sp>
        <p:sp>
          <p:nvSpPr>
            <p:cNvPr id="11" name="TextBox 10"/>
            <p:cNvSpPr txBox="1"/>
            <p:nvPr/>
          </p:nvSpPr>
          <p:spPr>
            <a:xfrm>
              <a:off x="2832100" y="32258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a</a:t>
              </a:r>
              <a:endParaRPr lang="en-US" dirty="0">
                <a:solidFill>
                  <a:srgbClr val="FF0000"/>
                </a:solidFill>
              </a:endParaRPr>
            </a:p>
          </p:txBody>
        </p:sp>
        <p:sp>
          <p:nvSpPr>
            <p:cNvPr id="12" name="TextBox 11"/>
            <p:cNvSpPr txBox="1"/>
            <p:nvPr/>
          </p:nvSpPr>
          <p:spPr>
            <a:xfrm>
              <a:off x="1409700" y="3595132"/>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sp>
          <p:nvSpPr>
            <p:cNvPr id="13" name="TextBox 12"/>
            <p:cNvSpPr txBox="1"/>
            <p:nvPr/>
          </p:nvSpPr>
          <p:spPr>
            <a:xfrm>
              <a:off x="4724400" y="3712241"/>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cxnSp>
          <p:nvCxnSpPr>
            <p:cNvPr id="14" name="Straight Arrow Connector 13"/>
            <p:cNvCxnSpPr/>
            <p:nvPr/>
          </p:nvCxnSpPr>
          <p:spPr>
            <a:xfrm>
              <a:off x="3949700" y="4374634"/>
              <a:ext cx="1841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35064" y="5753917"/>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বিদ্যুৎ কোষ</a:t>
              </a:r>
              <a:endParaRPr lang="en-US" dirty="0">
                <a:solidFill>
                  <a:srgbClr val="FF0000"/>
                </a:solidFill>
                <a:latin typeface="NikoshBAN" pitchFamily="2" charset="0"/>
                <a:cs typeface="NikoshBAN" pitchFamily="2" charset="0"/>
              </a:endParaRPr>
            </a:p>
          </p:txBody>
        </p:sp>
        <p:sp>
          <p:nvSpPr>
            <p:cNvPr id="16" name="TextBox 15"/>
            <p:cNvSpPr txBox="1"/>
            <p:nvPr/>
          </p:nvSpPr>
          <p:spPr>
            <a:xfrm>
              <a:off x="5797264" y="5225534"/>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কম্যুটেটর</a:t>
              </a:r>
              <a:endParaRPr lang="en-US" dirty="0">
                <a:solidFill>
                  <a:srgbClr val="FF0000"/>
                </a:solidFill>
                <a:latin typeface="NikoshBAN" pitchFamily="2" charset="0"/>
                <a:cs typeface="NikoshBAN" pitchFamily="2" charset="0"/>
              </a:endParaRPr>
            </a:p>
          </p:txBody>
        </p:sp>
        <p:cxnSp>
          <p:nvCxnSpPr>
            <p:cNvPr id="17" name="Straight Arrow Connector 16"/>
            <p:cNvCxnSpPr/>
            <p:nvPr/>
          </p:nvCxnSpPr>
          <p:spPr>
            <a:xfrm>
              <a:off x="3276600" y="4953000"/>
              <a:ext cx="124308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73431" y="5264451"/>
              <a:ext cx="1095519"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আর্মেচার</a:t>
              </a:r>
              <a:endParaRPr lang="en-US" dirty="0">
                <a:solidFill>
                  <a:srgbClr val="FF0000"/>
                </a:solidFill>
                <a:latin typeface="NikoshBAN" pitchFamily="2" charset="0"/>
                <a:cs typeface="NikoshBAN" pitchFamily="2" charset="0"/>
              </a:endParaRPr>
            </a:p>
          </p:txBody>
        </p:sp>
      </p:grpSp>
    </p:spTree>
    <p:extLst>
      <p:ext uri="{BB962C8B-B14F-4D97-AF65-F5344CB8AC3E}">
        <p14:creationId xmlns:p14="http://schemas.microsoft.com/office/powerpoint/2010/main" val="1531687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162800" cy="1143000"/>
          </a:xfrm>
        </p:spPr>
        <p:txBody>
          <a:bodyPr/>
          <a:lstStyle/>
          <a:p>
            <a:r>
              <a:rPr lang="bn-BD" sz="4400" dirty="0" smtClean="0">
                <a:latin typeface="NikoshBAN" pitchFamily="2" charset="0"/>
                <a:cs typeface="NikoshBAN" pitchFamily="2" charset="0"/>
              </a:rPr>
              <a:t>আমরা এবার একটি ভিডিও ক্লিপ দেখব</a:t>
            </a:r>
            <a:endParaRPr lang="en-US" sz="44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269035481"/>
              </p:ext>
            </p:extLst>
          </p:nvPr>
        </p:nvGraphicFramePr>
        <p:xfrm>
          <a:off x="4114799" y="3043238"/>
          <a:ext cx="1540933" cy="1300162"/>
        </p:xfrm>
        <a:graphic>
          <a:graphicData uri="http://schemas.openxmlformats.org/presentationml/2006/ole">
            <mc:AlternateContent xmlns:mc="http://schemas.openxmlformats.org/markup-compatibility/2006">
              <mc:Choice xmlns:v="urn:schemas-microsoft-com:vml" Requires="v">
                <p:oleObj spid="_x0000_s2194" name="Packager Shell Object" showAsIcon="1" r:id="rId3" imgW="914400" imgH="771480" progId="Package">
                  <p:embed/>
                </p:oleObj>
              </mc:Choice>
              <mc:Fallback>
                <p:oleObj name="Packager Shell Object" showAsIcon="1" r:id="rId3" imgW="914400" imgH="771480" progId="Package">
                  <p:embed/>
                  <p:pic>
                    <p:nvPicPr>
                      <p:cNvPr id="0" name="Picture 120"/>
                      <p:cNvPicPr>
                        <a:picLocks noChangeAspect="1" noChangeArrowheads="1"/>
                      </p:cNvPicPr>
                      <p:nvPr/>
                    </p:nvPicPr>
                    <p:blipFill>
                      <a:blip r:embed="rId4"/>
                      <a:srcRect/>
                      <a:stretch>
                        <a:fillRect/>
                      </a:stretch>
                    </p:blipFill>
                    <p:spPr bwMode="auto">
                      <a:xfrm>
                        <a:off x="4114799" y="3043238"/>
                        <a:ext cx="1540933" cy="130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2362200" y="2590800"/>
            <a:ext cx="4572000" cy="646331"/>
          </a:xfrm>
          <a:prstGeom prst="rect">
            <a:avLst/>
          </a:prstGeom>
        </p:spPr>
        <p:txBody>
          <a:bodyPr>
            <a:spAutoFit/>
          </a:bodyPr>
          <a:lstStyle/>
          <a:p>
            <a:r>
              <a:rPr lang="en-US" dirty="0">
                <a:hlinkClick r:id="rId5"/>
              </a:rPr>
              <a:t>https://www.youtube.com/watch?v=W6aRPmUExps</a:t>
            </a:r>
            <a:endParaRPr lang="en-US" dirty="0"/>
          </a:p>
        </p:txBody>
      </p:sp>
    </p:spTree>
    <p:extLst>
      <p:ext uri="{BB962C8B-B14F-4D97-AF65-F5344CB8AC3E}">
        <p14:creationId xmlns:p14="http://schemas.microsoft.com/office/powerpoint/2010/main" val="4516296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28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dirty="0" smtClean="0">
                <a:latin typeface="NikoshBAN" pitchFamily="2" charset="0"/>
                <a:cs typeface="NikoshBAN" pitchFamily="2" charset="0"/>
              </a:rPr>
              <a:t>ভিডিও চিত্রটি দেখ এবং প্রশ্নগুলোর উত্তর দাও</a:t>
            </a:r>
            <a:endParaRPr lang="en-US" dirty="0">
              <a:latin typeface="NikoshBAN" pitchFamily="2" charset="0"/>
              <a:cs typeface="NikoshBAN"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270484631"/>
              </p:ext>
            </p:extLst>
          </p:nvPr>
        </p:nvGraphicFramePr>
        <p:xfrm>
          <a:off x="3352800" y="2895600"/>
          <a:ext cx="2082799" cy="1757362"/>
        </p:xfrm>
        <a:graphic>
          <a:graphicData uri="http://schemas.openxmlformats.org/presentationml/2006/ole">
            <mc:AlternateContent xmlns:mc="http://schemas.openxmlformats.org/markup-compatibility/2006">
              <mc:Choice xmlns:v="urn:schemas-microsoft-com:vml" Requires="v">
                <p:oleObj spid="_x0000_s3194" name="Packager Shell Object" showAsIcon="1" r:id="rId3" imgW="914400" imgH="771480" progId="Package">
                  <p:embed/>
                </p:oleObj>
              </mc:Choice>
              <mc:Fallback>
                <p:oleObj name="Packager Shell Object" showAsIcon="1" r:id="rId3" imgW="914400" imgH="771480" progId="Package">
                  <p:embed/>
                  <p:pic>
                    <p:nvPicPr>
                      <p:cNvPr id="0" name="Picture 97"/>
                      <p:cNvPicPr>
                        <a:picLocks noChangeAspect="1" noChangeArrowheads="1"/>
                      </p:cNvPicPr>
                      <p:nvPr/>
                    </p:nvPicPr>
                    <p:blipFill>
                      <a:blip r:embed="rId4"/>
                      <a:srcRect/>
                      <a:stretch>
                        <a:fillRect/>
                      </a:stretch>
                    </p:blipFill>
                    <p:spPr bwMode="auto">
                      <a:xfrm>
                        <a:off x="3352800" y="2895600"/>
                        <a:ext cx="2082799" cy="175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571500" y="4572000"/>
            <a:ext cx="8229600"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BD" dirty="0" smtClean="0">
                <a:latin typeface="NikoshBAN" pitchFamily="2" charset="0"/>
                <a:cs typeface="NikoshBAN" pitchFamily="2" charset="0"/>
              </a:rPr>
              <a:t>ক. চিত্রে প্রদর্শিত মোটরটি কখন উল্টা ঘুরল এবং কেন?</a:t>
            </a:r>
          </a:p>
          <a:p>
            <a:pPr algn="l"/>
            <a:r>
              <a:rPr lang="bn-BD" dirty="0" smtClean="0">
                <a:latin typeface="NikoshBAN" pitchFamily="2" charset="0"/>
                <a:cs typeface="NikoshBAN" pitchFamily="2" charset="0"/>
              </a:rPr>
              <a:t>খ. মোটরটির গতি যদি আরও বৃদ্ধি করতে হয় তবে কী কী করতে হবে তা লিখ।</a:t>
            </a:r>
            <a:endParaRPr lang="en-US" dirty="0">
              <a:latin typeface="NikoshBAN" pitchFamily="2" charset="0"/>
              <a:cs typeface="NikoshBAN" pitchFamily="2" charset="0"/>
            </a:endParaRPr>
          </a:p>
        </p:txBody>
      </p:sp>
      <p:sp>
        <p:nvSpPr>
          <p:cNvPr id="8" name="Title 1"/>
          <p:cNvSpPr txBox="1">
            <a:spLocks/>
          </p:cNvSpPr>
          <p:nvPr/>
        </p:nvSpPr>
        <p:spPr>
          <a:xfrm>
            <a:off x="457200" y="304800"/>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805875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221" y="1879599"/>
            <a:ext cx="6217179" cy="3609975"/>
          </a:xfrm>
          <a:prstGeom prst="rect">
            <a:avLst/>
          </a:prstGeom>
        </p:spPr>
      </p:pic>
      <p:sp>
        <p:nvSpPr>
          <p:cNvPr id="4" name="TextBox 3"/>
          <p:cNvSpPr txBox="1"/>
          <p:nvPr/>
        </p:nvSpPr>
        <p:spPr>
          <a:xfrm>
            <a:off x="3104621" y="4203700"/>
            <a:ext cx="1244600" cy="184666"/>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4425421" y="4111366"/>
            <a:ext cx="1371600" cy="276999"/>
          </a:xfrm>
          <a:prstGeom prst="rect">
            <a:avLst/>
          </a:prstGeom>
          <a:solidFill>
            <a:schemeClr val="accent5">
              <a:lumMod val="20000"/>
              <a:lumOff val="80000"/>
            </a:schemeClr>
          </a:solidFill>
        </p:spPr>
        <p:txBody>
          <a:bodyPr wrap="square" rtlCol="0">
            <a:spAutoFit/>
          </a:bodyPr>
          <a:lstStyle/>
          <a:p>
            <a:endParaRPr lang="en-US" dirty="0"/>
          </a:p>
        </p:txBody>
      </p:sp>
      <p:sp>
        <p:nvSpPr>
          <p:cNvPr id="6" name="TextBox 5"/>
          <p:cNvSpPr txBox="1"/>
          <p:nvPr/>
        </p:nvSpPr>
        <p:spPr>
          <a:xfrm>
            <a:off x="3206221" y="5080000"/>
            <a:ext cx="3149600" cy="276999"/>
          </a:xfrm>
          <a:prstGeom prst="rect">
            <a:avLst/>
          </a:prstGeom>
          <a:solidFill>
            <a:schemeClr val="accent5">
              <a:lumMod val="20000"/>
              <a:lumOff val="80000"/>
            </a:schemeClr>
          </a:solidFill>
        </p:spPr>
        <p:txBody>
          <a:bodyPr wrap="square" rtlCol="0">
            <a:spAutoFit/>
          </a:bodyPr>
          <a:lstStyle/>
          <a:p>
            <a:endParaRPr lang="en-US" dirty="0"/>
          </a:p>
        </p:txBody>
      </p:sp>
      <p:sp>
        <p:nvSpPr>
          <p:cNvPr id="7" name="TextBox 6"/>
          <p:cNvSpPr txBox="1"/>
          <p:nvPr/>
        </p:nvSpPr>
        <p:spPr>
          <a:xfrm>
            <a:off x="4908021" y="1911865"/>
            <a:ext cx="1371600" cy="276999"/>
          </a:xfrm>
          <a:prstGeom prst="rect">
            <a:avLst/>
          </a:prstGeom>
          <a:solidFill>
            <a:schemeClr val="accent5">
              <a:lumMod val="20000"/>
              <a:lumOff val="80000"/>
            </a:schemeClr>
          </a:solidFill>
        </p:spPr>
        <p:txBody>
          <a:bodyPr wrap="square" rtlCol="0">
            <a:spAutoFit/>
          </a:bodyPr>
          <a:lstStyle/>
          <a:p>
            <a:endParaRPr lang="en-US" dirty="0"/>
          </a:p>
        </p:txBody>
      </p:sp>
      <p:sp>
        <p:nvSpPr>
          <p:cNvPr id="9" name="TextBox 8"/>
          <p:cNvSpPr txBox="1"/>
          <p:nvPr/>
        </p:nvSpPr>
        <p:spPr>
          <a:xfrm>
            <a:off x="2667000" y="762000"/>
            <a:ext cx="4045479"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4800" dirty="0" smtClean="0">
                <a:solidFill>
                  <a:srgbClr val="FF0000"/>
                </a:solidFill>
                <a:latin typeface="NikoshBAN" pitchFamily="2" charset="0"/>
                <a:cs typeface="NikoshBAN" pitchFamily="2" charset="0"/>
              </a:rPr>
              <a:t>মূল্যায়ন</a:t>
            </a:r>
            <a:endParaRPr lang="en-US" sz="4800" dirty="0">
              <a:solidFill>
                <a:srgbClr val="FF0000"/>
              </a:solidFill>
            </a:endParaRPr>
          </a:p>
        </p:txBody>
      </p:sp>
    </p:spTree>
    <p:extLst>
      <p:ext uri="{BB962C8B-B14F-4D97-AF65-F5344CB8AC3E}">
        <p14:creationId xmlns:p14="http://schemas.microsoft.com/office/powerpoint/2010/main" val="916085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5"/>
                                        </p:tgtEl>
                                      </p:cBhvr>
                                    </p:animEffect>
                                    <p:anim calcmode="lin" valueType="num">
                                      <p:cBhvr>
                                        <p:cTn id="23" dur="1000"/>
                                        <p:tgtEl>
                                          <p:spTgt spid="5"/>
                                        </p:tgtEl>
                                        <p:attrNameLst>
                                          <p:attrName>ppt_x</p:attrName>
                                        </p:attrNameLst>
                                      </p:cBhvr>
                                      <p:tavLst>
                                        <p:tav tm="0">
                                          <p:val>
                                            <p:strVal val="ppt_x"/>
                                          </p:val>
                                        </p:tav>
                                        <p:tav tm="100000">
                                          <p:val>
                                            <p:strVal val="ppt_x"/>
                                          </p:val>
                                        </p:tav>
                                      </p:tavLst>
                                    </p:anim>
                                    <p:anim calcmode="lin" valueType="num">
                                      <p:cBhvr>
                                        <p:cTn id="24" dur="1000"/>
                                        <p:tgtEl>
                                          <p:spTgt spid="5"/>
                                        </p:tgtEl>
                                        <p:attrNameLst>
                                          <p:attrName>ppt_y</p:attrName>
                                        </p:attrNameLst>
                                      </p:cBhvr>
                                      <p:tavLst>
                                        <p:tav tm="0">
                                          <p:val>
                                            <p:strVal val="ppt_y"/>
                                          </p:val>
                                        </p:tav>
                                        <p:tav tm="100000">
                                          <p:val>
                                            <p:strVal val="ppt_y+.1"/>
                                          </p:val>
                                        </p:tav>
                                      </p:tavLst>
                                    </p:anim>
                                    <p:set>
                                      <p:cBhvr>
                                        <p:cTn id="25" dur="1" fill="hold">
                                          <p:stCondLst>
                                            <p:cond delay="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76400" y="1752600"/>
            <a:ext cx="5715000" cy="4114800"/>
            <a:chOff x="1676400" y="1371600"/>
            <a:chExt cx="5715000" cy="41148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111015" cy="4114800"/>
            </a:xfrm>
            <a:prstGeom prst="rect">
              <a:avLst/>
            </a:prstGeom>
          </p:spPr>
        </p:pic>
        <p:cxnSp>
          <p:nvCxnSpPr>
            <p:cNvPr id="5" name="Straight Arrow Connector 4"/>
            <p:cNvCxnSpPr/>
            <p:nvPr/>
          </p:nvCxnSpPr>
          <p:spPr>
            <a:xfrm>
              <a:off x="4648200" y="4572000"/>
              <a:ext cx="2743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19800" y="2895600"/>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3962400"/>
              <a:ext cx="2743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2100" y="3124200"/>
              <a:ext cx="2743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457200" y="304800"/>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dirty="0" smtClean="0">
                <a:latin typeface="NikoshBAN" pitchFamily="2" charset="0"/>
                <a:cs typeface="NikoshBAN" pitchFamily="2" charset="0"/>
              </a:rPr>
              <a:t>নিচের চিহ্নিত চিত্রটির নামকরণ খাতায় লিখ</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799591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90600"/>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5" name="Title 1"/>
          <p:cNvSpPr txBox="1">
            <a:spLocks/>
          </p:cNvSpPr>
          <p:nvPr/>
        </p:nvSpPr>
        <p:spPr>
          <a:xfrm>
            <a:off x="495300" y="2438400"/>
            <a:ext cx="8229600" cy="11430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bn-BD" sz="2800" dirty="0" smtClean="0">
                <a:latin typeface="NikoshBAN" pitchFamily="2" charset="0"/>
                <a:cs typeface="NikoshBAN" pitchFamily="2" charset="0"/>
              </a:rPr>
              <a:t>শুকুর আলী কারিগরী শিক্ষা প্রতিষ্ঠান থেকে অটোমোবাইল ট্রেনিং গ্রহণ করে সাবলম্বী হওয়ার চেষ্টা করছে। এমতাবস্থায় সে প্রথমে তার শিক্ষার প্রয়োগমূলক পদক্ষেপ হিসাবে বিভিন্ন মেশিন থেকে যন্ত্রাশং যোগাড় করে একটি মোটর তৈরি করেছে। যাতে ব্যটারী সংযোগ করে ফ্যান চালানোর চেষ্টা করছে, কিন্তু সে আশানুরূপ ফল পাচ্ছে না। অর্থাৎ গতি বেশি পাচ্ছে না।  </a:t>
            </a:r>
            <a:endParaRPr lang="en-US" sz="2800" dirty="0">
              <a:latin typeface="NikoshBAN" pitchFamily="2" charset="0"/>
              <a:cs typeface="NikoshBAN" pitchFamily="2" charset="0"/>
            </a:endParaRPr>
          </a:p>
        </p:txBody>
      </p:sp>
      <p:sp>
        <p:nvSpPr>
          <p:cNvPr id="6" name="Title 1"/>
          <p:cNvSpPr txBox="1">
            <a:spLocks/>
          </p:cNvSpPr>
          <p:nvPr/>
        </p:nvSpPr>
        <p:spPr>
          <a:xfrm>
            <a:off x="495300" y="373380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bn-BD" sz="2800" dirty="0" smtClean="0">
                <a:latin typeface="NikoshBAN" pitchFamily="2" charset="0"/>
                <a:cs typeface="NikoshBAN" pitchFamily="2" charset="0"/>
              </a:rPr>
              <a:t>ক. ডি. সি. মোটর কী?</a:t>
            </a:r>
          </a:p>
          <a:p>
            <a:pPr algn="just"/>
            <a:r>
              <a:rPr lang="bn-BD" sz="2800" dirty="0" smtClean="0">
                <a:latin typeface="NikoshBAN" pitchFamily="2" charset="0"/>
                <a:cs typeface="NikoshBAN" pitchFamily="2" charset="0"/>
              </a:rPr>
              <a:t>খ. ডায়নামো ও তড়িৎ মোটেরর মধ্যে পার্থক্য কী</a:t>
            </a:r>
          </a:p>
          <a:p>
            <a:pPr algn="just"/>
            <a:r>
              <a:rPr lang="bn-BD" sz="2800" dirty="0">
                <a:latin typeface="NikoshBAN" pitchFamily="2" charset="0"/>
                <a:cs typeface="NikoshBAN" pitchFamily="2" charset="0"/>
              </a:rPr>
              <a:t>গ</a:t>
            </a:r>
            <a:r>
              <a:rPr lang="bn-BD" sz="2800" dirty="0" smtClean="0">
                <a:latin typeface="NikoshBAN" pitchFamily="2" charset="0"/>
                <a:cs typeface="NikoshBAN" pitchFamily="2" charset="0"/>
              </a:rPr>
              <a:t>. শুকুর আলী কী কী করলে মোটরের গতি বৃদ্ধি পাবে। তা ব্যাখ্যা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284360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371600" y="228601"/>
            <a:ext cx="6248400" cy="1295399"/>
          </a:xfrm>
        </p:spPr>
        <p:txBody>
          <a:bodyPr>
            <a:noAutofit/>
          </a:bodyPr>
          <a:lstStyle/>
          <a:p>
            <a:pPr algn="ctr"/>
            <a:r>
              <a:rPr lang="en-US" sz="9600" dirty="0" err="1" smtClean="0">
                <a:solidFill>
                  <a:srgbClr val="FF00FF"/>
                </a:solidFill>
                <a:latin typeface="NikoshBAN" panose="02000000000000000000" pitchFamily="2" charset="0"/>
                <a:cs typeface="NikoshBAN" panose="02000000000000000000" pitchFamily="2" charset="0"/>
              </a:rPr>
              <a:t>ধন্যবাদ</a:t>
            </a:r>
            <a:endParaRPr lang="en-US" sz="9600" dirty="0">
              <a:solidFill>
                <a:srgbClr val="FF00FF"/>
              </a:solidFill>
              <a:latin typeface="NikoshBAN" panose="02000000000000000000" pitchFamily="2" charset="0"/>
              <a:cs typeface="NikoshBAN" panose="02000000000000000000" pitchFamily="2" charset="0"/>
            </a:endParaRPr>
          </a:p>
        </p:txBody>
      </p:sp>
      <p:pic>
        <p:nvPicPr>
          <p:cNvPr id="7" name="Picture 6" descr="rose_rouge.jpg"/>
          <p:cNvPicPr>
            <a:picLocks noChangeAspect="1"/>
          </p:cNvPicPr>
          <p:nvPr/>
        </p:nvPicPr>
        <p:blipFill>
          <a:blip r:embed="rId2"/>
          <a:stretch>
            <a:fillRect/>
          </a:stretch>
        </p:blipFill>
        <p:spPr>
          <a:xfrm>
            <a:off x="1676400" y="1844285"/>
            <a:ext cx="6268112" cy="50137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0987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925" decel="100000"/>
                                        <p:tgtEl>
                                          <p:spTgt spid="7"/>
                                        </p:tgtEl>
                                      </p:cBhvr>
                                    </p:animEffect>
                                    <p:animScale>
                                      <p:cBhvr>
                                        <p:cTn id="13" dur="1925" decel="100000"/>
                                        <p:tgtEl>
                                          <p:spTgt spid="7"/>
                                        </p:tgtEl>
                                      </p:cBhvr>
                                      <p:from x="10000" y="10000"/>
                                      <p:to x="200000" y="450000"/>
                                    </p:animScale>
                                    <p:animScale>
                                      <p:cBhvr>
                                        <p:cTn id="14" dur="3075" accel="100000" fill="hold">
                                          <p:stCondLst>
                                            <p:cond delay="1925"/>
                                          </p:stCondLst>
                                        </p:cTn>
                                        <p:tgtEl>
                                          <p:spTgt spid="7"/>
                                        </p:tgtEl>
                                      </p:cBhvr>
                                      <p:from x="200000" y="450000"/>
                                      <p:to x="100000" y="100000"/>
                                    </p:animScale>
                                    <p:set>
                                      <p:cBhvr>
                                        <p:cTn id="15" dur="1925" fill="hold"/>
                                        <p:tgtEl>
                                          <p:spTgt spid="7"/>
                                        </p:tgtEl>
                                        <p:attrNameLst>
                                          <p:attrName>ppt_x</p:attrName>
                                        </p:attrNameLst>
                                      </p:cBhvr>
                                      <p:to>
                                        <p:strVal val="(0.5)"/>
                                      </p:to>
                                    </p:set>
                                    <p:anim from="(0.5)" to="(#ppt_x)" calcmode="lin" valueType="num">
                                      <p:cBhvr>
                                        <p:cTn id="16" dur="3075" accel="100000" fill="hold">
                                          <p:stCondLst>
                                            <p:cond delay="1925"/>
                                          </p:stCondLst>
                                        </p:cTn>
                                        <p:tgtEl>
                                          <p:spTgt spid="7"/>
                                        </p:tgtEl>
                                        <p:attrNameLst>
                                          <p:attrName>ppt_x</p:attrName>
                                        </p:attrNameLst>
                                      </p:cBhvr>
                                    </p:anim>
                                    <p:set>
                                      <p:cBhvr>
                                        <p:cTn id="17" dur="1925" fill="hold"/>
                                        <p:tgtEl>
                                          <p:spTgt spid="7"/>
                                        </p:tgtEl>
                                        <p:attrNameLst>
                                          <p:attrName>ppt_y</p:attrName>
                                        </p:attrNameLst>
                                      </p:cBhvr>
                                      <p:to>
                                        <p:strVal val="(#ppt_y+0.4)"/>
                                      </p:to>
                                    </p:set>
                                    <p:anim from="(#ppt_y+0.4)" to="(#ppt_y)" calcmode="lin" valueType="num">
                                      <p:cBhvr>
                                        <p:cTn id="18" dur="3075" accel="100000" fill="hold">
                                          <p:stCondLst>
                                            <p:cond delay="192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895600" y="609600"/>
            <a:ext cx="3284756" cy="575830"/>
          </a:xfrm>
          <a:prstGeom prst="round2DiagRect">
            <a:avLst/>
          </a:prstGeom>
          <a:solidFill>
            <a:schemeClr val="bg1">
              <a:lumMod val="85000"/>
            </a:schemeClr>
          </a:solidFill>
          <a:ln>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bn-BD" sz="32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NikoshBAN" pitchFamily="2" charset="0"/>
                <a:cs typeface="NikoshBAN" pitchFamily="2" charset="0"/>
              </a:rPr>
              <a:t>পরিচিতি</a:t>
            </a:r>
            <a:endParaRPr lang="en-US" sz="32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14" name="Rectangle 13"/>
          <p:cNvSpPr/>
          <p:nvPr/>
        </p:nvSpPr>
        <p:spPr>
          <a:xfrm>
            <a:off x="934403" y="1355724"/>
            <a:ext cx="7353300" cy="481059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822912" y="1355724"/>
            <a:ext cx="76200" cy="4810594"/>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494221" y="3733074"/>
            <a:ext cx="2506779" cy="2462213"/>
          </a:xfrm>
          <a:prstGeom prst="rect">
            <a:avLst/>
          </a:prstGeom>
          <a:noFill/>
          <a:ln>
            <a:noFill/>
          </a:ln>
        </p:spPr>
        <p:txBody>
          <a:bodyPr wrap="square" rtlCol="0">
            <a:spAutoFit/>
          </a:bodyPr>
          <a:lstStyle/>
          <a:p>
            <a:pPr algn="ctr"/>
            <a:r>
              <a:rPr lang="bn-BD" sz="2000" dirty="0" smtClean="0">
                <a:solidFill>
                  <a:srgbClr val="FF0000"/>
                </a:solidFill>
                <a:latin typeface="NikoshBAN" pitchFamily="2" charset="0"/>
                <a:cs typeface="NikoshBAN" pitchFamily="2" charset="0"/>
              </a:rPr>
              <a:t>বিষয়</a:t>
            </a:r>
            <a:r>
              <a:rPr lang="en-US" sz="2000" dirty="0" smtClean="0">
                <a:solidFill>
                  <a:srgbClr val="FF0000"/>
                </a:solidFill>
                <a:latin typeface="NikoshBAN" pitchFamily="2" charset="0"/>
                <a:cs typeface="NikoshBAN" pitchFamily="2" charset="0"/>
              </a:rPr>
              <a:t> -</a:t>
            </a:r>
            <a:r>
              <a:rPr lang="bn-BD" sz="2000" dirty="0" smtClean="0">
                <a:solidFill>
                  <a:srgbClr val="FF0000"/>
                </a:solidFill>
                <a:latin typeface="NikoshBAN" pitchFamily="2" charset="0"/>
                <a:cs typeface="NikoshBAN" pitchFamily="2" charset="0"/>
              </a:rPr>
              <a:t> </a:t>
            </a:r>
            <a:r>
              <a:rPr lang="bn-IN" sz="2000" dirty="0" smtClean="0">
                <a:solidFill>
                  <a:srgbClr val="FF0000"/>
                </a:solidFill>
                <a:latin typeface="NikoshBAN" pitchFamily="2" charset="0"/>
                <a:cs typeface="NikoshBAN" pitchFamily="2" charset="0"/>
              </a:rPr>
              <a:t>পদার্থ</a:t>
            </a:r>
            <a:r>
              <a:rPr lang="bn-BD" sz="2000" dirty="0" smtClean="0">
                <a:solidFill>
                  <a:srgbClr val="FF0000"/>
                </a:solidFill>
                <a:latin typeface="NikoshBAN" pitchFamily="2" charset="0"/>
                <a:cs typeface="NikoshBAN" pitchFamily="2" charset="0"/>
              </a:rPr>
              <a:t>বিজ্ঞান</a:t>
            </a:r>
          </a:p>
          <a:p>
            <a:pPr algn="ctr"/>
            <a:r>
              <a:rPr lang="bn-BD" sz="2000" dirty="0" smtClean="0">
                <a:latin typeface="NikoshBAN" pitchFamily="2" charset="0"/>
                <a:cs typeface="NikoshBAN" pitchFamily="2" charset="0"/>
              </a:rPr>
              <a:t>শ্রেণি</a:t>
            </a:r>
            <a:r>
              <a:rPr lang="en-US" sz="2000" dirty="0" smtClean="0">
                <a:latin typeface="NikoshBAN" pitchFamily="2" charset="0"/>
                <a:cs typeface="NikoshBAN" pitchFamily="2" charset="0"/>
              </a:rPr>
              <a:t>  - </a:t>
            </a:r>
            <a:r>
              <a:rPr lang="bn-IN" sz="2000" dirty="0" smtClean="0">
                <a:latin typeface="NikoshBAN" pitchFamily="2" charset="0"/>
                <a:cs typeface="NikoshBAN" pitchFamily="2" charset="0"/>
              </a:rPr>
              <a:t>দশম </a:t>
            </a:r>
            <a:endParaRPr lang="bn-BD" sz="2000" dirty="0" smtClean="0">
              <a:latin typeface="NikoshBAN" pitchFamily="2" charset="0"/>
              <a:cs typeface="NikoshBAN" pitchFamily="2" charset="0"/>
            </a:endParaRPr>
          </a:p>
          <a:p>
            <a:pPr algn="ctr"/>
            <a:r>
              <a:rPr lang="bn-BD" sz="2000" dirty="0" smtClean="0">
                <a:solidFill>
                  <a:srgbClr val="0070C0"/>
                </a:solidFill>
                <a:latin typeface="NikoshBAN" pitchFamily="2" charset="0"/>
                <a:cs typeface="NikoshBAN" pitchFamily="2" charset="0"/>
              </a:rPr>
              <a:t>অধ্যায়</a:t>
            </a:r>
            <a:r>
              <a:rPr lang="en-US" sz="2000" dirty="0" smtClean="0">
                <a:solidFill>
                  <a:srgbClr val="0070C0"/>
                </a:solidFill>
                <a:latin typeface="NikoshBAN" pitchFamily="2" charset="0"/>
                <a:cs typeface="NikoshBAN" pitchFamily="2" charset="0"/>
              </a:rPr>
              <a:t> –</a:t>
            </a:r>
            <a:r>
              <a:rPr lang="bn-BD" sz="2000" dirty="0" smtClean="0">
                <a:solidFill>
                  <a:srgbClr val="0070C0"/>
                </a:solidFill>
                <a:latin typeface="NikoshBAN" pitchFamily="2" charset="0"/>
                <a:cs typeface="NikoshBAN" pitchFamily="2" charset="0"/>
              </a:rPr>
              <a:t>দ্বাদশ</a:t>
            </a:r>
            <a:endParaRPr lang="en-US" sz="2000" dirty="0" smtClean="0">
              <a:solidFill>
                <a:srgbClr val="0070C0"/>
              </a:solidFill>
              <a:latin typeface="NikoshBAN" pitchFamily="2" charset="0"/>
              <a:cs typeface="NikoshBAN" pitchFamily="2" charset="0"/>
            </a:endParaRPr>
          </a:p>
          <a:p>
            <a:r>
              <a:rPr lang="en-US" sz="2000" dirty="0" err="1">
                <a:solidFill>
                  <a:schemeClr val="accent1">
                    <a:lumMod val="75000"/>
                  </a:schemeClr>
                </a:solidFill>
                <a:latin typeface="NikoshBAN" panose="02000000000000000000" pitchFamily="2" charset="0"/>
                <a:cs typeface="NikoshBAN" panose="02000000000000000000" pitchFamily="2" charset="0"/>
              </a:rPr>
              <a:t>বিদ্যুতের</a:t>
            </a:r>
            <a:r>
              <a:rPr lang="en-US" sz="2000" dirty="0">
                <a:solidFill>
                  <a:schemeClr val="accent1">
                    <a:lumMod val="75000"/>
                  </a:schemeClr>
                </a:solidFill>
                <a:latin typeface="NikoshBAN" panose="02000000000000000000" pitchFamily="2" charset="0"/>
                <a:cs typeface="NikoshBAN" panose="02000000000000000000" pitchFamily="2" charset="0"/>
              </a:rPr>
              <a:t> </a:t>
            </a:r>
            <a:r>
              <a:rPr lang="en-US" sz="2000" dirty="0" err="1">
                <a:solidFill>
                  <a:schemeClr val="accent1">
                    <a:lumMod val="75000"/>
                  </a:schemeClr>
                </a:solidFill>
                <a:latin typeface="NikoshBAN" panose="02000000000000000000" pitchFamily="2" charset="0"/>
                <a:cs typeface="NikoshBAN" panose="02000000000000000000" pitchFamily="2" charset="0"/>
              </a:rPr>
              <a:t>চৌম্বক</a:t>
            </a:r>
            <a:r>
              <a:rPr lang="en-US" sz="2000" dirty="0">
                <a:solidFill>
                  <a:schemeClr val="accent1">
                    <a:lumMod val="75000"/>
                  </a:schemeClr>
                </a:solidFill>
                <a:latin typeface="NikoshBAN" panose="02000000000000000000" pitchFamily="2" charset="0"/>
                <a:cs typeface="NikoshBAN" panose="02000000000000000000" pitchFamily="2" charset="0"/>
              </a:rPr>
              <a:t> </a:t>
            </a:r>
            <a:r>
              <a:rPr lang="en-US" sz="2000" dirty="0" err="1">
                <a:solidFill>
                  <a:schemeClr val="accent1">
                    <a:lumMod val="75000"/>
                  </a:schemeClr>
                </a:solidFill>
                <a:latin typeface="NikoshBAN" panose="02000000000000000000" pitchFamily="2" charset="0"/>
                <a:cs typeface="NikoshBAN" panose="02000000000000000000" pitchFamily="2" charset="0"/>
              </a:rPr>
              <a:t>ক্রিয়া</a:t>
            </a:r>
            <a:endParaRPr lang="bn-BD" sz="2000" dirty="0">
              <a:solidFill>
                <a:schemeClr val="accent1">
                  <a:lumMod val="75000"/>
                </a:schemeClr>
              </a:solidFill>
              <a:latin typeface="NikoshBAN" panose="02000000000000000000" pitchFamily="2" charset="0"/>
              <a:cs typeface="NikoshBAN" panose="02000000000000000000" pitchFamily="2" charset="0"/>
            </a:endParaRPr>
          </a:p>
          <a:p>
            <a:r>
              <a:rPr lang="en-US" sz="2000" dirty="0">
                <a:solidFill>
                  <a:srgbClr val="00B050"/>
                </a:solidFill>
                <a:latin typeface="NikoshBAN" pitchFamily="2" charset="0"/>
                <a:cs typeface="NikoshBAN" pitchFamily="2" charset="0"/>
              </a:rPr>
              <a:t>Magnetic Effects of Current</a:t>
            </a:r>
          </a:p>
          <a:p>
            <a:pPr algn="ctr"/>
            <a:endParaRPr lang="en-US" sz="2000" dirty="0" smtClean="0">
              <a:solidFill>
                <a:srgbClr val="0070C0"/>
              </a:solidFill>
              <a:latin typeface="NikoshBAN" pitchFamily="2" charset="0"/>
              <a:cs typeface="NikoshBAN" pitchFamily="2" charset="0"/>
            </a:endParaRPr>
          </a:p>
          <a:p>
            <a:endParaRPr lang="en-US" sz="1400" dirty="0">
              <a:latin typeface="NikoshBAN" pitchFamily="2" charset="0"/>
              <a:cs typeface="NikoshBAN" pitchFamily="2" charset="0"/>
            </a:endParaRPr>
          </a:p>
        </p:txBody>
      </p:sp>
      <p:sp>
        <p:nvSpPr>
          <p:cNvPr id="11" name="TextBox 10"/>
          <p:cNvSpPr txBox="1"/>
          <p:nvPr/>
        </p:nvSpPr>
        <p:spPr>
          <a:xfrm>
            <a:off x="1353503" y="4248796"/>
            <a:ext cx="3257550" cy="156966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solidFill>
                  <a:srgbClr val="00B050"/>
                </a:solidFill>
                <a:latin typeface="NikoshBAN" panose="02000000000000000000" pitchFamily="2" charset="0"/>
                <a:cs typeface="NikoshBAN" panose="02000000000000000000" pitchFamily="2" charset="0"/>
              </a:rPr>
              <a:t>মো :আবুল কালাম আজাদ</a:t>
            </a:r>
          </a:p>
          <a:p>
            <a:pPr algn="ctr"/>
            <a:r>
              <a:rPr lang="en-US" sz="2400" dirty="0" smtClean="0">
                <a:solidFill>
                  <a:srgbClr val="00B0F0"/>
                </a:solidFill>
                <a:latin typeface="NikoshBAN" panose="02000000000000000000" pitchFamily="2" charset="0"/>
                <a:cs typeface="NikoshBAN" panose="02000000000000000000" pitchFamily="2" charset="0"/>
              </a:rPr>
              <a:t>সহকারী শিক্ষক(গণিত)</a:t>
            </a:r>
          </a:p>
          <a:p>
            <a:pPr algn="ctr"/>
            <a:r>
              <a:rPr lang="en-US" sz="2400" dirty="0" smtClean="0">
                <a:solidFill>
                  <a:srgbClr val="0070C0"/>
                </a:solidFill>
                <a:latin typeface="NikoshBAN" panose="02000000000000000000" pitchFamily="2" charset="0"/>
                <a:cs typeface="NikoshBAN" panose="02000000000000000000" pitchFamily="2" charset="0"/>
              </a:rPr>
              <a:t>কংশনগর </a:t>
            </a:r>
            <a:r>
              <a:rPr lang="en-US" sz="2400" dirty="0" err="1" smtClean="0">
                <a:solidFill>
                  <a:srgbClr val="0070C0"/>
                </a:solidFill>
                <a:latin typeface="NikoshBAN" panose="02000000000000000000" pitchFamily="2" charset="0"/>
                <a:cs typeface="NikoshBAN" panose="02000000000000000000" pitchFamily="2" charset="0"/>
              </a:rPr>
              <a:t>উচ্চ</a:t>
            </a:r>
            <a:r>
              <a:rPr lang="en-US" sz="2400" dirty="0" smtClean="0">
                <a:solidFill>
                  <a:srgbClr val="0070C0"/>
                </a:solidFill>
                <a:latin typeface="NikoshBAN" panose="02000000000000000000" pitchFamily="2" charset="0"/>
                <a:cs typeface="NikoshBAN" panose="02000000000000000000" pitchFamily="2" charset="0"/>
              </a:rPr>
              <a:t> </a:t>
            </a:r>
            <a:r>
              <a:rPr lang="en-US" sz="2400" dirty="0" err="1" smtClean="0">
                <a:solidFill>
                  <a:srgbClr val="0070C0"/>
                </a:solidFill>
                <a:latin typeface="NikoshBAN" panose="02000000000000000000" pitchFamily="2" charset="0"/>
                <a:cs typeface="NikoshBAN" panose="02000000000000000000" pitchFamily="2" charset="0"/>
              </a:rPr>
              <a:t>বিদ্যালয়</a:t>
            </a:r>
            <a:endParaRPr lang="bn-IN" sz="2400" dirty="0">
              <a:solidFill>
                <a:srgbClr val="0070C0"/>
              </a:solidFill>
              <a:latin typeface="NikoshBAN" panose="02000000000000000000" pitchFamily="2" charset="0"/>
              <a:cs typeface="NikoshBAN" panose="02000000000000000000" pitchFamily="2" charset="0"/>
            </a:endParaRPr>
          </a:p>
          <a:p>
            <a:pPr algn="ctr"/>
            <a:r>
              <a:rPr lang="en-US" sz="2400" dirty="0" smtClean="0">
                <a:solidFill>
                  <a:srgbClr val="0070C0"/>
                </a:solidFill>
                <a:latin typeface="Times New Roman" panose="02020603050405020304" pitchFamily="18" charset="0"/>
                <a:cs typeface="NikoshBAN" panose="02000000000000000000" pitchFamily="2" charset="0"/>
              </a:rPr>
              <a:t>azad3776@gmail.com</a:t>
            </a:r>
            <a:endParaRPr lang="bn-IN" sz="2400" dirty="0" smtClean="0">
              <a:solidFill>
                <a:srgbClr val="0070C0"/>
              </a:solidFill>
              <a:latin typeface="Times New Roman" panose="02020603050405020304" pitchFamily="18"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666" b="20000"/>
          <a:stretch/>
        </p:blipFill>
        <p:spPr>
          <a:xfrm>
            <a:off x="1859085" y="1496649"/>
            <a:ext cx="2368717" cy="2667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545" y="1496649"/>
            <a:ext cx="1609725" cy="2095500"/>
          </a:xfrm>
          <a:prstGeom prst="rect">
            <a:avLst/>
          </a:prstGeom>
        </p:spPr>
      </p:pic>
    </p:spTree>
    <p:extLst>
      <p:ext uri="{BB962C8B-B14F-4D97-AF65-F5344CB8AC3E}">
        <p14:creationId xmlns:p14="http://schemas.microsoft.com/office/powerpoint/2010/main" val="240384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5682" y="1592997"/>
            <a:ext cx="3276600" cy="3445827"/>
          </a:xfrm>
          <a:prstGeom prst="rect">
            <a:avLst/>
          </a:prstGeom>
        </p:spPr>
      </p:pic>
      <p:sp>
        <p:nvSpPr>
          <p:cNvPr id="5" name="TextBox 4"/>
          <p:cNvSpPr txBox="1"/>
          <p:nvPr/>
        </p:nvSpPr>
        <p:spPr>
          <a:xfrm>
            <a:off x="2552700" y="762000"/>
            <a:ext cx="3886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ছবিটি কিসের ছবি?</a:t>
            </a:r>
            <a:endParaRPr lang="en-US" sz="4800" dirty="0">
              <a:latin typeface="NikoshBAN" pitchFamily="2" charset="0"/>
              <a:cs typeface="NikoshBAN" pitchFamily="2" charset="0"/>
            </a:endParaRPr>
          </a:p>
        </p:txBody>
      </p:sp>
      <p:sp>
        <p:nvSpPr>
          <p:cNvPr id="6" name="TextBox 5"/>
          <p:cNvSpPr txBox="1"/>
          <p:nvPr/>
        </p:nvSpPr>
        <p:spPr>
          <a:xfrm>
            <a:off x="2514600" y="5410200"/>
            <a:ext cx="3886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ফ্যান</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5629249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600200"/>
            <a:ext cx="5702300" cy="3765894"/>
          </a:xfrm>
          <a:prstGeom prst="rect">
            <a:avLst/>
          </a:prstGeom>
        </p:spPr>
      </p:pic>
      <p:sp>
        <p:nvSpPr>
          <p:cNvPr id="4" name="TextBox 3"/>
          <p:cNvSpPr txBox="1"/>
          <p:nvPr/>
        </p:nvSpPr>
        <p:spPr>
          <a:xfrm>
            <a:off x="1682750" y="762000"/>
            <a:ext cx="57023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 ছবিটি কোথায় দেখা যায়?</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TextBox 4"/>
          <p:cNvSpPr txBox="1"/>
          <p:nvPr/>
        </p:nvSpPr>
        <p:spPr>
          <a:xfrm>
            <a:off x="1695450" y="5366094"/>
            <a:ext cx="57023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কারখানার অভ্যন্তরের দৃশ্য</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997141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09825"/>
            <a:ext cx="3695700" cy="2924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409825"/>
            <a:ext cx="3716158" cy="2924175"/>
          </a:xfrm>
          <a:prstGeom prst="rect">
            <a:avLst/>
          </a:prstGeom>
        </p:spPr>
      </p:pic>
      <p:sp>
        <p:nvSpPr>
          <p:cNvPr id="5" name="TextBox 4"/>
          <p:cNvSpPr txBox="1"/>
          <p:nvPr/>
        </p:nvSpPr>
        <p:spPr>
          <a:xfrm>
            <a:off x="1682750" y="762000"/>
            <a:ext cx="57023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 ছবিটি  কিসের ছবি?</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1524000" y="5562600"/>
            <a:ext cx="57023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বিভিন্ন রকমের মোটর</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553199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762000"/>
            <a:ext cx="3886200" cy="1015663"/>
          </a:xfrm>
          <a:prstGeom prst="rect">
            <a:avLst/>
          </a:prstGeom>
          <a:effectLst>
            <a:outerShdw blurRad="63500" dist="50800" dir="5400000" sx="98000" sy="98000" rotWithShape="0">
              <a:srgbClr val="000000">
                <a:alpha val="20000"/>
              </a:srgbClr>
            </a:outerShdw>
            <a:reflection blurRad="6350" stA="50000" endA="300" endPos="55000" dir="5400000" sy="-100000" algn="bl" rotWithShape="0"/>
          </a:effectLst>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sz="6000" dirty="0" smtClean="0">
                <a:solidFill>
                  <a:schemeClr val="accent3">
                    <a:lumMod val="50000"/>
                  </a:schemeClr>
                </a:solidFill>
                <a:latin typeface="NikoshBAN" pitchFamily="2" charset="0"/>
                <a:cs typeface="NikoshBAN" pitchFamily="2" charset="0"/>
              </a:rPr>
              <a:t>আজকের পাঠ</a:t>
            </a:r>
            <a:endParaRPr lang="en-US" sz="6000" dirty="0">
              <a:solidFill>
                <a:schemeClr val="accent3">
                  <a:lumMod val="50000"/>
                </a:schemeClr>
              </a:solidFill>
              <a:latin typeface="NikoshBAN" pitchFamily="2" charset="0"/>
              <a:cs typeface="NikoshBAN" pitchFamily="2" charset="0"/>
            </a:endParaRPr>
          </a:p>
        </p:txBody>
      </p:sp>
      <p:sp>
        <p:nvSpPr>
          <p:cNvPr id="4" name="TextBox 3"/>
          <p:cNvSpPr txBox="1"/>
          <p:nvPr/>
        </p:nvSpPr>
        <p:spPr>
          <a:xfrm>
            <a:off x="685800" y="1905000"/>
            <a:ext cx="762000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BD" sz="4800" dirty="0" smtClean="0">
                <a:solidFill>
                  <a:srgbClr val="C00000"/>
                </a:solidFill>
                <a:latin typeface="NikoshBAN" pitchFamily="2" charset="0"/>
                <a:cs typeface="NikoshBAN" pitchFamily="2" charset="0"/>
              </a:rPr>
              <a:t>বৈদ্যুতিক মোটরের গঠন ও কার্যাবলী</a:t>
            </a:r>
            <a:endParaRPr lang="en-US" sz="4800" dirty="0">
              <a:solidFill>
                <a:srgbClr val="C0000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440" y="2743200"/>
            <a:ext cx="5090160" cy="3566160"/>
          </a:xfrm>
          <a:prstGeom prst="rect">
            <a:avLst/>
          </a:prstGeom>
        </p:spPr>
      </p:pic>
    </p:spTree>
    <p:extLst>
      <p:ext uri="{BB962C8B-B14F-4D97-AF65-F5344CB8AC3E}">
        <p14:creationId xmlns:p14="http://schemas.microsoft.com/office/powerpoint/2010/main" val="764594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7300" y="965200"/>
            <a:ext cx="38862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শিখনফল</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685800" y="1791609"/>
            <a:ext cx="7391400" cy="584775"/>
          </a:xfrm>
          <a:prstGeom prst="rect">
            <a:avLst/>
          </a:prstGeom>
          <a:solidFill>
            <a:schemeClr val="accent4">
              <a:lumMod val="75000"/>
            </a:schemeClr>
          </a:solidFill>
        </p:spPr>
        <p:txBody>
          <a:bodyPr wrap="square" rtlCol="0">
            <a:spAutoFit/>
          </a:bodyPr>
          <a:lstStyle/>
          <a:p>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বৈদ্যুতিক মোটর কী তা বলতে পারবে।</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685800" y="2463225"/>
            <a:ext cx="7467600" cy="584775"/>
          </a:xfrm>
          <a:prstGeom prst="rect">
            <a:avLst/>
          </a:prstGeom>
          <a:solidFill>
            <a:schemeClr val="accent3">
              <a:lumMod val="75000"/>
            </a:schemeClr>
          </a:solidFill>
        </p:spPr>
        <p:txBody>
          <a:bodyPr wrap="square" rtlCol="0">
            <a:spAutoFit/>
          </a:bodyPr>
          <a:lstStyle/>
          <a:p>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বৈদ্যুতিক মোটরের বিভিন্ন যন্ত্রাংশ চিহ্নিত করতে পারবে।</a:t>
            </a:r>
          </a:p>
        </p:txBody>
      </p:sp>
      <p:sp>
        <p:nvSpPr>
          <p:cNvPr id="7" name="TextBox 6"/>
          <p:cNvSpPr txBox="1"/>
          <p:nvPr/>
        </p:nvSpPr>
        <p:spPr>
          <a:xfrm>
            <a:off x="609600" y="3124200"/>
            <a:ext cx="7620000" cy="553998"/>
          </a:xfrm>
          <a:prstGeom prst="rect">
            <a:avLst/>
          </a:prstGeom>
          <a:gradFill>
            <a:gsLst>
              <a:gs pos="28000">
                <a:schemeClr val="accent5">
                  <a:tint val="18000"/>
                  <a:satMod val="120000"/>
                  <a:lumMod val="88000"/>
                </a:schemeClr>
              </a:gs>
              <a:gs pos="100000">
                <a:schemeClr val="accent5">
                  <a:tint val="40000"/>
                  <a:satMod val="100000"/>
                  <a:lumMod val="78000"/>
                </a:schemeClr>
              </a:gs>
            </a:gsLst>
            <a:lin ang="5400000" scaled="0"/>
          </a:gradFill>
        </p:spPr>
        <p:txBody>
          <a:bodyPr wrap="square" rtlCol="0">
            <a:spAutoFit/>
          </a:bodyPr>
          <a:lstStyle/>
          <a:p>
            <a:r>
              <a:rPr lang="bn-BD"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বৈদ্যুতিক মোটরের কার্য সম্পাদন প্রক্রিয়া বর্ণনা করতে পারবে।</a:t>
            </a:r>
          </a:p>
        </p:txBody>
      </p:sp>
    </p:spTree>
    <p:extLst>
      <p:ext uri="{BB962C8B-B14F-4D97-AF65-F5344CB8AC3E}">
        <p14:creationId xmlns:p14="http://schemas.microsoft.com/office/powerpoint/2010/main" val="40063226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914400"/>
            <a:ext cx="647700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3600" dirty="0" smtClean="0">
                <a:solidFill>
                  <a:schemeClr val="accent2">
                    <a:lumMod val="50000"/>
                  </a:schemeClr>
                </a:solidFill>
                <a:latin typeface="NikoshBAN" pitchFamily="2" charset="0"/>
                <a:cs typeface="NikoshBAN" pitchFamily="2" charset="0"/>
              </a:rPr>
              <a:t>তড়িৎ তারের ওপর চৌম্বক ক্ষেত্রের প্রভাবকে কাজে লাগিয়ে তৈরি হয়েছে বৈদ্যুতিক মোটর।</a:t>
            </a:r>
            <a:endParaRPr lang="en-US" sz="3600" dirty="0">
              <a:solidFill>
                <a:schemeClr val="accent2">
                  <a:lumMod val="50000"/>
                </a:schemeClr>
              </a:solidFill>
              <a:latin typeface="NikoshBAN" pitchFamily="2" charset="0"/>
              <a:cs typeface="NikoshBAN" pitchFamily="2" charset="0"/>
            </a:endParaRPr>
          </a:p>
        </p:txBody>
      </p:sp>
      <p:sp>
        <p:nvSpPr>
          <p:cNvPr id="4" name="TextBox 3"/>
          <p:cNvSpPr txBox="1"/>
          <p:nvPr/>
        </p:nvSpPr>
        <p:spPr>
          <a:xfrm>
            <a:off x="2971800" y="3072825"/>
            <a:ext cx="241302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itchFamily="2" charset="0"/>
                <a:cs typeface="NikoshBAN" pitchFamily="2" charset="0"/>
              </a:rPr>
              <a:t>১। এ. সি. মোটর</a:t>
            </a:r>
          </a:p>
        </p:txBody>
      </p:sp>
      <p:sp>
        <p:nvSpPr>
          <p:cNvPr id="5" name="TextBox 4"/>
          <p:cNvSpPr txBox="1"/>
          <p:nvPr/>
        </p:nvSpPr>
        <p:spPr>
          <a:xfrm>
            <a:off x="2946388" y="3834825"/>
            <a:ext cx="241302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200" dirty="0">
                <a:latin typeface="NikoshBAN" pitchFamily="2" charset="0"/>
                <a:cs typeface="NikoshBAN" pitchFamily="2" charset="0"/>
              </a:rPr>
              <a:t>২। ডি. সি. মোটর</a:t>
            </a:r>
          </a:p>
        </p:txBody>
      </p:sp>
      <p:sp>
        <p:nvSpPr>
          <p:cNvPr id="6" name="TextBox 5"/>
          <p:cNvSpPr txBox="1"/>
          <p:nvPr/>
        </p:nvSpPr>
        <p:spPr>
          <a:xfrm>
            <a:off x="2222500" y="2387025"/>
            <a:ext cx="38862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dirty="0" smtClean="0">
                <a:latin typeface="NikoshBAN" pitchFamily="2" charset="0"/>
                <a:cs typeface="NikoshBAN" pitchFamily="2" charset="0"/>
              </a:rPr>
              <a:t>বৈদ্যুতিক মোটর দু প্রকার</a:t>
            </a:r>
            <a:endParaRPr lang="en-US" sz="3200" dirty="0">
              <a:latin typeface="NikoshBAN" pitchFamily="2" charset="0"/>
              <a:cs typeface="NikoshBAN" pitchFamily="2" charset="0"/>
            </a:endParaRPr>
          </a:p>
        </p:txBody>
      </p:sp>
      <p:sp>
        <p:nvSpPr>
          <p:cNvPr id="7" name="TextBox 6"/>
          <p:cNvSpPr txBox="1"/>
          <p:nvPr/>
        </p:nvSpPr>
        <p:spPr>
          <a:xfrm>
            <a:off x="1143000" y="4570274"/>
            <a:ext cx="7086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3600" dirty="0" smtClean="0">
                <a:latin typeface="NikoshBAN" pitchFamily="2" charset="0"/>
                <a:cs typeface="NikoshBAN" pitchFamily="2" charset="0"/>
              </a:rPr>
              <a:t>যে তড়িৎ যন্ত্র তড়িৎ শক্তিকে যান্ত্রিক শক্তিতে রূপান্তরিত করে তাকে বৈদ্যুতিক মোটর বা তড়িৎ মোটর বলে।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1280564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609600"/>
            <a:ext cx="4800600" cy="707886"/>
          </a:xfrm>
          <a:prstGeom prst="rect">
            <a:avLst/>
          </a:prstGeom>
          <a:solidFill>
            <a:schemeClr val="accent6">
              <a:lumMod val="60000"/>
              <a:lumOff val="40000"/>
              <a:alpha val="99000"/>
            </a:schemeClr>
          </a:solidFill>
        </p:spPr>
        <p:txBody>
          <a:bodyPr wrap="square">
            <a:spAutoFit/>
          </a:bodyPr>
          <a:lstStyle/>
          <a:p>
            <a:pPr algn="ctr"/>
            <a:r>
              <a:rPr lang="bn-BD" sz="4000" dirty="0" smtClean="0">
                <a:latin typeface="NikoshBAN" pitchFamily="2" charset="0"/>
                <a:cs typeface="NikoshBAN" pitchFamily="2" charset="0"/>
              </a:rPr>
              <a:t>ডি</a:t>
            </a:r>
            <a:r>
              <a:rPr lang="bn-BD" sz="4000" dirty="0">
                <a:latin typeface="NikoshBAN" pitchFamily="2" charset="0"/>
                <a:cs typeface="NikoshBAN" pitchFamily="2" charset="0"/>
              </a:rPr>
              <a:t>. সি. </a:t>
            </a:r>
            <a:r>
              <a:rPr lang="bn-BD" sz="4000" dirty="0" smtClean="0">
                <a:latin typeface="NikoshBAN" pitchFamily="2" charset="0"/>
                <a:cs typeface="NikoshBAN" pitchFamily="2" charset="0"/>
              </a:rPr>
              <a:t>মোটরের গঠন</a:t>
            </a:r>
            <a:endParaRPr lang="bn-BD" sz="4000" dirty="0">
              <a:latin typeface="NikoshBAN" pitchFamily="2" charset="0"/>
              <a:cs typeface="NikoshBAN" pitchFamily="2" charset="0"/>
            </a:endParaRPr>
          </a:p>
        </p:txBody>
      </p:sp>
      <p:grpSp>
        <p:nvGrpSpPr>
          <p:cNvPr id="23" name="Group 22"/>
          <p:cNvGrpSpPr/>
          <p:nvPr/>
        </p:nvGrpSpPr>
        <p:grpSpPr>
          <a:xfrm>
            <a:off x="1266980" y="1490917"/>
            <a:ext cx="6505419" cy="4833683"/>
            <a:chOff x="1266980" y="1295400"/>
            <a:chExt cx="6505419" cy="483368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80" y="1295400"/>
              <a:ext cx="6505419" cy="483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49600" y="1353066"/>
              <a:ext cx="1600200"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ঘূর্ণন</a:t>
              </a:r>
              <a:endParaRPr lang="en-US" dirty="0">
                <a:solidFill>
                  <a:srgbClr val="FF0000"/>
                </a:solidFill>
                <a:latin typeface="NikoshBAN" pitchFamily="2" charset="0"/>
                <a:cs typeface="NikoshBAN" pitchFamily="2" charset="0"/>
              </a:endParaRPr>
            </a:p>
          </p:txBody>
        </p:sp>
        <p:sp>
          <p:nvSpPr>
            <p:cNvPr id="6" name="TextBox 5"/>
            <p:cNvSpPr txBox="1"/>
            <p:nvPr/>
          </p:nvSpPr>
          <p:spPr>
            <a:xfrm>
              <a:off x="5016500" y="3302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c</a:t>
              </a:r>
              <a:endParaRPr lang="en-US" dirty="0">
                <a:solidFill>
                  <a:srgbClr val="FF0000"/>
                </a:solidFill>
              </a:endParaRPr>
            </a:p>
          </p:txBody>
        </p:sp>
        <p:sp>
          <p:nvSpPr>
            <p:cNvPr id="7" name="TextBox 6"/>
            <p:cNvSpPr txBox="1"/>
            <p:nvPr/>
          </p:nvSpPr>
          <p:spPr>
            <a:xfrm>
              <a:off x="5410200" y="19050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d</a:t>
              </a:r>
              <a:endParaRPr lang="en-US" dirty="0">
                <a:solidFill>
                  <a:srgbClr val="FF0000"/>
                </a:solidFill>
              </a:endParaRPr>
            </a:p>
          </p:txBody>
        </p:sp>
        <p:sp>
          <p:nvSpPr>
            <p:cNvPr id="8" name="TextBox 7"/>
            <p:cNvSpPr txBox="1"/>
            <p:nvPr/>
          </p:nvSpPr>
          <p:spPr>
            <a:xfrm>
              <a:off x="4057365" y="1886466"/>
              <a:ext cx="317500" cy="369332"/>
            </a:xfrm>
            <a:prstGeom prst="rect">
              <a:avLst/>
            </a:prstGeom>
            <a:solidFill>
              <a:schemeClr val="accent4">
                <a:lumMod val="40000"/>
                <a:lumOff val="60000"/>
              </a:schemeClr>
            </a:solidFill>
          </p:spPr>
          <p:txBody>
            <a:bodyPr wrap="square" rtlCol="0">
              <a:spAutoFit/>
            </a:bodyPr>
            <a:lstStyle/>
            <a:p>
              <a:pPr algn="ctr"/>
              <a:r>
                <a:rPr lang="en-US" dirty="0">
                  <a:solidFill>
                    <a:srgbClr val="FF0000"/>
                  </a:solidFill>
                </a:rPr>
                <a:t>b</a:t>
              </a:r>
            </a:p>
          </p:txBody>
        </p:sp>
        <p:sp>
          <p:nvSpPr>
            <p:cNvPr id="9" name="TextBox 8"/>
            <p:cNvSpPr txBox="1"/>
            <p:nvPr/>
          </p:nvSpPr>
          <p:spPr>
            <a:xfrm>
              <a:off x="2832100" y="3225800"/>
              <a:ext cx="317500" cy="369332"/>
            </a:xfrm>
            <a:prstGeom prst="rect">
              <a:avLst/>
            </a:prstGeom>
            <a:solidFill>
              <a:schemeClr val="accent4">
                <a:lumMod val="40000"/>
                <a:lumOff val="60000"/>
              </a:schemeClr>
            </a:solidFill>
          </p:spPr>
          <p:txBody>
            <a:bodyPr wrap="square" rtlCol="0">
              <a:spAutoFit/>
            </a:bodyPr>
            <a:lstStyle/>
            <a:p>
              <a:pPr algn="ctr"/>
              <a:r>
                <a:rPr lang="en-US" dirty="0" smtClean="0">
                  <a:solidFill>
                    <a:srgbClr val="FF0000"/>
                  </a:solidFill>
                </a:rPr>
                <a:t>a</a:t>
              </a:r>
              <a:endParaRPr lang="en-US" dirty="0">
                <a:solidFill>
                  <a:srgbClr val="FF0000"/>
                </a:solidFill>
              </a:endParaRPr>
            </a:p>
          </p:txBody>
        </p:sp>
        <p:sp>
          <p:nvSpPr>
            <p:cNvPr id="13" name="TextBox 12"/>
            <p:cNvSpPr txBox="1"/>
            <p:nvPr/>
          </p:nvSpPr>
          <p:spPr>
            <a:xfrm>
              <a:off x="1409700" y="3595132"/>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sp>
          <p:nvSpPr>
            <p:cNvPr id="15" name="TextBox 14"/>
            <p:cNvSpPr txBox="1"/>
            <p:nvPr/>
          </p:nvSpPr>
          <p:spPr>
            <a:xfrm>
              <a:off x="4724400" y="3712241"/>
              <a:ext cx="800100" cy="369332"/>
            </a:xfrm>
            <a:prstGeom prst="rect">
              <a:avLst/>
            </a:prstGeom>
            <a:solidFill>
              <a:schemeClr val="accent4">
                <a:lumMod val="40000"/>
                <a:lumOff val="60000"/>
              </a:schemeClr>
            </a:solidFill>
          </p:spPr>
          <p:txBody>
            <a:bodyPr wrap="square" rtlCol="0">
              <a:spAutoFit/>
            </a:bodyPr>
            <a:lstStyle/>
            <a:p>
              <a:pPr algn="ctr"/>
              <a:r>
                <a:rPr lang="bn-BD" dirty="0">
                  <a:solidFill>
                    <a:srgbClr val="FF0000"/>
                  </a:solidFill>
                  <a:latin typeface="NikoshBAN" pitchFamily="2" charset="0"/>
                  <a:cs typeface="NikoshBAN" pitchFamily="2" charset="0"/>
                </a:rPr>
                <a:t>ব্রাশ</a:t>
              </a:r>
              <a:endParaRPr lang="en-US" dirty="0">
                <a:solidFill>
                  <a:srgbClr val="FF0000"/>
                </a:solidFill>
                <a:latin typeface="NikoshBAN" pitchFamily="2" charset="0"/>
                <a:cs typeface="NikoshBAN" pitchFamily="2" charset="0"/>
              </a:endParaRPr>
            </a:p>
          </p:txBody>
        </p:sp>
        <p:cxnSp>
          <p:nvCxnSpPr>
            <p:cNvPr id="16" name="Straight Arrow Connector 15"/>
            <p:cNvCxnSpPr/>
            <p:nvPr/>
          </p:nvCxnSpPr>
          <p:spPr>
            <a:xfrm>
              <a:off x="3949700" y="4374634"/>
              <a:ext cx="18415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35064" y="5753917"/>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বিদ্যুৎ কোষ</a:t>
              </a:r>
              <a:endParaRPr lang="en-US" dirty="0">
                <a:solidFill>
                  <a:srgbClr val="FF0000"/>
                </a:solidFill>
                <a:latin typeface="NikoshBAN" pitchFamily="2" charset="0"/>
                <a:cs typeface="NikoshBAN" pitchFamily="2" charset="0"/>
              </a:endParaRPr>
            </a:p>
          </p:txBody>
        </p:sp>
        <p:sp>
          <p:nvSpPr>
            <p:cNvPr id="21" name="TextBox 20"/>
            <p:cNvSpPr txBox="1"/>
            <p:nvPr/>
          </p:nvSpPr>
          <p:spPr>
            <a:xfrm>
              <a:off x="5797264" y="5225534"/>
              <a:ext cx="1975135"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কম্যুটেটর</a:t>
              </a:r>
              <a:endParaRPr lang="en-US" dirty="0">
                <a:solidFill>
                  <a:srgbClr val="FF0000"/>
                </a:solidFill>
                <a:latin typeface="NikoshBAN" pitchFamily="2" charset="0"/>
                <a:cs typeface="NikoshBAN" pitchFamily="2" charset="0"/>
              </a:endParaRPr>
            </a:p>
          </p:txBody>
        </p:sp>
        <p:cxnSp>
          <p:nvCxnSpPr>
            <p:cNvPr id="22" name="Straight Arrow Connector 21"/>
            <p:cNvCxnSpPr/>
            <p:nvPr/>
          </p:nvCxnSpPr>
          <p:spPr>
            <a:xfrm>
              <a:off x="3276600" y="4953000"/>
              <a:ext cx="124308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73431" y="5264451"/>
              <a:ext cx="1095519" cy="369332"/>
            </a:xfrm>
            <a:prstGeom prst="rect">
              <a:avLst/>
            </a:prstGeom>
            <a:solidFill>
              <a:schemeClr val="accent4">
                <a:lumMod val="40000"/>
                <a:lumOff val="60000"/>
              </a:schemeClr>
            </a:solidFill>
          </p:spPr>
          <p:txBody>
            <a:bodyPr wrap="square" rtlCol="0">
              <a:spAutoFit/>
            </a:bodyPr>
            <a:lstStyle/>
            <a:p>
              <a:pPr algn="ctr"/>
              <a:r>
                <a:rPr lang="bn-BD" dirty="0" smtClean="0">
                  <a:solidFill>
                    <a:srgbClr val="FF0000"/>
                  </a:solidFill>
                  <a:latin typeface="NikoshBAN" pitchFamily="2" charset="0"/>
                  <a:cs typeface="NikoshBAN" pitchFamily="2" charset="0"/>
                </a:rPr>
                <a:t>আর্মেচার</a:t>
              </a:r>
              <a:endParaRPr lang="en-US" dirty="0">
                <a:solidFill>
                  <a:srgbClr val="FF0000"/>
                </a:solidFill>
                <a:latin typeface="NikoshBAN" pitchFamily="2" charset="0"/>
                <a:cs typeface="NikoshBAN" pitchFamily="2" charset="0"/>
              </a:endParaRPr>
            </a:p>
          </p:txBody>
        </p:sp>
      </p:grpSp>
      <p:sp>
        <p:nvSpPr>
          <p:cNvPr id="25" name="TextBox 24"/>
          <p:cNvSpPr txBox="1"/>
          <p:nvPr/>
        </p:nvSpPr>
        <p:spPr>
          <a:xfrm>
            <a:off x="3149600" y="1548583"/>
            <a:ext cx="15748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27" name="TextBox 26"/>
          <p:cNvSpPr txBox="1"/>
          <p:nvPr/>
        </p:nvSpPr>
        <p:spPr>
          <a:xfrm>
            <a:off x="5771617" y="5440617"/>
            <a:ext cx="2096059"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28" name="TextBox 27"/>
          <p:cNvSpPr txBox="1"/>
          <p:nvPr/>
        </p:nvSpPr>
        <p:spPr>
          <a:xfrm>
            <a:off x="4486991" y="5473700"/>
            <a:ext cx="1075609" cy="4062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29" name="TextBox 28"/>
          <p:cNvSpPr txBox="1"/>
          <p:nvPr/>
        </p:nvSpPr>
        <p:spPr>
          <a:xfrm>
            <a:off x="3269798" y="5949434"/>
            <a:ext cx="2305665"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0" name="TextBox 29"/>
          <p:cNvSpPr txBox="1"/>
          <p:nvPr/>
        </p:nvSpPr>
        <p:spPr>
          <a:xfrm>
            <a:off x="4647261" y="3907758"/>
            <a:ext cx="888933" cy="4062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1" name="TextBox 30"/>
          <p:cNvSpPr txBox="1"/>
          <p:nvPr/>
        </p:nvSpPr>
        <p:spPr>
          <a:xfrm>
            <a:off x="1319894" y="3753716"/>
            <a:ext cx="888933" cy="4062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2" name="TextBox 31"/>
          <p:cNvSpPr txBox="1"/>
          <p:nvPr/>
        </p:nvSpPr>
        <p:spPr>
          <a:xfrm>
            <a:off x="5403850" y="2045332"/>
            <a:ext cx="342723"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3" name="TextBox 32"/>
          <p:cNvSpPr txBox="1"/>
          <p:nvPr/>
        </p:nvSpPr>
        <p:spPr>
          <a:xfrm>
            <a:off x="5021190" y="3497517"/>
            <a:ext cx="342723"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4" name="TextBox 33"/>
          <p:cNvSpPr txBox="1"/>
          <p:nvPr/>
        </p:nvSpPr>
        <p:spPr>
          <a:xfrm>
            <a:off x="4044753" y="2068466"/>
            <a:ext cx="342723"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
        <p:nvSpPr>
          <p:cNvPr id="35" name="TextBox 34"/>
          <p:cNvSpPr txBox="1"/>
          <p:nvPr/>
        </p:nvSpPr>
        <p:spPr>
          <a:xfrm>
            <a:off x="2832100" y="3421317"/>
            <a:ext cx="342723"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en-US" dirty="0"/>
          </a:p>
        </p:txBody>
      </p:sp>
    </p:spTree>
    <p:extLst>
      <p:ext uri="{BB962C8B-B14F-4D97-AF65-F5344CB8AC3E}">
        <p14:creationId xmlns:p14="http://schemas.microsoft.com/office/powerpoint/2010/main" val="26523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7"/>
                                        </p:tgtEl>
                                      </p:cBhvr>
                                    </p:animEffect>
                                    <p:anim calcmode="lin" valueType="num">
                                      <p:cBhvr>
                                        <p:cTn id="21" dur="1000"/>
                                        <p:tgtEl>
                                          <p:spTgt spid="27"/>
                                        </p:tgtEl>
                                        <p:attrNameLst>
                                          <p:attrName>ppt_x</p:attrName>
                                        </p:attrNameLst>
                                      </p:cBhvr>
                                      <p:tavLst>
                                        <p:tav tm="0">
                                          <p:val>
                                            <p:strVal val="ppt_x"/>
                                          </p:val>
                                        </p:tav>
                                        <p:tav tm="100000">
                                          <p:val>
                                            <p:strVal val="ppt_x"/>
                                          </p:val>
                                        </p:tav>
                                      </p:tavLst>
                                    </p:anim>
                                    <p:anim calcmode="lin" valueType="num">
                                      <p:cBhvr>
                                        <p:cTn id="22" dur="1000"/>
                                        <p:tgtEl>
                                          <p:spTgt spid="27"/>
                                        </p:tgtEl>
                                        <p:attrNameLst>
                                          <p:attrName>ppt_y</p:attrName>
                                        </p:attrNameLst>
                                      </p:cBhvr>
                                      <p:tavLst>
                                        <p:tav tm="0">
                                          <p:val>
                                            <p:strVal val="ppt_y"/>
                                          </p:val>
                                        </p:tav>
                                        <p:tav tm="100000">
                                          <p:val>
                                            <p:strVal val="ppt_y+.1"/>
                                          </p:val>
                                        </p:tav>
                                      </p:tavLst>
                                    </p:anim>
                                    <p:set>
                                      <p:cBhvr>
                                        <p:cTn id="23" dur="1" fill="hold">
                                          <p:stCondLst>
                                            <p:cond delay="999"/>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30"/>
                                        </p:tgtEl>
                                      </p:cBhvr>
                                    </p:animEffect>
                                    <p:anim calcmode="lin" valueType="num">
                                      <p:cBhvr>
                                        <p:cTn id="28" dur="1000"/>
                                        <p:tgtEl>
                                          <p:spTgt spid="30"/>
                                        </p:tgtEl>
                                        <p:attrNameLst>
                                          <p:attrName>ppt_x</p:attrName>
                                        </p:attrNameLst>
                                      </p:cBhvr>
                                      <p:tavLst>
                                        <p:tav tm="0">
                                          <p:val>
                                            <p:strVal val="ppt_x"/>
                                          </p:val>
                                        </p:tav>
                                        <p:tav tm="100000">
                                          <p:val>
                                            <p:strVal val="ppt_x"/>
                                          </p:val>
                                        </p:tav>
                                      </p:tavLst>
                                    </p:anim>
                                    <p:anim calcmode="lin" valueType="num">
                                      <p:cBhvr>
                                        <p:cTn id="29" dur="1000"/>
                                        <p:tgtEl>
                                          <p:spTgt spid="30"/>
                                        </p:tgtEl>
                                        <p:attrNameLst>
                                          <p:attrName>ppt_y</p:attrName>
                                        </p:attrNameLst>
                                      </p:cBhvr>
                                      <p:tavLst>
                                        <p:tav tm="0">
                                          <p:val>
                                            <p:strVal val="ppt_y"/>
                                          </p:val>
                                        </p:tav>
                                        <p:tav tm="100000">
                                          <p:val>
                                            <p:strVal val="ppt_y+.1"/>
                                          </p:val>
                                        </p:tav>
                                      </p:tavLst>
                                    </p:anim>
                                    <p:set>
                                      <p:cBhvr>
                                        <p:cTn id="30" dur="1" fill="hold">
                                          <p:stCondLst>
                                            <p:cond delay="999"/>
                                          </p:stCondLst>
                                        </p:cTn>
                                        <p:tgtEl>
                                          <p:spTgt spid="30"/>
                                        </p:tgtEl>
                                        <p:attrNameLst>
                                          <p:attrName>style.visibility</p:attrName>
                                        </p:attrNameLst>
                                      </p:cBhvr>
                                      <p:to>
                                        <p:strVal val="hidden"/>
                                      </p:to>
                                    </p:set>
                                  </p:childTnLst>
                                </p:cTn>
                              </p:par>
                              <p:par>
                                <p:cTn id="31" presetID="42" presetClass="exit" presetSubtype="0" fill="hold" grpId="0" nodeType="withEffect">
                                  <p:stCondLst>
                                    <p:cond delay="0"/>
                                  </p:stCondLst>
                                  <p:childTnLst>
                                    <p:animEffect transition="out" filter="fade">
                                      <p:cBhvr>
                                        <p:cTn id="32" dur="1000"/>
                                        <p:tgtEl>
                                          <p:spTgt spid="31"/>
                                        </p:tgtEl>
                                      </p:cBhvr>
                                    </p:animEffect>
                                    <p:anim calcmode="lin" valueType="num">
                                      <p:cBhvr>
                                        <p:cTn id="33" dur="1000"/>
                                        <p:tgtEl>
                                          <p:spTgt spid="31"/>
                                        </p:tgtEl>
                                        <p:attrNameLst>
                                          <p:attrName>ppt_x</p:attrName>
                                        </p:attrNameLst>
                                      </p:cBhvr>
                                      <p:tavLst>
                                        <p:tav tm="0">
                                          <p:val>
                                            <p:strVal val="ppt_x"/>
                                          </p:val>
                                        </p:tav>
                                        <p:tav tm="100000">
                                          <p:val>
                                            <p:strVal val="ppt_x"/>
                                          </p:val>
                                        </p:tav>
                                      </p:tavLst>
                                    </p:anim>
                                    <p:anim calcmode="lin" valueType="num">
                                      <p:cBhvr>
                                        <p:cTn id="34" dur="1000"/>
                                        <p:tgtEl>
                                          <p:spTgt spid="31"/>
                                        </p:tgtEl>
                                        <p:attrNameLst>
                                          <p:attrName>ppt_y</p:attrName>
                                        </p:attrNameLst>
                                      </p:cBhvr>
                                      <p:tavLst>
                                        <p:tav tm="0">
                                          <p:val>
                                            <p:strVal val="ppt_y"/>
                                          </p:val>
                                        </p:tav>
                                        <p:tav tm="100000">
                                          <p:val>
                                            <p:strVal val="ppt_y+.1"/>
                                          </p:val>
                                        </p:tav>
                                      </p:tavLst>
                                    </p:anim>
                                    <p:set>
                                      <p:cBhvr>
                                        <p:cTn id="35" dur="1" fill="hold">
                                          <p:stCondLst>
                                            <p:cond delay="999"/>
                                          </p:stCondLst>
                                        </p:cTn>
                                        <p:tgtEl>
                                          <p:spTgt spid="3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35"/>
                                        </p:tgtEl>
                                      </p:cBhvr>
                                    </p:animEffect>
                                    <p:anim calcmode="lin" valueType="num">
                                      <p:cBhvr>
                                        <p:cTn id="40" dur="1000"/>
                                        <p:tgtEl>
                                          <p:spTgt spid="35"/>
                                        </p:tgtEl>
                                        <p:attrNameLst>
                                          <p:attrName>ppt_x</p:attrName>
                                        </p:attrNameLst>
                                      </p:cBhvr>
                                      <p:tavLst>
                                        <p:tav tm="0">
                                          <p:val>
                                            <p:strVal val="ppt_x"/>
                                          </p:val>
                                        </p:tav>
                                        <p:tav tm="100000">
                                          <p:val>
                                            <p:strVal val="ppt_x"/>
                                          </p:val>
                                        </p:tav>
                                      </p:tavLst>
                                    </p:anim>
                                    <p:anim calcmode="lin" valueType="num">
                                      <p:cBhvr>
                                        <p:cTn id="41" dur="1000"/>
                                        <p:tgtEl>
                                          <p:spTgt spid="35"/>
                                        </p:tgtEl>
                                        <p:attrNameLst>
                                          <p:attrName>ppt_y</p:attrName>
                                        </p:attrNameLst>
                                      </p:cBhvr>
                                      <p:tavLst>
                                        <p:tav tm="0">
                                          <p:val>
                                            <p:strVal val="ppt_y"/>
                                          </p:val>
                                        </p:tav>
                                        <p:tav tm="100000">
                                          <p:val>
                                            <p:strVal val="ppt_y+.1"/>
                                          </p:val>
                                        </p:tav>
                                      </p:tavLst>
                                    </p:anim>
                                    <p:set>
                                      <p:cBhvr>
                                        <p:cTn id="42" dur="1" fill="hold">
                                          <p:stCondLst>
                                            <p:cond delay="999"/>
                                          </p:stCondLst>
                                        </p:cTn>
                                        <p:tgtEl>
                                          <p:spTgt spid="35"/>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33"/>
                                        </p:tgtEl>
                                      </p:cBhvr>
                                    </p:animEffect>
                                    <p:anim calcmode="lin" valueType="num">
                                      <p:cBhvr>
                                        <p:cTn id="45" dur="1000"/>
                                        <p:tgtEl>
                                          <p:spTgt spid="33"/>
                                        </p:tgtEl>
                                        <p:attrNameLst>
                                          <p:attrName>ppt_x</p:attrName>
                                        </p:attrNameLst>
                                      </p:cBhvr>
                                      <p:tavLst>
                                        <p:tav tm="0">
                                          <p:val>
                                            <p:strVal val="ppt_x"/>
                                          </p:val>
                                        </p:tav>
                                        <p:tav tm="100000">
                                          <p:val>
                                            <p:strVal val="ppt_x"/>
                                          </p:val>
                                        </p:tav>
                                      </p:tavLst>
                                    </p:anim>
                                    <p:anim calcmode="lin" valueType="num">
                                      <p:cBhvr>
                                        <p:cTn id="46" dur="1000"/>
                                        <p:tgtEl>
                                          <p:spTgt spid="33"/>
                                        </p:tgtEl>
                                        <p:attrNameLst>
                                          <p:attrName>ppt_y</p:attrName>
                                        </p:attrNameLst>
                                      </p:cBhvr>
                                      <p:tavLst>
                                        <p:tav tm="0">
                                          <p:val>
                                            <p:strVal val="ppt_y"/>
                                          </p:val>
                                        </p:tav>
                                        <p:tav tm="100000">
                                          <p:val>
                                            <p:strVal val="ppt_y+.1"/>
                                          </p:val>
                                        </p:tav>
                                      </p:tavLst>
                                    </p:anim>
                                    <p:set>
                                      <p:cBhvr>
                                        <p:cTn id="47" dur="1" fill="hold">
                                          <p:stCondLst>
                                            <p:cond delay="999"/>
                                          </p:stCondLst>
                                        </p:cTn>
                                        <p:tgtEl>
                                          <p:spTgt spid="33"/>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32"/>
                                        </p:tgtEl>
                                      </p:cBhvr>
                                    </p:animEffect>
                                    <p:anim calcmode="lin" valueType="num">
                                      <p:cBhvr>
                                        <p:cTn id="50" dur="1000"/>
                                        <p:tgtEl>
                                          <p:spTgt spid="32"/>
                                        </p:tgtEl>
                                        <p:attrNameLst>
                                          <p:attrName>ppt_x</p:attrName>
                                        </p:attrNameLst>
                                      </p:cBhvr>
                                      <p:tavLst>
                                        <p:tav tm="0">
                                          <p:val>
                                            <p:strVal val="ppt_x"/>
                                          </p:val>
                                        </p:tav>
                                        <p:tav tm="100000">
                                          <p:val>
                                            <p:strVal val="ppt_x"/>
                                          </p:val>
                                        </p:tav>
                                      </p:tavLst>
                                    </p:anim>
                                    <p:anim calcmode="lin" valueType="num">
                                      <p:cBhvr>
                                        <p:cTn id="51" dur="1000"/>
                                        <p:tgtEl>
                                          <p:spTgt spid="32"/>
                                        </p:tgtEl>
                                        <p:attrNameLst>
                                          <p:attrName>ppt_y</p:attrName>
                                        </p:attrNameLst>
                                      </p:cBhvr>
                                      <p:tavLst>
                                        <p:tav tm="0">
                                          <p:val>
                                            <p:strVal val="ppt_y"/>
                                          </p:val>
                                        </p:tav>
                                        <p:tav tm="100000">
                                          <p:val>
                                            <p:strVal val="ppt_y+.1"/>
                                          </p:val>
                                        </p:tav>
                                      </p:tavLst>
                                    </p:anim>
                                    <p:set>
                                      <p:cBhvr>
                                        <p:cTn id="52" dur="1" fill="hold">
                                          <p:stCondLst>
                                            <p:cond delay="999"/>
                                          </p:stCondLst>
                                        </p:cTn>
                                        <p:tgtEl>
                                          <p:spTgt spid="32"/>
                                        </p:tgtEl>
                                        <p:attrNameLst>
                                          <p:attrName>style.visibility</p:attrName>
                                        </p:attrNameLst>
                                      </p:cBhvr>
                                      <p:to>
                                        <p:strVal val="hidden"/>
                                      </p:to>
                                    </p:set>
                                  </p:childTnLst>
                                </p:cTn>
                              </p:par>
                              <p:par>
                                <p:cTn id="53" presetID="42" presetClass="exit" presetSubtype="0" fill="hold" grpId="0" nodeType="withEffect">
                                  <p:stCondLst>
                                    <p:cond delay="0"/>
                                  </p:stCondLst>
                                  <p:childTnLst>
                                    <p:animEffect transition="out" filter="fade">
                                      <p:cBhvr>
                                        <p:cTn id="54" dur="1000"/>
                                        <p:tgtEl>
                                          <p:spTgt spid="34"/>
                                        </p:tgtEl>
                                      </p:cBhvr>
                                    </p:animEffect>
                                    <p:anim calcmode="lin" valueType="num">
                                      <p:cBhvr>
                                        <p:cTn id="55" dur="1000"/>
                                        <p:tgtEl>
                                          <p:spTgt spid="34"/>
                                        </p:tgtEl>
                                        <p:attrNameLst>
                                          <p:attrName>ppt_x</p:attrName>
                                        </p:attrNameLst>
                                      </p:cBhvr>
                                      <p:tavLst>
                                        <p:tav tm="0">
                                          <p:val>
                                            <p:strVal val="ppt_x"/>
                                          </p:val>
                                        </p:tav>
                                        <p:tav tm="100000">
                                          <p:val>
                                            <p:strVal val="ppt_x"/>
                                          </p:val>
                                        </p:tav>
                                      </p:tavLst>
                                    </p:anim>
                                    <p:anim calcmode="lin" valueType="num">
                                      <p:cBhvr>
                                        <p:cTn id="56" dur="1000"/>
                                        <p:tgtEl>
                                          <p:spTgt spid="34"/>
                                        </p:tgtEl>
                                        <p:attrNameLst>
                                          <p:attrName>ppt_y</p:attrName>
                                        </p:attrNameLst>
                                      </p:cBhvr>
                                      <p:tavLst>
                                        <p:tav tm="0">
                                          <p:val>
                                            <p:strVal val="ppt_y"/>
                                          </p:val>
                                        </p:tav>
                                        <p:tav tm="100000">
                                          <p:val>
                                            <p:strVal val="ppt_y+.1"/>
                                          </p:val>
                                        </p:tav>
                                      </p:tavLst>
                                    </p:anim>
                                    <p:set>
                                      <p:cBhvr>
                                        <p:cTn id="57" dur="1" fill="hold">
                                          <p:stCondLst>
                                            <p:cond delay="999"/>
                                          </p:stCondLst>
                                        </p:cTn>
                                        <p:tgtEl>
                                          <p:spTgt spid="3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0" nodeType="click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29" grpId="1" animBg="1"/>
      <p:bldP spid="30" grpId="0" animBg="1"/>
      <p:bldP spid="31" grpId="0" animBg="1"/>
      <p:bldP spid="32" grpId="0" animBg="1"/>
      <p:bldP spid="33" grpId="0" animBg="1"/>
      <p:bldP spid="34" grpId="0" animBg="1"/>
      <p:bldP spid="35"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439</TotalTime>
  <Words>414</Words>
  <Application>Microsoft Office PowerPoint</Application>
  <PresentationFormat>On-screen Show (4:3)</PresentationFormat>
  <Paragraphs>79</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Georgia</vt:lpstr>
      <vt:lpstr>NikoshBAN</vt:lpstr>
      <vt:lpstr>Times New Roman</vt:lpstr>
      <vt:lpstr>Trebuchet MS</vt:lpstr>
      <vt:lpstr>Slipstream</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আমরা এবার একটি ভিডিও ক্লিপ দেখব</vt:lpstr>
      <vt:lpstr>PowerPoint Presentation</vt:lpstr>
      <vt:lpstr>PowerPoint Presentation</vt:lpstr>
      <vt:lpstr>PowerPoint Presentation</vt:lpstr>
      <vt:lpstr>PowerPoint Presentation</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Windows User</cp:lastModifiedBy>
  <cp:revision>153</cp:revision>
  <dcterms:created xsi:type="dcterms:W3CDTF">2012-12-03T04:17:56Z</dcterms:created>
  <dcterms:modified xsi:type="dcterms:W3CDTF">2019-10-11T13:14:24Z</dcterms:modified>
</cp:coreProperties>
</file>