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5" r:id="rId2"/>
    <p:sldId id="256" r:id="rId3"/>
    <p:sldId id="288" r:id="rId4"/>
    <p:sldId id="258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E2CAE-61D6-4066-B381-444C939FC7BF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250BF-552C-4A9F-AD84-73C09CD63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55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2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957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8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6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7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4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646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59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9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2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8148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44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736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95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99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41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03740-432E-4181-93FD-647891C0D6B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7689ADE-9225-4830-81A5-EDEEEA268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81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png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Worksheet.xls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2068286" y="1224618"/>
            <a:ext cx="6096000" cy="39703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bn-IN" sz="2800" u="sng" dirty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স্লাইডটি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সন্মানিত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শিক্ষকবৃন্দের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জন্য</a:t>
            </a:r>
            <a:endParaRPr lang="en-US" sz="2800" u="sng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স্লাইডটি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হাইড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ক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F-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চেপে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হাইড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স্লাইডগুলো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দেখা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যা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শ্রেনিকক্ষে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স্লাইডের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নীচে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নোট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আকারে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সংযোজন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ে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কনটেন্টটি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/সমস্যার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সবিনয়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অনুরোধ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27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C65C75-B58F-4496-A8A7-6C9CC30CF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922" y="233687"/>
            <a:ext cx="6891296" cy="62466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8549" y="873457"/>
            <a:ext cx="8993875" cy="450892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87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28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7124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3D6BE1-82D7-4B83-B38A-5C16E4229966}"/>
              </a:ext>
            </a:extLst>
          </p:cNvPr>
          <p:cNvSpPr txBox="1"/>
          <p:nvPr/>
        </p:nvSpPr>
        <p:spPr>
          <a:xfrm>
            <a:off x="165464" y="3271376"/>
            <a:ext cx="5791200" cy="3416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মোঃ সাইফুল ইসলাম সাইফ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শিক্ষক(গণিত)  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সারমারা নাছির উদ্দিন উচ্চ বিদ্যালয়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বকশী গঞ্জ , জামালপুর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০১৭২২-৭০৩৭২৭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Email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adr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saifulislambtt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@gmail.com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9F9C81-44B1-4E3A-B286-C24D7E8120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37" y="170304"/>
            <a:ext cx="2054753" cy="25727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8A61F3-3115-45C1-B53F-03F50CDDF236}"/>
              </a:ext>
            </a:extLst>
          </p:cNvPr>
          <p:cNvSpPr txBox="1"/>
          <p:nvPr/>
        </p:nvSpPr>
        <p:spPr>
          <a:xfrm>
            <a:off x="6096000" y="2963600"/>
            <a:ext cx="5956662" cy="3724096"/>
          </a:xfrm>
          <a:prstGeom prst="rect">
            <a:avLst/>
          </a:prstGeom>
          <a:solidFill>
            <a:srgbClr val="F4DD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n w="1905"/>
                <a:solidFill>
                  <a:srgbClr val="FF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IN" sz="28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অষ্টম</a:t>
            </a:r>
          </a:p>
          <a:p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bn-BD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১১</a:t>
            </a:r>
          </a:p>
          <a:p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bn-BD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তথ্য ও উপাত্ত</a:t>
            </a:r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28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বিষয়বস্তুঃ </a:t>
            </a:r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গড় নির্ণয় । </a:t>
            </a:r>
            <a:endParaRPr lang="bn-BD" sz="28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 মিনি</a:t>
            </a:r>
            <a:r>
              <a:rPr lang="bn-IN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ট</a:t>
            </a:r>
            <a:endParaRPr lang="bn-BD" sz="32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12</a:t>
            </a:r>
            <a:r>
              <a:rPr lang="bn-BD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10</a:t>
            </a:r>
            <a:r>
              <a:rPr lang="bn-BD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/২০১</a:t>
            </a:r>
            <a:r>
              <a:rPr lang="bn-IN" sz="28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৯ ইং   </a:t>
            </a:r>
            <a:endParaRPr lang="bn-BD" sz="28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55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73BDB3E-3FE3-4B96-9F46-C049ED59EA40}"/>
              </a:ext>
            </a:extLst>
          </p:cNvPr>
          <p:cNvGrpSpPr/>
          <p:nvPr/>
        </p:nvGrpSpPr>
        <p:grpSpPr>
          <a:xfrm>
            <a:off x="0" y="118243"/>
            <a:ext cx="9049450" cy="6529178"/>
            <a:chOff x="39188" y="118243"/>
            <a:chExt cx="9049450" cy="6529178"/>
          </a:xfrm>
        </p:grpSpPr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B45F8514-0EBA-466E-BFA3-90D909FDD5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88" y="118243"/>
              <a:ext cx="9026919" cy="652917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FAD35B-7242-445C-B9D1-B4565D5D1634}"/>
                </a:ext>
              </a:extLst>
            </p:cNvPr>
            <p:cNvSpPr txBox="1"/>
            <p:nvPr/>
          </p:nvSpPr>
          <p:spPr>
            <a:xfrm>
              <a:off x="6466114" y="1084217"/>
              <a:ext cx="17896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200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৮০০ গ্রাম</a:t>
              </a:r>
              <a:endPara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17DDD65-2477-4008-8DD4-E67E053DA9B6}"/>
                </a:ext>
              </a:extLst>
            </p:cNvPr>
            <p:cNvSpPr/>
            <p:nvPr/>
          </p:nvSpPr>
          <p:spPr>
            <a:xfrm>
              <a:off x="6936765" y="5203763"/>
              <a:ext cx="132921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IN" sz="3200" dirty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৭০০ গ্রাম</a:t>
              </a:r>
              <a:endPara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1C6967D-B28D-445B-9F7F-C420600C142E}"/>
                </a:ext>
              </a:extLst>
            </p:cNvPr>
            <p:cNvSpPr/>
            <p:nvPr/>
          </p:nvSpPr>
          <p:spPr>
            <a:xfrm>
              <a:off x="4287182" y="3059667"/>
              <a:ext cx="149271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IN" sz="3600" dirty="0">
                  <a:blipFill>
                    <a:blip r:embed="rId3"/>
                    <a:tile tx="0" ty="0" sx="100000" sy="100000" flip="none" algn="tl"/>
                  </a:blipFill>
                  <a:latin typeface="NikoshBAN" panose="02000000000000000000" pitchFamily="2" charset="0"/>
                  <a:cs typeface="NikoshBAN" panose="02000000000000000000" pitchFamily="2" charset="0"/>
                </a:rPr>
                <a:t>৫০০ গ্রাম</a:t>
              </a:r>
              <a:endParaRPr lang="en-US" sz="3600" dirty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ABEEA15-773A-4799-86B3-BFE9EEAABF75}"/>
                </a:ext>
              </a:extLst>
            </p:cNvPr>
            <p:cNvSpPr/>
            <p:nvPr/>
          </p:nvSpPr>
          <p:spPr>
            <a:xfrm>
              <a:off x="7764236" y="4125608"/>
              <a:ext cx="132440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IN" sz="3200" dirty="0">
                  <a:solidFill>
                    <a:srgbClr val="92D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৪০০ গ্রাম</a:t>
              </a:r>
              <a:endParaRPr lang="en-US" sz="32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2450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55807F-3873-493E-9F83-149817A248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43" b="11675"/>
          <a:stretch/>
        </p:blipFill>
        <p:spPr>
          <a:xfrm>
            <a:off x="1281461" y="1524000"/>
            <a:ext cx="7075714" cy="418963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02DAA2-E267-427A-8A6A-F83496672E31}"/>
              </a:ext>
            </a:extLst>
          </p:cNvPr>
          <p:cNvSpPr txBox="1"/>
          <p:nvPr/>
        </p:nvSpPr>
        <p:spPr>
          <a:xfrm>
            <a:off x="685800" y="5737136"/>
            <a:ext cx="7671375" cy="584775"/>
          </a:xfrm>
          <a:prstGeom prst="rect">
            <a:avLst/>
          </a:prstGeom>
          <a:solidFill>
            <a:srgbClr val="F0E1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বয়স</a:t>
            </a:r>
            <a:r>
              <a:rPr lang="en-US" sz="3200" dirty="0">
                <a:latin typeface="Times New Roman"/>
                <a:cs typeface="Times New Roman"/>
              </a:rPr>
              <a:t>→</a:t>
            </a:r>
            <a:r>
              <a:rPr lang="bn-IN" sz="3200" dirty="0">
                <a:latin typeface="Times New Roman"/>
                <a:cs typeface="Times New Roman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১০    ২০   ৩০   ৪০    ৫০    ৬০   ৭০    ৮০   ৯০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8DFC04-D51B-404B-A1F4-B5FDC496E376}"/>
              </a:ext>
            </a:extLst>
          </p:cNvPr>
          <p:cNvSpPr txBox="1"/>
          <p:nvPr/>
        </p:nvSpPr>
        <p:spPr>
          <a:xfrm rot="16200000">
            <a:off x="-1111654" y="3335989"/>
            <a:ext cx="4217517" cy="584775"/>
          </a:xfrm>
          <a:prstGeom prst="rect">
            <a:avLst/>
          </a:prstGeom>
          <a:solidFill>
            <a:srgbClr val="F0E1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জনসংখ্যার হার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AE02D5-A9F2-4E62-AA08-8EFEEA96BFB1}"/>
              </a:ext>
            </a:extLst>
          </p:cNvPr>
          <p:cNvSpPr txBox="1"/>
          <p:nvPr/>
        </p:nvSpPr>
        <p:spPr>
          <a:xfrm>
            <a:off x="2791338" y="1520947"/>
            <a:ext cx="2568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কেন্দ্রীয় প্রবনতা </a:t>
            </a:r>
            <a:r>
              <a:rPr lang="en-US" sz="3200" dirty="0">
                <a:latin typeface="NikoshBAN" pitchFamily="2" charset="0"/>
                <a:cs typeface="NikoshBAN" pitchFamily="2" charset="0"/>
                <a:sym typeface="Symbol"/>
              </a:rPr>
              <a:t>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EA39C0-CA4C-465D-A722-B7CCE0705D6C}"/>
              </a:ext>
            </a:extLst>
          </p:cNvPr>
          <p:cNvSpPr txBox="1"/>
          <p:nvPr/>
        </p:nvSpPr>
        <p:spPr>
          <a:xfrm>
            <a:off x="5231343" y="1519619"/>
            <a:ext cx="18341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পরিমাপক</a:t>
            </a:r>
            <a:r>
              <a:rPr lang="en-US" sz="3200" dirty="0">
                <a:latin typeface="NikoshBAN" pitchFamily="2" charset="0"/>
                <a:cs typeface="NikoshBAN" pitchFamily="2" charset="0"/>
                <a:sym typeface="Symbol"/>
              </a:rPr>
              <a:t>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61E810-F68C-42F0-B7A5-EEB5B3D3E3FE}"/>
              </a:ext>
            </a:extLst>
          </p:cNvPr>
          <p:cNvSpPr txBox="1"/>
          <p:nvPr/>
        </p:nvSpPr>
        <p:spPr>
          <a:xfrm>
            <a:off x="6985575" y="1542718"/>
            <a:ext cx="591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গড়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D76CD-0399-4645-BA89-7A8F789A5E86}"/>
              </a:ext>
            </a:extLst>
          </p:cNvPr>
          <p:cNvSpPr/>
          <p:nvPr/>
        </p:nvSpPr>
        <p:spPr>
          <a:xfrm>
            <a:off x="704716" y="572869"/>
            <a:ext cx="7652459" cy="646331"/>
          </a:xfrm>
          <a:prstGeom prst="rect">
            <a:avLst/>
          </a:prstGeom>
          <a:solidFill>
            <a:srgbClr val="B7FFF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গাণিতিক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গড়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15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F2B8B8-7506-4BD9-A067-4BAC3D0BBD82}"/>
              </a:ext>
            </a:extLst>
          </p:cNvPr>
          <p:cNvSpPr/>
          <p:nvPr/>
        </p:nvSpPr>
        <p:spPr>
          <a:xfrm>
            <a:off x="300445" y="287383"/>
            <a:ext cx="8255726" cy="6186309"/>
          </a:xfrm>
          <a:prstGeom prst="rect">
            <a:avLst/>
          </a:prstGeom>
          <a:solidFill>
            <a:srgbClr val="F0E1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bn-IN" sz="4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96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pPr algn="ctr"/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r>
              <a:rPr lang="bn-IN" sz="6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শিক্ষার্থীরা----------</a:t>
            </a:r>
          </a:p>
          <a:p>
            <a:r>
              <a:rPr lang="bn-IN" sz="3600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১। গাণিতিক গড় ব্যাখ্যা করতে পারবে । </a:t>
            </a:r>
          </a:p>
          <a:p>
            <a:r>
              <a:rPr lang="bn-IN" sz="3600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২। গাণিতিক গড়ের সূত্র বর্ণনা করতে পারবে । </a:t>
            </a:r>
          </a:p>
          <a:p>
            <a:r>
              <a:rPr lang="bn-IN" sz="3600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৩। গাণিতিক সূত্রের সাহায্যে গড় নির্ণয় করতে পারবে । </a:t>
            </a:r>
          </a:p>
          <a:p>
            <a:r>
              <a:rPr lang="bn-IN" sz="3600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৪। গড় নির্ণয় করে সমস্যা সমাধান 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218997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52EF77-6386-4FCB-AB1A-5A0807898B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9" y="1883228"/>
            <a:ext cx="1828800" cy="1371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E74DFC-6887-4282-B25C-19263B8160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9" y="1426028"/>
            <a:ext cx="1828800" cy="1371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774C73-A0CC-404E-9DD1-25B6301431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9" y="968828"/>
            <a:ext cx="1828800" cy="1371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076C6C-36F1-4AFE-9B8B-55AB1960CC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9" y="2111828"/>
            <a:ext cx="1828800" cy="137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78DB4B-2DB0-4870-97F3-DFAA4B8E41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9" y="1654628"/>
            <a:ext cx="1828800" cy="1371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8A6E20-28A9-4CFA-8C1A-D96B2A39CE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9" y="1197428"/>
            <a:ext cx="1828800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5213E0-AAFB-4754-9948-572A61943A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29" y="2198914"/>
            <a:ext cx="1828800" cy="1371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055E96-8E21-475D-AF57-000DA0F0D4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29" y="1741714"/>
            <a:ext cx="1828800" cy="1371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0888CD-C331-4962-965F-15661E4D7C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29" y="1284514"/>
            <a:ext cx="1828800" cy="1371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7180B7-6838-45E2-849E-43D75E6337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29" y="2427514"/>
            <a:ext cx="1828800" cy="1371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494B18-E060-476B-A3B5-6EDC70B391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29" y="1970314"/>
            <a:ext cx="1828800" cy="137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DF66B2-894B-4548-94CB-697B772E58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29" y="1513114"/>
            <a:ext cx="1828800" cy="1371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A6C7E9-2136-4465-BF42-2407988F79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590800"/>
            <a:ext cx="1828800" cy="1371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D20A813-6822-4F0F-A733-B3B759725E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133600"/>
            <a:ext cx="1828800" cy="1371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899298-8712-4A81-9219-942A20C04C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676400"/>
            <a:ext cx="1828800" cy="1371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766228-20B7-4623-9898-48520EB657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819400"/>
            <a:ext cx="1828800" cy="1371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A75F3E4-5972-410C-881B-2468996B75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362200"/>
            <a:ext cx="1828800" cy="1371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FC36A0C-6D9E-4992-81B0-7A50C4F533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905000"/>
            <a:ext cx="1828800" cy="1371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97E9A4B-C394-4ACB-AEBC-747D9F391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9" y="511628"/>
            <a:ext cx="1828800" cy="13716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7A4BE96-F0AA-4758-9180-8424A40189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9" y="740228"/>
            <a:ext cx="1828800" cy="1371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1934F9-42BD-44EB-8485-9C854656E0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29" y="838200"/>
            <a:ext cx="1828800" cy="1371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B0D375F-72E3-4056-8922-427B5BD54E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29" y="1055914"/>
            <a:ext cx="1828800" cy="1371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4CC4091-75D5-4C62-85FE-CFA2DEE24D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219200"/>
            <a:ext cx="1828800" cy="1371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4FA2912-3AD5-4A88-8D9D-71C02CAAE5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114" y="1447800"/>
            <a:ext cx="1828800" cy="13716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C5E4D64-15E1-4791-B40D-20874F8462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29" y="598714"/>
            <a:ext cx="1828800" cy="13716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E7F431C-FEC3-48AC-BBEC-3BC284E55D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114" y="990600"/>
            <a:ext cx="1828800" cy="13716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78E4AD1-E943-4DBB-B4DD-A5E018D04A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114" y="533400"/>
            <a:ext cx="1828800" cy="13716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F212EF4-E0F5-420D-87DF-AE8DC9F88567}"/>
              </a:ext>
            </a:extLst>
          </p:cNvPr>
          <p:cNvSpPr txBox="1"/>
          <p:nvPr/>
        </p:nvSpPr>
        <p:spPr>
          <a:xfrm>
            <a:off x="2023339" y="5105400"/>
            <a:ext cx="5086647" cy="584775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প্রত্যেক স্তম্ভে টিফিন বক্সের সংখ্যা ৪টি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5C4CD9C-8834-43BF-AF62-AE40CEC442A5}"/>
              </a:ext>
            </a:extLst>
          </p:cNvPr>
          <p:cNvSpPr txBox="1"/>
          <p:nvPr/>
        </p:nvSpPr>
        <p:spPr>
          <a:xfrm>
            <a:off x="2023339" y="5791200"/>
            <a:ext cx="508664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গাণিতিক গড়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1EC089-3D67-4FF9-AE04-619C50DE8483}"/>
              </a:ext>
            </a:extLst>
          </p:cNvPr>
          <p:cNvSpPr txBox="1"/>
          <p:nvPr/>
        </p:nvSpPr>
        <p:spPr>
          <a:xfrm>
            <a:off x="2023338" y="4419600"/>
            <a:ext cx="5086649" cy="584775"/>
          </a:xfrm>
          <a:prstGeom prst="rect">
            <a:avLst/>
          </a:prstGeom>
          <a:solidFill>
            <a:srgbClr val="CFFCF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৬টি স্তম্ভে ২৪টি টিফিন বক্স আছে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5ED72B-2BD8-43F9-B11D-22A2EF153C0D}"/>
              </a:ext>
            </a:extLst>
          </p:cNvPr>
          <p:cNvSpPr txBox="1"/>
          <p:nvPr/>
        </p:nvSpPr>
        <p:spPr>
          <a:xfrm>
            <a:off x="2023338" y="3766457"/>
            <a:ext cx="5086649" cy="584775"/>
          </a:xfrm>
          <a:prstGeom prst="rect">
            <a:avLst/>
          </a:prstGeom>
          <a:solidFill>
            <a:srgbClr val="F0E1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সারিতে মোট ৬টি স্তম্ভ আছে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44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1612EA5-F0E4-400F-AB09-B9D7575C9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069632"/>
              </p:ext>
            </p:extLst>
          </p:nvPr>
        </p:nvGraphicFramePr>
        <p:xfrm>
          <a:off x="533400" y="533400"/>
          <a:ext cx="3657600" cy="4572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26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1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80">
                <a:tc gridSpan="2">
                  <a:txBody>
                    <a:bodyPr/>
                    <a:lstStyle/>
                    <a:p>
                      <a:pPr algn="ctr"/>
                      <a:r>
                        <a:rPr lang="bn-IN" sz="2400" b="0" dirty="0">
                          <a:latin typeface="NikoshBAN" pitchFamily="2" charset="0"/>
                          <a:cs typeface="NikoshBAN" pitchFamily="2" charset="0"/>
                        </a:rPr>
                        <a:t>জে.এস.সি পরীক্ষা----২০১৪</a:t>
                      </a:r>
                      <a:endParaRPr lang="en-US" sz="24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b="0" dirty="0">
                          <a:latin typeface="NikoshBAN" pitchFamily="2" charset="0"/>
                          <a:cs typeface="NikoshBAN" pitchFamily="2" charset="0"/>
                        </a:rPr>
                        <a:t>শিক্ষা</a:t>
                      </a:r>
                      <a:r>
                        <a:rPr lang="bn-IN" sz="2400" b="0" baseline="0" dirty="0">
                          <a:latin typeface="NikoshBAN" pitchFamily="2" charset="0"/>
                          <a:cs typeface="NikoshBAN" pitchFamily="2" charset="0"/>
                        </a:rPr>
                        <a:t> বোর্ডের নাম</a:t>
                      </a:r>
                      <a:endParaRPr lang="en-US" sz="24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b="0" dirty="0">
                          <a:latin typeface="NikoshBAN" pitchFamily="2" charset="0"/>
                          <a:cs typeface="NikoshBAN" pitchFamily="2" charset="0"/>
                        </a:rPr>
                        <a:t>পাশের</a:t>
                      </a:r>
                      <a:r>
                        <a:rPr lang="en-US" sz="2400" b="0" dirty="0">
                          <a:latin typeface="NikoshBAN" pitchFamily="2" charset="0"/>
                          <a:cs typeface="NikoshBAN" pitchFamily="2" charset="0"/>
                        </a:rPr>
                        <a:t> %</a:t>
                      </a:r>
                      <a:r>
                        <a:rPr lang="bn-IN" sz="2400" b="0" baseline="0" dirty="0">
                          <a:latin typeface="NikoshBAN" pitchFamily="2" charset="0"/>
                          <a:cs typeface="NikoshBAN" pitchFamily="2" charset="0"/>
                        </a:rPr>
                        <a:t> হার</a:t>
                      </a:r>
                      <a:endParaRPr lang="en-US" sz="24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ঢাকা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93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দিনাজপুর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9</a:t>
                      </a:r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চিটাগাং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9</a:t>
                      </a:r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যশোর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বরিশাল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9</a:t>
                      </a:r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কুমিল্লা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সিলেট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8</a:t>
                      </a:r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৮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রাজশাহী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9</a:t>
                      </a:r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E47CEEF-19DD-4047-9D5A-15C3EAF4761B}"/>
              </a:ext>
            </a:extLst>
          </p:cNvPr>
          <p:cNvSpPr txBox="1"/>
          <p:nvPr/>
        </p:nvSpPr>
        <p:spPr>
          <a:xfrm>
            <a:off x="4191000" y="4572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শিক্ষা বোর্ড</a:t>
            </a:r>
            <a:r>
              <a:rPr lang="en-US" sz="2800" dirty="0">
                <a:latin typeface="NikoshBAN" pitchFamily="2" charset="0"/>
                <a:cs typeface="NikoshBAN" pitchFamily="2" charset="0"/>
                <a:sym typeface="Symbol"/>
              </a:rPr>
              <a:t>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উপাত্ত সংখ্যা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7E7B42-4FC3-4EED-A40E-6BF6501AC171}"/>
              </a:ext>
            </a:extLst>
          </p:cNvPr>
          <p:cNvSpPr txBox="1"/>
          <p:nvPr/>
        </p:nvSpPr>
        <p:spPr>
          <a:xfrm>
            <a:off x="4191001" y="1066800"/>
            <a:ext cx="4267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  <a:sym typeface="Symbol"/>
              </a:rPr>
              <a:t>পাশের হার</a:t>
            </a:r>
            <a:r>
              <a:rPr lang="en-US" sz="2800" dirty="0">
                <a:latin typeface="NikoshBAN" pitchFamily="2" charset="0"/>
                <a:cs typeface="NikoshBAN" pitchFamily="2" charset="0"/>
                <a:sym typeface="Symbol"/>
              </a:rPr>
              <a:t>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উপাত্ত সংখ্যা সূচক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06CE8C9-9C43-4B37-A5BA-6C9954BBB0BF}"/>
                  </a:ext>
                </a:extLst>
              </p:cNvPr>
              <p:cNvSpPr txBox="1"/>
              <p:nvPr/>
            </p:nvSpPr>
            <p:spPr>
              <a:xfrm>
                <a:off x="4208949" y="1675989"/>
                <a:ext cx="4285147" cy="10155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IN" sz="2400" dirty="0">
                    <a:latin typeface="NikoshBAN" pitchFamily="2" charset="0"/>
                    <a:cs typeface="NikoshBAN" pitchFamily="2" charset="0"/>
                    <a:sym typeface="Symbol"/>
                  </a:rPr>
                  <a:t>গড়=</a:t>
                </a:r>
                <a:r>
                  <a:rPr lang="en-US" sz="2400" dirty="0">
                    <a:latin typeface="NikoshBAN" pitchFamily="2" charset="0"/>
                    <a:cs typeface="NikoshBAN" pitchFamily="2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400" i="1" smtClean="0">
                            <a:latin typeface="Cambria Math" panose="02040503050406030204" pitchFamily="18" charset="0"/>
                            <a:cs typeface="NikoshBAN" pitchFamily="2" charset="0"/>
                            <a:sym typeface="Symbol"/>
                          </a:rPr>
                        </m:ctrlPr>
                      </m:fPr>
                      <m:num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৯৩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+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৯১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+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৯২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+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৯০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+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৯৪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+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৮৯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+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৮৮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+</m:t>
                        </m:r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৯৫</m:t>
                        </m:r>
                      </m:num>
                      <m:den>
                        <m:r>
                          <a:rPr lang="bn-IN" sz="2400" b="0" i="0" smtClean="0">
                            <a:latin typeface="Cambria Math"/>
                            <a:cs typeface="NikoshBAN" pitchFamily="2" charset="0"/>
                            <a:sym typeface="Symbol"/>
                          </a:rPr>
                          <m:t>৮</m:t>
                        </m:r>
                      </m:den>
                    </m:f>
                  </m:oMath>
                </a14:m>
                <a:r>
                  <a:rPr lang="bn-IN" sz="2400" dirty="0"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r>
                  <a:rPr lang="bn-IN" sz="2400" dirty="0">
                    <a:latin typeface="NikoshBAN" pitchFamily="2" charset="0"/>
                    <a:cs typeface="NikoshBAN" pitchFamily="2" charset="0"/>
                  </a:rPr>
                  <a:t>     = ৯১.৩৭৫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06CE8C9-9C43-4B37-A5BA-6C9954BBB0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949" y="1675989"/>
                <a:ext cx="4285147" cy="1015599"/>
              </a:xfrm>
              <a:prstGeom prst="rect">
                <a:avLst/>
              </a:prstGeom>
              <a:blipFill>
                <a:blip r:embed="rId2"/>
                <a:stretch>
                  <a:fillRect l="-2134" r="-1280" b="-12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552CBB8-0F50-4E02-A8BF-4FA1EF3CC185}"/>
              </a:ext>
            </a:extLst>
          </p:cNvPr>
          <p:cNvSpPr txBox="1"/>
          <p:nvPr/>
        </p:nvSpPr>
        <p:spPr>
          <a:xfrm>
            <a:off x="4208948" y="2828874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মনে করি উপাত্তের  সংখ্যা =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00ABBA-EB0B-4F50-8539-7483CA63B62D}"/>
              </a:ext>
            </a:extLst>
          </p:cNvPr>
          <p:cNvSpPr txBox="1"/>
          <p:nvPr/>
        </p:nvSpPr>
        <p:spPr>
          <a:xfrm>
            <a:off x="4208949" y="3439180"/>
            <a:ext cx="4267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উপাত্তের সংখ্যা সূচক মান </a:t>
            </a: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=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1,</a:t>
            </a:r>
            <a:r>
              <a:rPr lang="bn-IN" sz="28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2,</a:t>
            </a:r>
            <a:r>
              <a:rPr lang="bn-IN" sz="28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3,</a:t>
            </a:r>
            <a:r>
              <a:rPr lang="bn-IN" sz="28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------------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bn-I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2D2E0D-6D36-4731-BB29-6CD8CB47CD2D}"/>
                  </a:ext>
                </a:extLst>
              </p:cNvPr>
              <p:cNvSpPr txBox="1"/>
              <p:nvPr/>
            </p:nvSpPr>
            <p:spPr>
              <a:xfrm>
                <a:off x="4208948" y="4505980"/>
                <a:ext cx="426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উপাত্তসমূহের গাণিতিক গড়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bn-IN" sz="28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x</m:t>
                        </m:r>
                      </m:e>
                    </m:acc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2D2E0D-6D36-4731-BB29-6CD8CB47C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948" y="4505980"/>
                <a:ext cx="4267200" cy="523220"/>
              </a:xfrm>
              <a:prstGeom prst="rect">
                <a:avLst/>
              </a:prstGeom>
              <a:blipFill>
                <a:blip r:embed="rId3"/>
                <a:stretch>
                  <a:fillRect l="-2857" t="-9302" b="-33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C93859-0E66-43DC-83DB-EBA0E94DC77F}"/>
                  </a:ext>
                </a:extLst>
              </p:cNvPr>
              <p:cNvSpPr txBox="1"/>
              <p:nvPr/>
            </p:nvSpPr>
            <p:spPr>
              <a:xfrm>
                <a:off x="533400" y="5308560"/>
                <a:ext cx="5029200" cy="763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bn-IN" sz="2400" i="1" smtClean="0">
                          <a:latin typeface="Cambria Math"/>
                          <a:ea typeface="Cambria Math"/>
                          <a:cs typeface="NikoshBAN" pitchFamily="2" charset="0"/>
                        </a:rPr>
                        <m:t>∴</m:t>
                      </m:r>
                      <m:acc>
                        <m:accPr>
                          <m:chr m:val="̅"/>
                          <m:ctrlPr>
                            <a:rPr lang="bn-IN" sz="2400" i="1" smtClean="0">
                              <a:latin typeface="Cambria Math" panose="02040503050406030204" pitchFamily="18" charset="0"/>
                              <a:cs typeface="NikoshBAN" pitchFamily="2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  <a:cs typeface="NikoshBAN" pitchFamily="2" charset="0"/>
                            </a:rPr>
                            <m:t>x</m:t>
                          </m:r>
                        </m:e>
                      </m:acc>
                      <m:r>
                        <a:rPr lang="en-US" sz="2400" b="0" i="0" smtClean="0">
                          <a:latin typeface="Cambria Math"/>
                          <a:cs typeface="NikoshBAN" pitchFamily="2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NikoshBAN" pitchFamily="2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NikoshBAN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cs typeface="NikoshBAN" pitchFamily="2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cs typeface="NikoshBAN" pitchFamily="2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  <a:cs typeface="NikoshBAN" pitchFamily="2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NikoshBAN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cs typeface="NikoshBAN" pitchFamily="2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cs typeface="NikoshBAN" pitchFamily="2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  <a:cs typeface="NikoshBAN" pitchFamily="2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NikoshBAN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cs typeface="NikoshBAN" pitchFamily="2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cs typeface="NikoshBAN" pitchFamily="2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  <a:cs typeface="NikoshBAN" pitchFamily="2" charset="0"/>
                            </a:rPr>
                            <m:t>+−−−−−−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NikoshBAN" pitchFamily="2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cs typeface="NikoshBAN" pitchFamily="2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  <a:cs typeface="NikoshBAN" pitchFamily="2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cs typeface="NikoshBAN" pitchFamily="2" charset="0"/>
                            </a:rPr>
                            <m:t>𝑛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cs typeface="NikoshBAN" pitchFamily="2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C93859-0E66-43DC-83DB-EBA0E94DC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5308560"/>
                <a:ext cx="5029200" cy="7632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7E0492E-DD35-4651-A163-354BD6C52D3A}"/>
                  </a:ext>
                </a:extLst>
              </p:cNvPr>
              <p:cNvSpPr txBox="1"/>
              <p:nvPr/>
            </p:nvSpPr>
            <p:spPr>
              <a:xfrm>
                <a:off x="5334000" y="5149830"/>
                <a:ext cx="3322961" cy="10985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n-US" sz="2400" b="0" i="0" smtClean="0">
                              <a:latin typeface="Cambria Math"/>
                            </a:rPr>
                            <m:t>i</m:t>
                          </m:r>
                          <m:r>
                            <a:rPr lang="en-US" sz="2400" b="0" i="0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b="0" i="0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n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0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,….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7E0492E-DD35-4651-A163-354BD6C52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5149830"/>
                <a:ext cx="3322961" cy="10985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714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uild="p"/>
      <p:bldP spid="6" grpId="0"/>
      <p:bldP spid="7" grpId="0" build="p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059262-747D-4AD8-9056-ADDBDE32E2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30205" r="6904" b="14998"/>
          <a:stretch/>
        </p:blipFill>
        <p:spPr>
          <a:xfrm>
            <a:off x="478971" y="1219200"/>
            <a:ext cx="8131629" cy="363583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27A6EB-B29E-4444-BAA5-5F893E78C2FC}"/>
              </a:ext>
            </a:extLst>
          </p:cNvPr>
          <p:cNvSpPr txBox="1"/>
          <p:nvPr/>
        </p:nvSpPr>
        <p:spPr>
          <a:xfrm>
            <a:off x="478971" y="5816025"/>
            <a:ext cx="8131629" cy="584775"/>
          </a:xfrm>
          <a:prstGeom prst="rect">
            <a:avLst/>
          </a:prstGeom>
          <a:solidFill>
            <a:srgbClr val="B7FFF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খেলোয়ারদের গড় বয়স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বছরে)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D0334E9-A199-4F5F-81DB-36F65BAD9D01}"/>
              </a:ext>
            </a:extLst>
          </p:cNvPr>
          <p:cNvGrpSpPr/>
          <p:nvPr/>
        </p:nvGrpSpPr>
        <p:grpSpPr>
          <a:xfrm>
            <a:off x="533400" y="381000"/>
            <a:ext cx="8077200" cy="772886"/>
            <a:chOff x="533400" y="381000"/>
            <a:chExt cx="8077200" cy="772886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D74E6FE-C37F-4D68-ADCA-F350909DC651}"/>
                </a:ext>
              </a:extLst>
            </p:cNvPr>
            <p:cNvSpPr/>
            <p:nvPr/>
          </p:nvSpPr>
          <p:spPr>
            <a:xfrm>
              <a:off x="533400" y="391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১৫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AC5E784-EAA4-4CBA-826E-F9B8931A4FE1}"/>
                </a:ext>
              </a:extLst>
            </p:cNvPr>
            <p:cNvSpPr/>
            <p:nvPr/>
          </p:nvSpPr>
          <p:spPr>
            <a:xfrm>
              <a:off x="1447800" y="391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১৪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1116500-E58B-4422-86FC-CA5338ECADBE}"/>
                </a:ext>
              </a:extLst>
            </p:cNvPr>
            <p:cNvSpPr/>
            <p:nvPr/>
          </p:nvSpPr>
          <p:spPr>
            <a:xfrm>
              <a:off x="2362200" y="391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১৭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9A59986-2062-4784-8834-66ABAF6E12DA}"/>
                </a:ext>
              </a:extLst>
            </p:cNvPr>
            <p:cNvSpPr/>
            <p:nvPr/>
          </p:nvSpPr>
          <p:spPr>
            <a:xfrm>
              <a:off x="3276600" y="391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১৬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9730C3B-53DE-4339-AE77-7188B7BB22FE}"/>
                </a:ext>
              </a:extLst>
            </p:cNvPr>
            <p:cNvSpPr/>
            <p:nvPr/>
          </p:nvSpPr>
          <p:spPr>
            <a:xfrm>
              <a:off x="4191000" y="391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১৫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5FFCE6A-2232-4AAF-B77D-5E2285E763A1}"/>
                </a:ext>
              </a:extLst>
            </p:cNvPr>
            <p:cNvSpPr/>
            <p:nvPr/>
          </p:nvSpPr>
          <p:spPr>
            <a:xfrm>
              <a:off x="5105400" y="391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১৪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15B4CEB-8CDE-4425-9A28-126CEF592E54}"/>
                </a:ext>
              </a:extLst>
            </p:cNvPr>
            <p:cNvSpPr/>
            <p:nvPr/>
          </p:nvSpPr>
          <p:spPr>
            <a:xfrm>
              <a:off x="6019800" y="391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১৮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37410F0-899B-4B11-B32A-316C741815CF}"/>
                </a:ext>
              </a:extLst>
            </p:cNvPr>
            <p:cNvSpPr/>
            <p:nvPr/>
          </p:nvSpPr>
          <p:spPr>
            <a:xfrm>
              <a:off x="6934200" y="381000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১৯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55908F5-850A-45B9-880C-CE278061B660}"/>
                </a:ext>
              </a:extLst>
            </p:cNvPr>
            <p:cNvSpPr/>
            <p:nvPr/>
          </p:nvSpPr>
          <p:spPr>
            <a:xfrm>
              <a:off x="7848600" y="391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১৩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420471-A0F8-48AF-A3D3-42486AB5CAA7}"/>
              </a:ext>
            </a:extLst>
          </p:cNvPr>
          <p:cNvGrpSpPr/>
          <p:nvPr/>
        </p:nvGrpSpPr>
        <p:grpSpPr>
          <a:xfrm>
            <a:off x="533400" y="4953000"/>
            <a:ext cx="8077200" cy="772886"/>
            <a:chOff x="533400" y="4953000"/>
            <a:chExt cx="8077200" cy="77288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2DAA46D-68D2-408A-8DCF-7B4A5433E90A}"/>
                </a:ext>
              </a:extLst>
            </p:cNvPr>
            <p:cNvSpPr/>
            <p:nvPr/>
          </p:nvSpPr>
          <p:spPr>
            <a:xfrm>
              <a:off x="533400" y="4963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১৫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F38D424-40FD-4DC8-BD4F-6C71860D1B00}"/>
                </a:ext>
              </a:extLst>
            </p:cNvPr>
            <p:cNvSpPr/>
            <p:nvPr/>
          </p:nvSpPr>
          <p:spPr>
            <a:xfrm>
              <a:off x="1447800" y="4963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১৭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E44EAD-0CDF-47C4-8331-EAD7B6EDD096}"/>
                </a:ext>
              </a:extLst>
            </p:cNvPr>
            <p:cNvSpPr/>
            <p:nvPr/>
          </p:nvSpPr>
          <p:spPr>
            <a:xfrm>
              <a:off x="2362200" y="4963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১৬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6B8D277-B46E-4D9B-A153-EE4274983880}"/>
                </a:ext>
              </a:extLst>
            </p:cNvPr>
            <p:cNvSpPr/>
            <p:nvPr/>
          </p:nvSpPr>
          <p:spPr>
            <a:xfrm>
              <a:off x="3276600" y="4963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১৮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FAA39DE-4C7A-4B2A-930D-935602D47491}"/>
                </a:ext>
              </a:extLst>
            </p:cNvPr>
            <p:cNvSpPr/>
            <p:nvPr/>
          </p:nvSpPr>
          <p:spPr>
            <a:xfrm>
              <a:off x="4191000" y="4963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১৪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27771F0-CDF0-41DC-ABC1-E3F3B3A324AF}"/>
                </a:ext>
              </a:extLst>
            </p:cNvPr>
            <p:cNvSpPr/>
            <p:nvPr/>
          </p:nvSpPr>
          <p:spPr>
            <a:xfrm>
              <a:off x="5105400" y="4963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১৫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9D954DE-554C-4E98-BC5B-9849F8D1A139}"/>
                </a:ext>
              </a:extLst>
            </p:cNvPr>
            <p:cNvSpPr/>
            <p:nvPr/>
          </p:nvSpPr>
          <p:spPr>
            <a:xfrm>
              <a:off x="6019800" y="4963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১৭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D86619E-D6E2-40F6-9C15-998B20CCC83A}"/>
                </a:ext>
              </a:extLst>
            </p:cNvPr>
            <p:cNvSpPr/>
            <p:nvPr/>
          </p:nvSpPr>
          <p:spPr>
            <a:xfrm>
              <a:off x="6934200" y="4953000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১৬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01500FB-B7E1-4664-B32A-5D632D82A2C3}"/>
                </a:ext>
              </a:extLst>
            </p:cNvPr>
            <p:cNvSpPr/>
            <p:nvPr/>
          </p:nvSpPr>
          <p:spPr>
            <a:xfrm>
              <a:off x="7848600" y="4963886"/>
              <a:ext cx="762000" cy="762000"/>
            </a:xfrm>
            <a:prstGeom prst="ellipse">
              <a:avLst/>
            </a:prstGeom>
            <a:solidFill>
              <a:srgbClr val="E8E2E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১৮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55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4CB5F87-524E-469A-A62F-ED36A6251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276922"/>
              </p:ext>
            </p:extLst>
          </p:nvPr>
        </p:nvGraphicFramePr>
        <p:xfrm>
          <a:off x="609600" y="1344751"/>
          <a:ext cx="8001000" cy="3627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উপাত্ত</a:t>
                      </a:r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>
                          <a:latin typeface="Times New Roman"/>
                          <a:cs typeface="Times New Roman"/>
                        </a:rPr>
                        <a:t>– a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ক্রমযোজিত সমষ্টি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উপাত্ত</a:t>
                      </a:r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baseline="0" dirty="0">
                          <a:latin typeface="Times New Roman"/>
                          <a:cs typeface="Times New Roman"/>
                        </a:rPr>
                        <a:t>– a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ক্রমযোজিত সমষ্টি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৪৭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৪৮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৪৯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১৮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১৯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৪৬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৩৩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৪৬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6760260-B74F-427D-A62E-500137415C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869330"/>
              </p:ext>
            </p:extLst>
          </p:nvPr>
        </p:nvGraphicFramePr>
        <p:xfrm>
          <a:off x="1676400" y="1801951"/>
          <a:ext cx="838200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৬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১৭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2828F9-DC61-4F21-B3E0-B1CACC7B94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855164"/>
              </p:ext>
            </p:extLst>
          </p:nvPr>
        </p:nvGraphicFramePr>
        <p:xfrm>
          <a:off x="5562600" y="1801951"/>
          <a:ext cx="914400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১৩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১৪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১৭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১৬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C20C1A-67EF-4EAB-9CA6-F212E55B6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223981"/>
              </p:ext>
            </p:extLst>
          </p:nvPr>
        </p:nvGraphicFramePr>
        <p:xfrm>
          <a:off x="2514600" y="1801951"/>
          <a:ext cx="1981200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২৬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৩৩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21536B5-5AD7-4615-A7E6-231FB9CBB3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36791"/>
              </p:ext>
            </p:extLst>
          </p:nvPr>
        </p:nvGraphicFramePr>
        <p:xfrm>
          <a:off x="6477000" y="1801951"/>
          <a:ext cx="2133600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–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৮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৬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২৩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১৪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৩৬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4D76A1-6CD0-4FAC-BBA1-C8FF53F346B3}"/>
                  </a:ext>
                </a:extLst>
              </p:cNvPr>
              <p:cNvSpPr txBox="1"/>
              <p:nvPr/>
            </p:nvSpPr>
            <p:spPr>
              <a:xfrm>
                <a:off x="609600" y="466212"/>
                <a:ext cx="8001000" cy="67678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400" dirty="0">
                    <a:latin typeface="NikoshBAN" pitchFamily="2" charset="0"/>
                    <a:cs typeface="NikoshBAN" pitchFamily="2" charset="0"/>
                  </a:rPr>
                  <a:t>অনুমিত গড়, 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bn-IN" sz="2400" b="0" i="0" smtClean="0">
                            <a:latin typeface="Cambria Math"/>
                            <a:cs typeface="Times New Roman" pitchFamily="18" charset="0"/>
                          </a:rPr>
                          <m:t>১৮</m:t>
                        </m:r>
                        <m:r>
                          <a:rPr lang="bn-IN" sz="2400" b="0" i="0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bn-IN" sz="2400" b="0" i="0" smtClean="0">
                            <a:latin typeface="Cambria Math"/>
                            <a:cs typeface="Times New Roman" pitchFamily="18" charset="0"/>
                          </a:rPr>
                          <m:t>৫২</m:t>
                        </m:r>
                      </m:num>
                      <m:den>
                        <m:r>
                          <a:rPr lang="bn-IN" sz="2400" b="0" i="0" smtClean="0">
                            <a:latin typeface="Cambria Math"/>
                            <a:cs typeface="Times New Roman" pitchFamily="18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bn-IN" sz="2400" dirty="0">
                    <a:latin typeface="NikoshBAN" pitchFamily="2" charset="0"/>
                    <a:cs typeface="NikoshBAN" pitchFamily="2" charset="0"/>
                  </a:rPr>
                  <a:t> = ৩৫  এবং উপাত্ত সংখ্যা,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bn-IN" sz="2400" dirty="0">
                    <a:latin typeface="NikoshBAN" pitchFamily="2" charset="0"/>
                    <a:cs typeface="NikoshBAN" pitchFamily="2" charset="0"/>
                  </a:rPr>
                  <a:t> = ১৬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4D76A1-6CD0-4FAC-BBA1-C8FF53F34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66212"/>
                <a:ext cx="8001000" cy="676788"/>
              </a:xfrm>
              <a:prstGeom prst="rect">
                <a:avLst/>
              </a:prstGeom>
              <a:blipFill>
                <a:blip r:embed="rId2"/>
                <a:stretch>
                  <a:fillRect b="-12281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311BAD7-0DCB-43B4-AE80-82D871664ACD}"/>
              </a:ext>
            </a:extLst>
          </p:cNvPr>
          <p:cNvSpPr txBox="1"/>
          <p:nvPr/>
        </p:nvSpPr>
        <p:spPr>
          <a:xfrm>
            <a:off x="620486" y="5153561"/>
            <a:ext cx="486591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Symbol"/>
              <a:buChar char="\"/>
            </a:pPr>
            <a:r>
              <a:rPr lang="bn-IN" sz="2400" dirty="0">
                <a:latin typeface="NikoshBAN" pitchFamily="2" charset="0"/>
                <a:cs typeface="NikoshBAN" pitchFamily="2" charset="0"/>
                <a:sym typeface="Symbol"/>
              </a:rPr>
              <a:t>বিয়োগফলের গড় = ( ৩৬ </a:t>
            </a:r>
            <a:r>
              <a:rPr lang="en-US" sz="2400" dirty="0">
                <a:latin typeface="NikoshBAN" pitchFamily="2" charset="0"/>
                <a:cs typeface="NikoshBAN" pitchFamily="2" charset="0"/>
                <a:sym typeface="Symbol"/>
              </a:rPr>
              <a:t></a:t>
            </a:r>
            <a:r>
              <a:rPr lang="bn-IN" sz="2400" dirty="0">
                <a:latin typeface="NikoshBAN" pitchFamily="2" charset="0"/>
                <a:cs typeface="NikoshBAN" pitchFamily="2" charset="0"/>
                <a:sym typeface="Symbol"/>
              </a:rPr>
              <a:t> ১৬) = ২.২৫</a:t>
            </a:r>
          </a:p>
          <a:p>
            <a:pPr marL="342900" indent="-342900">
              <a:buFont typeface="Symbol"/>
              <a:buChar char="\"/>
            </a:pPr>
            <a:r>
              <a:rPr lang="bn-IN" sz="2400" dirty="0">
                <a:latin typeface="NikoshBAN" pitchFamily="2" charset="0"/>
                <a:cs typeface="NikoshBAN" pitchFamily="2" charset="0"/>
                <a:sym typeface="Symbol"/>
              </a:rPr>
              <a:t>প্রকৃত গড় = অনুমিতি গড় + বিয়োগফলের গড়</a:t>
            </a:r>
          </a:p>
          <a:p>
            <a:r>
              <a:rPr lang="bn-IN" sz="2400" dirty="0">
                <a:latin typeface="NikoshBAN" pitchFamily="2" charset="0"/>
                <a:cs typeface="NikoshBAN" pitchFamily="2" charset="0"/>
                <a:sym typeface="Symbol"/>
              </a:rPr>
              <a:t>                  = ৩৫ + ২.২৫ = ৩৭.২৫      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F6CEEB-9D24-4C59-B8C5-BCFE8B7F7FB8}"/>
              </a:ext>
            </a:extLst>
          </p:cNvPr>
          <p:cNvSpPr txBox="1"/>
          <p:nvPr/>
        </p:nvSpPr>
        <p:spPr>
          <a:xfrm>
            <a:off x="5486400" y="5153561"/>
            <a:ext cx="3124200" cy="1200329"/>
          </a:xfrm>
          <a:prstGeom prst="rect">
            <a:avLst/>
          </a:prstGeom>
          <a:solidFill>
            <a:srgbClr val="B7FFF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600" dirty="0">
                <a:latin typeface="NikoshBAN" pitchFamily="2" charset="0"/>
                <a:cs typeface="NikoshBAN" pitchFamily="2" charset="0"/>
                <a:sym typeface="Symbol"/>
              </a:rPr>
              <a:t>অবিন্যস্ত উপাত্তের গাণিতিক</a:t>
            </a:r>
          </a:p>
          <a:p>
            <a:r>
              <a:rPr lang="bn-IN" sz="2600" dirty="0">
                <a:latin typeface="NikoshBAN" pitchFamily="2" charset="0"/>
                <a:cs typeface="NikoshBAN" pitchFamily="2" charset="0"/>
                <a:sym typeface="Symbol"/>
              </a:rPr>
              <a:t> গড় নির্ণয়ের সংক্ষিপ্ত পদ্ধতি</a:t>
            </a:r>
          </a:p>
          <a:p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21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  <p:bldP spid="9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F1E831-ECDD-4D30-B0DD-9C7C38456D5D}"/>
              </a:ext>
            </a:extLst>
          </p:cNvPr>
          <p:cNvSpPr txBox="1"/>
          <p:nvPr/>
        </p:nvSpPr>
        <p:spPr>
          <a:xfrm>
            <a:off x="533400" y="496669"/>
            <a:ext cx="7924800" cy="646331"/>
          </a:xfrm>
          <a:prstGeom prst="rect">
            <a:avLst/>
          </a:prstGeom>
          <a:solidFill>
            <a:srgbClr val="E6F6D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39D273-65F4-4B76-B02E-D633B5875A15}"/>
              </a:ext>
            </a:extLst>
          </p:cNvPr>
          <p:cNvGrpSpPr/>
          <p:nvPr/>
        </p:nvGrpSpPr>
        <p:grpSpPr>
          <a:xfrm>
            <a:off x="533400" y="1323184"/>
            <a:ext cx="8065570" cy="4239416"/>
            <a:chOff x="439143" y="1219200"/>
            <a:chExt cx="8201938" cy="441960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1E3DF0A-4CB2-4089-BAFD-C1C337D9F47C}"/>
                </a:ext>
              </a:extLst>
            </p:cNvPr>
            <p:cNvSpPr txBox="1"/>
            <p:nvPr/>
          </p:nvSpPr>
          <p:spPr>
            <a:xfrm>
              <a:off x="1295400" y="5054025"/>
              <a:ext cx="58060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৩৭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755C1E1-5A38-406B-880E-66DDE21CBCD6}"/>
                </a:ext>
              </a:extLst>
            </p:cNvPr>
            <p:cNvSpPr txBox="1"/>
            <p:nvPr/>
          </p:nvSpPr>
          <p:spPr>
            <a:xfrm>
              <a:off x="2434561" y="5054025"/>
              <a:ext cx="54694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৪৫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3204AB5-6643-44BE-A276-61DD8FBBF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4074" y="1219200"/>
              <a:ext cx="995852" cy="182880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2DC1A56-98D0-4B69-A18F-F1A33E76C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600" y="1240971"/>
              <a:ext cx="995852" cy="182880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66F0BA2-02CC-41CA-A803-C3D8BEA20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3936" y="1240971"/>
              <a:ext cx="995852" cy="182880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B11F3DD-0647-4EE7-AC27-D30E44599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2348" y="1231610"/>
              <a:ext cx="995852" cy="182880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2687F48-38AE-4B45-A6B9-B3E7B45B0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457" y="1219200"/>
              <a:ext cx="995852" cy="182880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5777C73-EEC8-401C-95D1-A7120E838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5983" y="1240971"/>
              <a:ext cx="995852" cy="182880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65CFC87-F8CB-484A-8A07-096DAAB12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8319" y="1240971"/>
              <a:ext cx="995852" cy="182880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D0571D6-4EBC-49BB-AFBC-253D3D6FC8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8" t="10714" r="3961" b="16429"/>
            <a:stretch/>
          </p:blipFill>
          <p:spPr>
            <a:xfrm rot="5400000">
              <a:off x="175579" y="3618618"/>
              <a:ext cx="2081607" cy="15544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1CDA333-8F8E-435E-80B6-D68D3B2B4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8" t="10714" r="3961" b="16429"/>
            <a:stretch/>
          </p:blipFill>
          <p:spPr>
            <a:xfrm rot="5400000">
              <a:off x="1283105" y="3622149"/>
              <a:ext cx="2081607" cy="15544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FF8A211-3C69-4651-B0B3-BEA3BD916D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8" t="10714" r="3961" b="16429"/>
            <a:stretch/>
          </p:blipFill>
          <p:spPr>
            <a:xfrm rot="5400000">
              <a:off x="2372956" y="3640572"/>
              <a:ext cx="2081607" cy="15544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EA38831-7FF4-433C-939A-CEBD7042D9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8" t="10714" r="3961" b="16429"/>
            <a:stretch/>
          </p:blipFill>
          <p:spPr>
            <a:xfrm rot="5400000">
              <a:off x="3470237" y="3622151"/>
              <a:ext cx="2081607" cy="15544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FBC217B-4815-42E3-A377-F86FAD7AD0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8" t="10714" r="3961" b="16429"/>
            <a:stretch/>
          </p:blipFill>
          <p:spPr>
            <a:xfrm rot="5400000">
              <a:off x="4613237" y="3622152"/>
              <a:ext cx="2081607" cy="15544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4F964AA-988E-4B94-9E8F-25F5EBC464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8" t="10714" r="3961" b="16429"/>
            <a:stretch/>
          </p:blipFill>
          <p:spPr>
            <a:xfrm rot="5400000">
              <a:off x="5725756" y="3622153"/>
              <a:ext cx="2081607" cy="15544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1A02ECC-96D0-4506-B123-18E6B00058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8" t="10714" r="3961" b="16429"/>
            <a:stretch/>
          </p:blipFill>
          <p:spPr>
            <a:xfrm rot="5400000">
              <a:off x="6823037" y="3616364"/>
              <a:ext cx="2081607" cy="1554480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FFFC4E-8C73-445C-8E1B-1074ADDE480D}"/>
                </a:ext>
              </a:extLst>
            </p:cNvPr>
            <p:cNvSpPr txBox="1"/>
            <p:nvPr/>
          </p:nvSpPr>
          <p:spPr>
            <a:xfrm>
              <a:off x="1066800" y="2819400"/>
              <a:ext cx="6158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৩৮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E3D940-DF1B-4140-9A5C-F00EE3D23E2A}"/>
                </a:ext>
              </a:extLst>
            </p:cNvPr>
            <p:cNvSpPr txBox="1"/>
            <p:nvPr/>
          </p:nvSpPr>
          <p:spPr>
            <a:xfrm>
              <a:off x="2205961" y="2819400"/>
              <a:ext cx="5645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৪৮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00F591A-A4A8-4234-A9EE-361FD4CE920A}"/>
                </a:ext>
              </a:extLst>
            </p:cNvPr>
            <p:cNvSpPr txBox="1"/>
            <p:nvPr/>
          </p:nvSpPr>
          <p:spPr>
            <a:xfrm>
              <a:off x="3357722" y="2773814"/>
              <a:ext cx="5757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৪৩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7E5AAB-956D-42F7-82D9-F3BB9CB8F675}"/>
                </a:ext>
              </a:extLst>
            </p:cNvPr>
            <p:cNvSpPr txBox="1"/>
            <p:nvPr/>
          </p:nvSpPr>
          <p:spPr>
            <a:xfrm>
              <a:off x="4454052" y="2768025"/>
              <a:ext cx="62709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৩৩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E296215-D21E-431D-BA7E-4944DD09F6F2}"/>
                </a:ext>
              </a:extLst>
            </p:cNvPr>
            <p:cNvSpPr txBox="1"/>
            <p:nvPr/>
          </p:nvSpPr>
          <p:spPr>
            <a:xfrm>
              <a:off x="5625255" y="2768025"/>
              <a:ext cx="54694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৫৪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081D9A-BE2F-4EE5-9550-C135FEC94E8E}"/>
                </a:ext>
              </a:extLst>
            </p:cNvPr>
            <p:cNvSpPr txBox="1"/>
            <p:nvPr/>
          </p:nvSpPr>
          <p:spPr>
            <a:xfrm>
              <a:off x="6723914" y="2768025"/>
              <a:ext cx="5870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৫৮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0114F3F-20D9-444D-9549-F92E00542ECF}"/>
                </a:ext>
              </a:extLst>
            </p:cNvPr>
            <p:cNvSpPr txBox="1"/>
            <p:nvPr/>
          </p:nvSpPr>
          <p:spPr>
            <a:xfrm>
              <a:off x="7933697" y="2819400"/>
              <a:ext cx="5245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৪৪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2170559-4C6A-40D6-ABC9-9799F815D3B1}"/>
                </a:ext>
              </a:extLst>
            </p:cNvPr>
            <p:cNvSpPr txBox="1"/>
            <p:nvPr/>
          </p:nvSpPr>
          <p:spPr>
            <a:xfrm>
              <a:off x="3586322" y="5008439"/>
              <a:ext cx="5645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৫০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E82A414-1E95-44AB-BE4E-9767F6E94D40}"/>
                </a:ext>
              </a:extLst>
            </p:cNvPr>
            <p:cNvSpPr txBox="1"/>
            <p:nvPr/>
          </p:nvSpPr>
          <p:spPr>
            <a:xfrm>
              <a:off x="4682652" y="5002650"/>
              <a:ext cx="5293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৪৭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B83CA3C-80E1-4E5B-A668-03C8502D8233}"/>
                </a:ext>
              </a:extLst>
            </p:cNvPr>
            <p:cNvSpPr txBox="1"/>
            <p:nvPr/>
          </p:nvSpPr>
          <p:spPr>
            <a:xfrm>
              <a:off x="5786299" y="5002650"/>
              <a:ext cx="5421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৪০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7FF1E03-7D2F-4686-994F-F66BFEDDE2C1}"/>
                </a:ext>
              </a:extLst>
            </p:cNvPr>
            <p:cNvSpPr txBox="1"/>
            <p:nvPr/>
          </p:nvSpPr>
          <p:spPr>
            <a:xfrm>
              <a:off x="6952514" y="5002650"/>
              <a:ext cx="5982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৩৫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58A840-208F-4F85-A525-661856EEC7D3}"/>
                </a:ext>
              </a:extLst>
            </p:cNvPr>
            <p:cNvSpPr txBox="1"/>
            <p:nvPr/>
          </p:nvSpPr>
          <p:spPr>
            <a:xfrm>
              <a:off x="8060040" y="5002650"/>
              <a:ext cx="5389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৪২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86B2025-CFDC-4A6D-AB7C-E1AB2977E6B8}"/>
              </a:ext>
            </a:extLst>
          </p:cNvPr>
          <p:cNvSpPr txBox="1"/>
          <p:nvPr/>
        </p:nvSpPr>
        <p:spPr>
          <a:xfrm>
            <a:off x="533400" y="5715000"/>
            <a:ext cx="8065570" cy="646331"/>
          </a:xfrm>
          <a:prstGeom prst="rect">
            <a:avLst/>
          </a:prstGeom>
          <a:solidFill>
            <a:srgbClr val="F0E1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অবিন্যস্ত উপাত্তের গাণিতিক গড়(সংক্ষিপ্ত পদ্ধতি) নির্ণয় কর।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63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62D29E3-098E-473E-8FF5-D210EFFD28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328528"/>
              </p:ext>
            </p:extLst>
          </p:nvPr>
        </p:nvGraphicFramePr>
        <p:xfrm>
          <a:off x="609600" y="533400"/>
          <a:ext cx="2133600" cy="478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প্রাপ্ত</a:t>
                      </a:r>
                      <a:r>
                        <a:rPr lang="bn-IN" sz="2400" baseline="0" dirty="0"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bn-IN" sz="2400" dirty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 x</a:t>
                      </a:r>
                      <a:r>
                        <a:rPr lang="en-US" sz="2400" baseline="-25000" dirty="0">
                          <a:latin typeface="NikoshBAN" pitchFamily="2" charset="0"/>
                          <a:cs typeface="NikoshBAN" pitchFamily="2" charset="0"/>
                        </a:rPr>
                        <a:t>i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গনসংখ্যা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2400" baseline="0" dirty="0">
                          <a:latin typeface="NikoshBAN" pitchFamily="2" charset="0"/>
                          <a:cs typeface="NikoshBAN" pitchFamily="2" charset="0"/>
                        </a:rPr>
                        <a:t>f</a:t>
                      </a:r>
                      <a:r>
                        <a:rPr lang="en-US" sz="2400" baseline="-25000" dirty="0">
                          <a:latin typeface="NikoshBAN" pitchFamily="2" charset="0"/>
                          <a:cs typeface="NikoshBAN" pitchFamily="2" charset="0"/>
                        </a:rPr>
                        <a:t>i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৬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২৮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৬৩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NikoshBAN" pitchFamily="2" charset="0"/>
                          <a:cs typeface="NikoshBAN" pitchFamily="2" charset="0"/>
                        </a:rPr>
                        <a:t>6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4B80FAE-FFF9-4F84-829D-F9CCD6613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374981"/>
              </p:ext>
            </p:extLst>
          </p:nvPr>
        </p:nvGraphicFramePr>
        <p:xfrm>
          <a:off x="3890962" y="533400"/>
          <a:ext cx="3733800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শ্রেণি</a:t>
                      </a:r>
                      <a:r>
                        <a:rPr lang="bn-IN" sz="2400" baseline="0" dirty="0">
                          <a:latin typeface="NikoshBAN" pitchFamily="2" charset="0"/>
                          <a:cs typeface="NikoshBAN" pitchFamily="2" charset="0"/>
                        </a:rPr>
                        <a:t> ব্যাপ্তি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শ্রেণিমধ্যমান</a:t>
                      </a:r>
                    </a:p>
                    <a:p>
                      <a:pPr algn="ctr"/>
                      <a:r>
                        <a:rPr lang="en-US" sz="2400" dirty="0">
                          <a:latin typeface="NikoshBAN" pitchFamily="2" charset="0"/>
                          <a:cs typeface="NikoshBAN" pitchFamily="2" charset="0"/>
                        </a:rPr>
                        <a:t> x</a:t>
                      </a:r>
                      <a:r>
                        <a:rPr lang="en-US" sz="2400" baseline="-25000" dirty="0">
                          <a:latin typeface="NikoshBAN" pitchFamily="2" charset="0"/>
                          <a:cs typeface="NikoshBAN" pitchFamily="2" charset="0"/>
                        </a:rPr>
                        <a:t>i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গনসংখ্যা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2400" baseline="0" dirty="0">
                          <a:latin typeface="NikoshBAN" pitchFamily="2" charset="0"/>
                          <a:cs typeface="NikoshBAN" pitchFamily="2" charset="0"/>
                        </a:rPr>
                        <a:t>f</a:t>
                      </a:r>
                      <a:r>
                        <a:rPr lang="en-US" sz="2400" baseline="-25000" dirty="0">
                          <a:latin typeface="NikoshBAN" pitchFamily="2" charset="0"/>
                          <a:cs typeface="NikoshBAN" pitchFamily="2" charset="0"/>
                        </a:rPr>
                        <a:t>i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২১ </a:t>
                      </a:r>
                      <a:r>
                        <a:rPr lang="en-US" sz="20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৩১ </a:t>
                      </a:r>
                      <a:r>
                        <a:rPr lang="en-US" sz="20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000" dirty="0">
                          <a:latin typeface="Times New Roman"/>
                          <a:cs typeface="Times New Roman"/>
                        </a:rPr>
                        <a:t> ৪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৪১ </a:t>
                      </a:r>
                      <a:r>
                        <a:rPr lang="en-US" sz="20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৫১ </a:t>
                      </a:r>
                      <a:r>
                        <a:rPr lang="en-US" sz="20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৬০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৬১ </a:t>
                      </a:r>
                      <a:r>
                        <a:rPr lang="en-US" sz="20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৭০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৭১ </a:t>
                      </a:r>
                      <a:r>
                        <a:rPr lang="en-US" sz="20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৮০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৮১ </a:t>
                      </a:r>
                      <a:r>
                        <a:rPr lang="en-US" sz="20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৯০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8726AF-77C7-4F03-B451-75603E2E6E5D}"/>
                  </a:ext>
                </a:extLst>
              </p:cNvPr>
              <p:cNvSpPr txBox="1"/>
              <p:nvPr/>
            </p:nvSpPr>
            <p:spPr>
              <a:xfrm>
                <a:off x="3880076" y="4114800"/>
                <a:ext cx="4806724" cy="1146148"/>
              </a:xfrm>
              <a:prstGeom prst="rect">
                <a:avLst/>
              </a:prstGeom>
              <a:solidFill>
                <a:srgbClr val="CCFF66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k</m:t>
                      </m:r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r>
                        <a:rPr lang="bn-IN" sz="2400" b="0" i="0" smtClean="0">
                          <a:latin typeface="Cambria Math"/>
                        </a:rPr>
                        <m:t>৭</m:t>
                      </m:r>
                      <m:r>
                        <a:rPr lang="en-US" sz="2400" b="0" i="0" smtClean="0">
                          <a:latin typeface="Cambria Math"/>
                        </a:rPr>
                        <m:t>   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n</m:t>
                      </m:r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r>
                        <a:rPr lang="bn-IN" sz="2400" b="0" i="0" smtClean="0">
                          <a:latin typeface="Cambria Math"/>
                        </a:rPr>
                        <m:t>৪০</m:t>
                      </m:r>
                      <m:r>
                        <a:rPr lang="en-US" sz="2400" b="0" i="0" smtClean="0">
                          <a:latin typeface="Cambria Math"/>
                        </a:rPr>
                        <m:t>  </m:t>
                      </m:r>
                      <m:r>
                        <a:rPr lang="bn-IN" sz="2400" b="0" i="0" smtClean="0">
                          <a:latin typeface="Cambria Math"/>
                        </a:rPr>
                        <m:t>      </m:t>
                      </m:r>
                      <m:r>
                        <a:rPr lang="en-US" sz="2400" b="0" i="0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n-US" sz="2400" b="0" i="0" smtClean="0">
                              <a:latin typeface="Cambria Math"/>
                            </a:rPr>
                            <m:t>i</m:t>
                          </m:r>
                          <m:r>
                            <a:rPr lang="en-US" sz="2400" b="0" i="0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b="0" i="0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k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i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i</m:t>
                              </m:r>
                            </m:sub>
                          </m:sSub>
                          <m:r>
                            <a:rPr lang="en-US" sz="2400" b="0" i="0" smtClean="0">
                              <a:latin typeface="Cambria Math"/>
                            </a:rPr>
                            <m:t> =</m:t>
                          </m:r>
                          <m:r>
                            <a:rPr lang="bn-IN" sz="2400" b="0" i="0" smtClean="0">
                              <a:latin typeface="Cambria Math"/>
                            </a:rPr>
                            <m:t>২০৪০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8726AF-77C7-4F03-B451-75603E2E6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76" y="4114800"/>
                <a:ext cx="4806724" cy="114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F883127-7115-4E18-B161-D1701AEBA4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189889"/>
              </p:ext>
            </p:extLst>
          </p:nvPr>
        </p:nvGraphicFramePr>
        <p:xfrm>
          <a:off x="3810000" y="3157538"/>
          <a:ext cx="12287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Worksheet" r:id="rId4" imgW="1228770" imgH="390615" progId="Excel.Sheet.12">
                  <p:embed/>
                </p:oleObj>
              </mc:Choice>
              <mc:Fallback>
                <p:oleObj name="Worksheet" r:id="rId4" imgW="1228770" imgH="390615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10000" y="3157538"/>
                        <a:ext cx="1228725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0A527BB-E036-4B8C-B72C-C8C06FF5C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863006"/>
              </p:ext>
            </p:extLst>
          </p:nvPr>
        </p:nvGraphicFramePr>
        <p:xfrm>
          <a:off x="2743200" y="533400"/>
          <a:ext cx="990600" cy="478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400" baseline="-25000" dirty="0"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bn-IN" sz="2400" baseline="-25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১৬০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২০৫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২৭০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১১২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২৫০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৭৫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১২০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১২৬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২২৪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১৮০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5CC0FDA-DCD0-4ED0-8094-244A203CD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528626"/>
              </p:ext>
            </p:extLst>
          </p:nvPr>
        </p:nvGraphicFramePr>
        <p:xfrm>
          <a:off x="7620000" y="533400"/>
          <a:ext cx="1062038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2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400" baseline="-25000" dirty="0"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en-US" sz="2400" baseline="0" dirty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4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bn-IN" sz="2400" baseline="-25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১০২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২৪৮.৫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৪০৯.৫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৫৫৫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৩২৭.৫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২২৬.৫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১৭১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D055C32-44F0-4C3B-BD5C-5638A3DD4A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271550"/>
              </p:ext>
            </p:extLst>
          </p:nvPr>
        </p:nvGraphicFramePr>
        <p:xfrm>
          <a:off x="5105400" y="1352006"/>
          <a:ext cx="1371600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২৫.৫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৩৫.৫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৪৫.৫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৫৫.৫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৬৫.৫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৭৫.৫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000" dirty="0">
                          <a:latin typeface="NikoshBAN" pitchFamily="2" charset="0"/>
                          <a:cs typeface="NikoshBAN" pitchFamily="2" charset="0"/>
                        </a:rPr>
                        <a:t>৮৫.৫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B37C8B4-C519-45CB-A076-800DC1BA67CF}"/>
                  </a:ext>
                </a:extLst>
              </p:cNvPr>
              <p:cNvSpPr txBox="1"/>
              <p:nvPr/>
            </p:nvSpPr>
            <p:spPr>
              <a:xfrm>
                <a:off x="609600" y="5260948"/>
                <a:ext cx="3124200" cy="1146148"/>
              </a:xfrm>
              <a:prstGeom prst="rect">
                <a:avLst/>
              </a:prstGeom>
              <a:solidFill>
                <a:srgbClr val="E8E2EE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bn-IN" sz="2400" b="0" i="1" smtClean="0">
                          <a:latin typeface="Cambria Math"/>
                          <a:ea typeface="Cambria Math"/>
                        </a:rPr>
                        <m:t>∴</m:t>
                      </m:r>
                      <m:acc>
                        <m:accPr>
                          <m:chr m:val="̅"/>
                          <m:ctrlPr>
                            <a:rPr lang="bn-IN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bn-IN" sz="2400" b="0" i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x</m:t>
                          </m:r>
                          <m:r>
                            <a:rPr lang="en-US" sz="2400" b="0" i="0" smtClean="0">
                              <a:latin typeface="Cambria Math"/>
                            </a:rPr>
                            <m:t> </m:t>
                          </m:r>
                        </m:e>
                      </m:acc>
                      <m:r>
                        <a:rPr lang="en-US" sz="2400" b="0" i="0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n-US" sz="2400" b="0" i="0" smtClean="0">
                              <a:latin typeface="Cambria Math"/>
                            </a:rPr>
                            <m:t>i</m:t>
                          </m:r>
                          <m:r>
                            <a:rPr lang="en-US" sz="2400" b="0" i="0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400" b="0" i="0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k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i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i</m:t>
                              </m:r>
                            </m:sub>
                          </m:sSub>
                          <m:r>
                            <a:rPr lang="en-US" sz="2400" b="0" i="0" smtClean="0">
                              <a:latin typeface="Cambria Math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B37C8B4-C519-45CB-A076-800DC1BA67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260948"/>
                <a:ext cx="3124200" cy="11461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FF1698C-AFEF-4E2E-9FBA-544A7BE60576}"/>
              </a:ext>
            </a:extLst>
          </p:cNvPr>
          <p:cNvSpPr txBox="1"/>
          <p:nvPr/>
        </p:nvSpPr>
        <p:spPr>
          <a:xfrm>
            <a:off x="3880076" y="5257800"/>
            <a:ext cx="4806724" cy="1138773"/>
          </a:xfrm>
          <a:prstGeom prst="rect">
            <a:avLst/>
          </a:prstGeom>
          <a:solidFill>
            <a:srgbClr val="B7FFF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600" dirty="0">
                <a:latin typeface="NikoshBAN" pitchFamily="2" charset="0"/>
                <a:cs typeface="NikoshBAN" pitchFamily="2" charset="0"/>
                <a:sym typeface="Symbol"/>
              </a:rPr>
              <a:t>বিন্যস্ত উপাত্তের গাণিতিক</a:t>
            </a:r>
          </a:p>
          <a:p>
            <a:pPr algn="ctr"/>
            <a:r>
              <a:rPr lang="bn-IN" sz="2600" dirty="0">
                <a:latin typeface="NikoshBAN" pitchFamily="2" charset="0"/>
                <a:cs typeface="NikoshBAN" pitchFamily="2" charset="0"/>
                <a:sym typeface="Symbol"/>
              </a:rPr>
              <a:t> গড় নির্ণয়ের  পদ্ধতি</a:t>
            </a:r>
          </a:p>
          <a:p>
            <a:pPr algn="ctr"/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97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371EC5-3705-4A70-AD88-6EFC9D6A4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1" t="16054" r="12912" b="5022"/>
          <a:stretch/>
        </p:blipFill>
        <p:spPr>
          <a:xfrm>
            <a:off x="6660104" y="457201"/>
            <a:ext cx="1858118" cy="18070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0FE1A0-595E-499A-99AA-ECA157D9A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20" y="3013748"/>
            <a:ext cx="1858118" cy="17666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7AAAEB-DBC3-4478-AB36-174BA0406C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6" r="6312"/>
          <a:stretch/>
        </p:blipFill>
        <p:spPr>
          <a:xfrm>
            <a:off x="6668171" y="3013748"/>
            <a:ext cx="1886913" cy="17666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1E0E70-8CE0-4A57-AEC7-7D804D22D7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220" y="457200"/>
            <a:ext cx="1858118" cy="182718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B25973-FEC2-4E00-831E-1D765FBEB1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816" y="477368"/>
            <a:ext cx="1858118" cy="18070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6904F3-CA4D-4321-872C-B3EBB7318E6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B0B9C2"/>
              </a:clrFrom>
              <a:clrTo>
                <a:srgbClr val="B0B9C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" t="2000" r="2572" b="2191"/>
          <a:stretch/>
        </p:blipFill>
        <p:spPr>
          <a:xfrm>
            <a:off x="685800" y="3013748"/>
            <a:ext cx="1858118" cy="17666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DC31AD-AC71-485E-AC0C-CBA5E0BD9C57}"/>
              </a:ext>
            </a:extLst>
          </p:cNvPr>
          <p:cNvSpPr txBox="1"/>
          <p:nvPr/>
        </p:nvSpPr>
        <p:spPr>
          <a:xfrm>
            <a:off x="685800" y="2362123"/>
            <a:ext cx="1858118" cy="584775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১১ </a:t>
            </a:r>
            <a:r>
              <a:rPr lang="en-US" sz="3200" dirty="0">
                <a:latin typeface="Times New Roman"/>
                <a:cs typeface="Times New Roman"/>
              </a:rPr>
              <a:t>–</a:t>
            </a:r>
            <a:r>
              <a:rPr lang="bn-IN" sz="3200" dirty="0">
                <a:latin typeface="Times New Roman"/>
                <a:cs typeface="Times New Roman"/>
              </a:rPr>
              <a:t>২০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327CA5-CD59-48C3-BCB2-D5A1226015CF}"/>
              </a:ext>
            </a:extLst>
          </p:cNvPr>
          <p:cNvSpPr txBox="1"/>
          <p:nvPr/>
        </p:nvSpPr>
        <p:spPr>
          <a:xfrm>
            <a:off x="2701477" y="2351237"/>
            <a:ext cx="1858118" cy="584775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২১ </a:t>
            </a:r>
            <a:r>
              <a:rPr lang="en-US" sz="3200" dirty="0">
                <a:latin typeface="Times New Roman"/>
                <a:cs typeface="Times New Roman"/>
              </a:rPr>
              <a:t>–</a:t>
            </a:r>
            <a:r>
              <a:rPr lang="bn-IN" sz="3200" dirty="0">
                <a:latin typeface="Times New Roman"/>
                <a:cs typeface="Times New Roman"/>
              </a:rPr>
              <a:t>৩০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6336F3-D397-4BD0-8B03-6CB01CB98741}"/>
              </a:ext>
            </a:extLst>
          </p:cNvPr>
          <p:cNvSpPr txBox="1"/>
          <p:nvPr/>
        </p:nvSpPr>
        <p:spPr>
          <a:xfrm>
            <a:off x="4691220" y="2351237"/>
            <a:ext cx="1858118" cy="584775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৩১ </a:t>
            </a:r>
            <a:r>
              <a:rPr lang="en-US" sz="3200" dirty="0">
                <a:latin typeface="Times New Roman"/>
                <a:cs typeface="Times New Roman"/>
              </a:rPr>
              <a:t>–</a:t>
            </a:r>
            <a:r>
              <a:rPr lang="bn-IN" sz="3200" dirty="0">
                <a:latin typeface="Times New Roman"/>
                <a:cs typeface="Times New Roman"/>
              </a:rPr>
              <a:t>৪০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CB2BDA-E741-40DD-9D3A-FFDF7B5D1ED1}"/>
              </a:ext>
            </a:extLst>
          </p:cNvPr>
          <p:cNvSpPr txBox="1"/>
          <p:nvPr/>
        </p:nvSpPr>
        <p:spPr>
          <a:xfrm>
            <a:off x="6696967" y="2351236"/>
            <a:ext cx="1858118" cy="584775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৪১ </a:t>
            </a:r>
            <a:r>
              <a:rPr lang="en-US" sz="3200" dirty="0">
                <a:latin typeface="Times New Roman"/>
                <a:cs typeface="Times New Roman"/>
              </a:rPr>
              <a:t>–</a:t>
            </a:r>
            <a:r>
              <a:rPr lang="bn-IN" sz="3200" dirty="0">
                <a:latin typeface="Times New Roman"/>
                <a:cs typeface="Times New Roman"/>
              </a:rPr>
              <a:t>৫০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BCC91A-045B-4DE7-90AD-5E230BE2EBFC}"/>
              </a:ext>
            </a:extLst>
          </p:cNvPr>
          <p:cNvSpPr txBox="1"/>
          <p:nvPr/>
        </p:nvSpPr>
        <p:spPr>
          <a:xfrm>
            <a:off x="685800" y="4862784"/>
            <a:ext cx="1858118" cy="584775"/>
          </a:xfrm>
          <a:prstGeom prst="rect">
            <a:avLst/>
          </a:prstGeom>
          <a:solidFill>
            <a:srgbClr val="F0E1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৫১ </a:t>
            </a:r>
            <a:r>
              <a:rPr lang="en-US" sz="3200" dirty="0">
                <a:latin typeface="Times New Roman"/>
                <a:cs typeface="Times New Roman"/>
              </a:rPr>
              <a:t>–</a:t>
            </a:r>
            <a:r>
              <a:rPr lang="bn-IN" sz="3200" dirty="0">
                <a:latin typeface="Times New Roman"/>
                <a:cs typeface="Times New Roman"/>
              </a:rPr>
              <a:t>৬০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9040A6-2494-4EB2-A339-E340CBA60980}"/>
              </a:ext>
            </a:extLst>
          </p:cNvPr>
          <p:cNvSpPr txBox="1"/>
          <p:nvPr/>
        </p:nvSpPr>
        <p:spPr>
          <a:xfrm>
            <a:off x="2701477" y="4851898"/>
            <a:ext cx="1858118" cy="584775"/>
          </a:xfrm>
          <a:prstGeom prst="rect">
            <a:avLst/>
          </a:prstGeom>
          <a:solidFill>
            <a:srgbClr val="F0E1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৬১ </a:t>
            </a:r>
            <a:r>
              <a:rPr lang="en-US" sz="3200" dirty="0">
                <a:latin typeface="Times New Roman"/>
                <a:cs typeface="Times New Roman"/>
              </a:rPr>
              <a:t>–</a:t>
            </a:r>
            <a:r>
              <a:rPr lang="bn-IN" sz="3200" dirty="0">
                <a:latin typeface="Times New Roman"/>
                <a:cs typeface="Times New Roman"/>
              </a:rPr>
              <a:t>৭০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8857BB-BC4F-4E98-A9AB-7B18FDA8229E}"/>
              </a:ext>
            </a:extLst>
          </p:cNvPr>
          <p:cNvSpPr txBox="1"/>
          <p:nvPr/>
        </p:nvSpPr>
        <p:spPr>
          <a:xfrm>
            <a:off x="4691220" y="4851898"/>
            <a:ext cx="1858118" cy="584775"/>
          </a:xfrm>
          <a:prstGeom prst="rect">
            <a:avLst/>
          </a:prstGeom>
          <a:solidFill>
            <a:srgbClr val="F0E1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৭১ </a:t>
            </a:r>
            <a:r>
              <a:rPr lang="en-US" sz="3200" dirty="0">
                <a:latin typeface="Times New Roman"/>
                <a:cs typeface="Times New Roman"/>
              </a:rPr>
              <a:t>–</a:t>
            </a:r>
            <a:r>
              <a:rPr lang="bn-IN" sz="3200" dirty="0">
                <a:latin typeface="Times New Roman"/>
                <a:cs typeface="Times New Roman"/>
              </a:rPr>
              <a:t>৮০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6B93A6-41BD-417B-BB76-9E4C879B222A}"/>
              </a:ext>
            </a:extLst>
          </p:cNvPr>
          <p:cNvSpPr txBox="1"/>
          <p:nvPr/>
        </p:nvSpPr>
        <p:spPr>
          <a:xfrm>
            <a:off x="6696967" y="4851897"/>
            <a:ext cx="1858118" cy="584775"/>
          </a:xfrm>
          <a:prstGeom prst="rect">
            <a:avLst/>
          </a:prstGeom>
          <a:solidFill>
            <a:srgbClr val="F0E1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৮১ </a:t>
            </a:r>
            <a:r>
              <a:rPr lang="en-US" sz="3200" dirty="0">
                <a:latin typeface="Times New Roman"/>
                <a:cs typeface="Times New Roman"/>
              </a:rPr>
              <a:t>–</a:t>
            </a:r>
            <a:r>
              <a:rPr lang="bn-IN" sz="3200" dirty="0">
                <a:latin typeface="Times New Roman"/>
                <a:cs typeface="Times New Roman"/>
              </a:rPr>
              <a:t>৯০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53A88AC-421E-410C-98E9-DAE0662CA0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477" y="3013748"/>
            <a:ext cx="1861457" cy="1766686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D45D1771-3D2E-46EA-B0AD-B58F14819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6" y="477368"/>
            <a:ext cx="1895475" cy="1819275"/>
          </a:xfrm>
          <a:prstGeom prst="rect">
            <a:avLst/>
          </a:prstGeom>
          <a:solidFill>
            <a:srgbClr val="F0E1FF"/>
          </a:solidFill>
          <a:ln>
            <a:noFill/>
          </a:ln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3322F3D-C650-4518-9776-126CAAA0A7E1}"/>
              </a:ext>
            </a:extLst>
          </p:cNvPr>
          <p:cNvSpPr txBox="1"/>
          <p:nvPr/>
        </p:nvSpPr>
        <p:spPr>
          <a:xfrm>
            <a:off x="708962" y="5522893"/>
            <a:ext cx="7809259" cy="954107"/>
          </a:xfrm>
          <a:prstGeom prst="rect">
            <a:avLst/>
          </a:prstGeom>
          <a:solidFill>
            <a:srgbClr val="CFFCF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৪২টি মিষ্টির ওজন( গ্রামে) দেওয়া আছে। গনসংখ্যা নিবেশণ সারণি </a:t>
            </a: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তৈরি করে গাণিতিক গড় নির্ণয় কর।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86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CFB754-4DAB-4BF0-B482-2B3336308331}"/>
              </a:ext>
            </a:extLst>
          </p:cNvPr>
          <p:cNvSpPr txBox="1"/>
          <p:nvPr/>
        </p:nvSpPr>
        <p:spPr>
          <a:xfrm>
            <a:off x="533400" y="420469"/>
            <a:ext cx="7924800" cy="646331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EB3121-9554-4C45-9063-C4CD32691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2999"/>
            <a:ext cx="5377543" cy="413657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E084E9-2309-43B1-AE87-E0AF6813E5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039860"/>
              </p:ext>
            </p:extLst>
          </p:nvPr>
        </p:nvGraphicFramePr>
        <p:xfrm>
          <a:off x="6019800" y="1153885"/>
          <a:ext cx="2438400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শ্রেণি</a:t>
                      </a:r>
                      <a:r>
                        <a:rPr lang="bn-IN" sz="2800" baseline="0" dirty="0">
                          <a:latin typeface="NikoshBAN" pitchFamily="2" charset="0"/>
                          <a:cs typeface="NikoshBAN" pitchFamily="2" charset="0"/>
                        </a:rPr>
                        <a:t> ব্যাপ্তি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FFC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8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২১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৩০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FFC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৩১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৪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FFC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৪১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৫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FFC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১৪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৫১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৬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FFC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১৭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৬১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৭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FFC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১০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৭১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৮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FFC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৮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৮১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৯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FFC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9A6A882-5A0A-434A-B203-9F979A29B7B1}"/>
              </a:ext>
            </a:extLst>
          </p:cNvPr>
          <p:cNvSpPr txBox="1"/>
          <p:nvPr/>
        </p:nvSpPr>
        <p:spPr>
          <a:xfrm>
            <a:off x="533400" y="5410200"/>
            <a:ext cx="7924800" cy="954107"/>
          </a:xfrm>
          <a:prstGeom prst="rect">
            <a:avLst/>
          </a:prstGeom>
          <a:solidFill>
            <a:srgbClr val="E7E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গরুগুলোর ওজন(কেজি) দেওয়া আছে। গণসংখ্যা সারণি তৈরি করে  গড়</a:t>
            </a:r>
          </a:p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নির্ণয় কর।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46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1EB4FFD-9C0A-4BF5-8E6A-E1C5D398D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137378"/>
              </p:ext>
            </p:extLst>
          </p:nvPr>
        </p:nvGraphicFramePr>
        <p:xfrm>
          <a:off x="914400" y="1146175"/>
          <a:ext cx="2438400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শ্রেণি</a:t>
                      </a:r>
                      <a:r>
                        <a:rPr lang="bn-IN" sz="2800" baseline="0" dirty="0">
                          <a:latin typeface="NikoshBAN" pitchFamily="2" charset="0"/>
                          <a:cs typeface="NikoshBAN" pitchFamily="2" charset="0"/>
                        </a:rPr>
                        <a:t> ব্যাপ্তি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CC0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8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২১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৩০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CC0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৩১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৪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CC0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৪১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৫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CC0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৫১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৬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CC0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১১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৬১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৭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CC0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৮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৭১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৮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CC0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৮১ </a:t>
                      </a:r>
                      <a:r>
                        <a:rPr lang="bn-IN" sz="2800" b="1" dirty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lang="bn-IN" sz="2800" b="1" baseline="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bn-IN" sz="2800" b="0" baseline="0" dirty="0">
                          <a:latin typeface="Times New Roman"/>
                          <a:cs typeface="Times New Roman"/>
                        </a:rPr>
                        <a:t>৯</a:t>
                      </a:r>
                      <a:r>
                        <a:rPr lang="bn-IN" sz="2800" dirty="0">
                          <a:latin typeface="Times New Roman"/>
                          <a:cs typeface="Times New Roman"/>
                        </a:rPr>
                        <a:t>০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CC0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7321CDC-A4D6-43E8-BA0C-2ADF5A026E75}"/>
              </a:ext>
            </a:extLst>
          </p:cNvPr>
          <p:cNvSpPr txBox="1"/>
          <p:nvPr/>
        </p:nvSpPr>
        <p:spPr>
          <a:xfrm>
            <a:off x="914400" y="420469"/>
            <a:ext cx="7620000" cy="646331"/>
          </a:xfrm>
          <a:prstGeom prst="rect">
            <a:avLst/>
          </a:prstGeom>
          <a:solidFill>
            <a:srgbClr val="E6F6D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EFADE6B-C3D2-4A73-8C05-80583D2BE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504673"/>
              </p:ext>
            </p:extLst>
          </p:nvPr>
        </p:nvGraphicFramePr>
        <p:xfrm>
          <a:off x="3352800" y="1146175"/>
          <a:ext cx="1219200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8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BD4E68C-C42C-4B7A-AD4F-B72D8C918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421479"/>
              </p:ext>
            </p:extLst>
          </p:nvPr>
        </p:nvGraphicFramePr>
        <p:xfrm>
          <a:off x="3352800" y="1146175"/>
          <a:ext cx="1219200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28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২৫.৫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৩৫.৫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৪৫.৫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৫৫.৫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৬৫.৫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৭৫.৫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৮৫.৫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16DE171-7292-4DC1-8CD2-31469FF61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512769"/>
              </p:ext>
            </p:extLst>
          </p:nvPr>
        </p:nvGraphicFramePr>
        <p:xfrm>
          <a:off x="4572000" y="1146175"/>
          <a:ext cx="1219200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8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r>
                        <a:rPr lang="en-US" sz="28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B0F1D70-5B75-429F-99A4-FC36C84E7B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987784"/>
              </p:ext>
            </p:extLst>
          </p:nvPr>
        </p:nvGraphicFramePr>
        <p:xfrm>
          <a:off x="4572000" y="1146175"/>
          <a:ext cx="1219200" cy="414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lang="en-US" sz="28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2800" baseline="0" dirty="0">
                          <a:latin typeface="Times New Roman" pitchFamily="18" charset="0"/>
                          <a:cs typeface="Times New Roman" pitchFamily="18" charset="0"/>
                        </a:rPr>
                        <a:t> x</a:t>
                      </a:r>
                      <a:r>
                        <a:rPr lang="en-US" sz="2800" baseline="-250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১০২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২১৩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৪০৯.৫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৬১০.৫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৫২৪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৫২৮.৫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>
                          <a:latin typeface="NikoshBAN" pitchFamily="2" charset="0"/>
                          <a:cs typeface="NikoshBAN" pitchFamily="2" charset="0"/>
                        </a:rPr>
                        <a:t>৪২৭.৫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0E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7D1019-76DF-4264-B999-CB95F17B8F8A}"/>
                  </a:ext>
                </a:extLst>
              </p:cNvPr>
              <p:cNvSpPr txBox="1"/>
              <p:nvPr/>
            </p:nvSpPr>
            <p:spPr>
              <a:xfrm>
                <a:off x="5943600" y="2687360"/>
                <a:ext cx="2754086" cy="523220"/>
              </a:xfrm>
              <a:prstGeom prst="rect">
                <a:avLst/>
              </a:prstGeom>
              <a:solidFill>
                <a:srgbClr val="E6F6D6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১।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bn-IN" sz="28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bn-IN" sz="2800" i="1" smtClean="0">
                                <a:latin typeface="Cambria Math" panose="02040503050406030204" pitchFamily="18" charset="0"/>
                                <a:cs typeface="NikoshBAN" pitchFamily="2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/>
                                <a:cs typeface="NikoshBAN" pitchFamily="2" charset="0"/>
                              </a:rPr>
                              <m:t>f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/>
                                <a:cs typeface="NikoshBAN" pitchFamily="2" charset="0"/>
                              </a:rPr>
                              <m:t>i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bn-IN" sz="28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= </a:t>
                </a:r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কত?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7D1019-76DF-4264-B999-CB95F17B8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2687360"/>
                <a:ext cx="2754086" cy="523220"/>
              </a:xfrm>
              <a:prstGeom prst="rect">
                <a:avLst/>
              </a:prstGeom>
              <a:blipFill>
                <a:blip r:embed="rId2"/>
                <a:stretch>
                  <a:fillRect l="-4176" t="-8989" b="-3033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6349142-1B33-49E8-AB23-1C1E9D6A8DBF}"/>
              </a:ext>
            </a:extLst>
          </p:cNvPr>
          <p:cNvSpPr txBox="1"/>
          <p:nvPr/>
        </p:nvSpPr>
        <p:spPr>
          <a:xfrm>
            <a:off x="5791200" y="3210580"/>
            <a:ext cx="275408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২৮১৫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67419C-B2C0-4945-B971-AB102DD30AE2}"/>
              </a:ext>
            </a:extLst>
          </p:cNvPr>
          <p:cNvSpPr txBox="1"/>
          <p:nvPr/>
        </p:nvSpPr>
        <p:spPr>
          <a:xfrm>
            <a:off x="5791200" y="4790420"/>
            <a:ext cx="275408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৫৬.৩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234344-4B3B-41E9-A709-8764488C891F}"/>
              </a:ext>
            </a:extLst>
          </p:cNvPr>
          <p:cNvSpPr txBox="1"/>
          <p:nvPr/>
        </p:nvSpPr>
        <p:spPr>
          <a:xfrm>
            <a:off x="5791200" y="1143000"/>
            <a:ext cx="2743200" cy="523220"/>
          </a:xfrm>
          <a:prstGeom prst="rect">
            <a:avLst/>
          </a:prstGeom>
          <a:solidFill>
            <a:srgbClr val="CFFCF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কত?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A59976-0479-4557-9B56-45955CB3EA52}"/>
              </a:ext>
            </a:extLst>
          </p:cNvPr>
          <p:cNvSpPr txBox="1"/>
          <p:nvPr/>
        </p:nvSpPr>
        <p:spPr>
          <a:xfrm>
            <a:off x="5791200" y="1666220"/>
            <a:ext cx="2743200" cy="523220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2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f</a:t>
            </a:r>
            <a:r>
              <a:rPr lang="en-US" sz="2800" baseline="-25000" dirty="0">
                <a:latin typeface="NikoshBAN" pitchFamily="2" charset="0"/>
                <a:cs typeface="NikoshBAN" pitchFamily="2" charset="0"/>
              </a:rPr>
              <a:t>i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x</a:t>
            </a:r>
            <a:r>
              <a:rPr lang="en-US" sz="2800" baseline="-25000" dirty="0">
                <a:latin typeface="NikoshBAN" pitchFamily="2" charset="0"/>
                <a:cs typeface="NikoshBAN" pitchFamily="2" charset="0"/>
              </a:rPr>
              <a:t>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কত?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AAC1F1-DD23-4BBC-9771-6C9F1CF2253E}"/>
              </a:ext>
            </a:extLst>
          </p:cNvPr>
          <p:cNvSpPr txBox="1"/>
          <p:nvPr/>
        </p:nvSpPr>
        <p:spPr>
          <a:xfrm>
            <a:off x="5791200" y="4267200"/>
            <a:ext cx="2754086" cy="523220"/>
          </a:xfrm>
          <a:prstGeom prst="rect">
            <a:avLst/>
          </a:prstGeom>
          <a:solidFill>
            <a:srgbClr val="E6F6D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3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। গানিতিক গড় কত?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B0A004-3E6C-4DC7-A3E6-CBFD7D0E5121}"/>
              </a:ext>
            </a:extLst>
          </p:cNvPr>
          <p:cNvSpPr txBox="1"/>
          <p:nvPr/>
        </p:nvSpPr>
        <p:spPr>
          <a:xfrm>
            <a:off x="914400" y="5344180"/>
            <a:ext cx="7630886" cy="523220"/>
          </a:xfrm>
          <a:prstGeom prst="rect">
            <a:avLst/>
          </a:prstGeom>
          <a:solidFill>
            <a:srgbClr val="E6F6D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3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। গানিতিক গড় নির্ণয়ের সূত্র কী?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4E2FE0-2A59-4834-A0D7-8E11A8AD4559}"/>
              </a:ext>
            </a:extLst>
          </p:cNvPr>
          <p:cNvSpPr txBox="1"/>
          <p:nvPr/>
        </p:nvSpPr>
        <p:spPr>
          <a:xfrm>
            <a:off x="914400" y="5943600"/>
            <a:ext cx="7630886" cy="523220"/>
          </a:xfrm>
          <a:prstGeom prst="rect">
            <a:avLst/>
          </a:prstGeom>
          <a:solidFill>
            <a:srgbClr val="E6F6D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3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। শ্রেণীর মধ্যমান নির্ণয়ের সূত্র কী?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47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BA9AADD-5D14-4916-81CE-B8AFB0E518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651914"/>
              </p:ext>
            </p:extLst>
          </p:nvPr>
        </p:nvGraphicFramePr>
        <p:xfrm>
          <a:off x="533402" y="3048000"/>
          <a:ext cx="7924798" cy="1371600"/>
        </p:xfrm>
        <a:graphic>
          <a:graphicData uri="http://schemas.openxmlformats.org/drawingml/2006/table">
            <a:tbl>
              <a:tblPr firstCol="1" bandRow="1" bandCol="1">
                <a:tableStyleId>{5940675A-B579-460E-94D1-54222C63F5DA}</a:tableStyleId>
              </a:tblPr>
              <a:tblGrid>
                <a:gridCol w="566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৪৫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৪২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৬০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৬১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৫৮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৪৮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৫২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৫১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৪৬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৫৩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৫৬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৫৯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৪৩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৬৮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৫৩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৪৯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৭৩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৫২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৫৭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৭১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৬৪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৪৯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৫২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৭৫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৩৮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৩৬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৪৪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৩৯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৫৮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৫৬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৪৮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৬৭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৬৩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৭০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৫৯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৫৪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৬২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৭২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৫৫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৩৯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>
                          <a:latin typeface="NikoshBAN" pitchFamily="2" charset="0"/>
                          <a:cs typeface="NikoshBAN" pitchFamily="2" charset="0"/>
                        </a:rPr>
                        <a:t>৪০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E6F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FF4341E-C3F7-47A8-ABC5-C4ED37187C82}"/>
              </a:ext>
            </a:extLst>
          </p:cNvPr>
          <p:cNvSpPr txBox="1"/>
          <p:nvPr/>
        </p:nvSpPr>
        <p:spPr>
          <a:xfrm>
            <a:off x="533400" y="4648200"/>
            <a:ext cx="7924800" cy="1200329"/>
          </a:xfrm>
          <a:prstGeom prst="rect">
            <a:avLst/>
          </a:prstGeom>
          <a:solidFill>
            <a:srgbClr val="F9F3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ক. শ্রেণিব্যবধান ৫ ধরে শ্রেনিসংখ্যা নির্ণয় কর।</a:t>
            </a:r>
          </a:p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খ. শ্রেণিব্যবধান ৫ ধরে গণসংখ্যা নিবেশণ সারণি তৈরি কর।</a:t>
            </a:r>
          </a:p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গ. সারণি থেকে গড় নির্ণয় কর।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A0F832-680D-4F9F-80AA-A6B17CEA127F}"/>
              </a:ext>
            </a:extLst>
          </p:cNvPr>
          <p:cNvSpPr txBox="1"/>
          <p:nvPr/>
        </p:nvSpPr>
        <p:spPr>
          <a:xfrm>
            <a:off x="533400" y="2362200"/>
            <a:ext cx="7889488" cy="461665"/>
          </a:xfrm>
          <a:prstGeom prst="rect">
            <a:avLst/>
          </a:prstGeom>
          <a:solidFill>
            <a:srgbClr val="CFFCF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১। ৮ম শ্রেণীর ৪২ জন শিক্ষার্থীর বার্ষিক পরীক্ষায় গণিত বিষয়ের প্রাপ্ত নম্বর হলোঃ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99A8B1-6912-4A11-A4C7-F03B2B55CBB0}"/>
              </a:ext>
            </a:extLst>
          </p:cNvPr>
          <p:cNvSpPr txBox="1"/>
          <p:nvPr/>
        </p:nvSpPr>
        <p:spPr>
          <a:xfrm>
            <a:off x="533400" y="725269"/>
            <a:ext cx="7924800" cy="646331"/>
          </a:xfrm>
          <a:prstGeom prst="rect">
            <a:avLst/>
          </a:prstGeom>
          <a:solidFill>
            <a:srgbClr val="F0E1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92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948" y="159669"/>
            <a:ext cx="6449678" cy="64496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10145" y="1052945"/>
            <a:ext cx="6373091" cy="264687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16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16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88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445</TotalTime>
  <Words>867</Words>
  <Application>Microsoft Office PowerPoint</Application>
  <PresentationFormat>Widescreen</PresentationFormat>
  <Paragraphs>358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Cambria Math</vt:lpstr>
      <vt:lpstr>NikoshBAN</vt:lpstr>
      <vt:lpstr>Symbol</vt:lpstr>
      <vt:lpstr>Times New Roman</vt:lpstr>
      <vt:lpstr>Trebuchet MS</vt:lpstr>
      <vt:lpstr>Wingdings 3</vt:lpstr>
      <vt:lpstr>Facet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JS COMPUTER</dc:creator>
  <cp:lastModifiedBy>DOEL</cp:lastModifiedBy>
  <cp:revision>137</cp:revision>
  <dcterms:created xsi:type="dcterms:W3CDTF">2019-04-23T16:19:07Z</dcterms:created>
  <dcterms:modified xsi:type="dcterms:W3CDTF">2019-10-12T05:45:39Z</dcterms:modified>
</cp:coreProperties>
</file>