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8" r:id="rId1"/>
  </p:sldMasterIdLst>
  <p:notesMasterIdLst>
    <p:notesMasterId r:id="rId25"/>
  </p:notesMasterIdLst>
  <p:sldIdLst>
    <p:sldId id="287" r:id="rId2"/>
    <p:sldId id="276" r:id="rId3"/>
    <p:sldId id="259" r:id="rId4"/>
    <p:sldId id="280" r:id="rId5"/>
    <p:sldId id="260" r:id="rId6"/>
    <p:sldId id="278" r:id="rId7"/>
    <p:sldId id="262" r:id="rId8"/>
    <p:sldId id="261" r:id="rId9"/>
    <p:sldId id="263" r:id="rId10"/>
    <p:sldId id="264" r:id="rId11"/>
    <p:sldId id="277" r:id="rId12"/>
    <p:sldId id="266" r:id="rId13"/>
    <p:sldId id="274" r:id="rId14"/>
    <p:sldId id="275" r:id="rId15"/>
    <p:sldId id="281" r:id="rId16"/>
    <p:sldId id="282" r:id="rId17"/>
    <p:sldId id="283" r:id="rId18"/>
    <p:sldId id="285" r:id="rId19"/>
    <p:sldId id="267" r:id="rId20"/>
    <p:sldId id="270" r:id="rId21"/>
    <p:sldId id="271" r:id="rId22"/>
    <p:sldId id="272" r:id="rId23"/>
    <p:sldId id="273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94035-DE92-4F8A-BF8D-6D8A19D93B2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2301F-8039-4E70-9A8F-683AEA3E57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48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2301F-8039-4E70-9A8F-683AEA3E57B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737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9D5FE05-2663-444F-A75C-44CA4BE44E8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9ADD9B9-5420-44EF-AD20-B35FB8339D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1637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FE05-2663-444F-A75C-44CA4BE44E8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DD9B9-5420-44EF-AD20-B35FB8339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852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FE05-2663-444F-A75C-44CA4BE44E8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DD9B9-5420-44EF-AD20-B35FB8339D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6351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FE05-2663-444F-A75C-44CA4BE44E8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DD9B9-5420-44EF-AD20-B35FB8339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578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FE05-2663-444F-A75C-44CA4BE44E8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DD9B9-5420-44EF-AD20-B35FB8339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98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FE05-2663-444F-A75C-44CA4BE44E8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DD9B9-5420-44EF-AD20-B35FB8339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92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FE05-2663-444F-A75C-44CA4BE44E8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DD9B9-5420-44EF-AD20-B35FB8339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771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FE05-2663-444F-A75C-44CA4BE44E8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DD9B9-5420-44EF-AD20-B35FB8339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037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FE05-2663-444F-A75C-44CA4BE44E8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DD9B9-5420-44EF-AD20-B35FB8339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14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FE05-2663-444F-A75C-44CA4BE44E8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DD9B9-5420-44EF-AD20-B35FB8339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630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FE05-2663-444F-A75C-44CA4BE44E8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DD9B9-5420-44EF-AD20-B35FB8339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724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89D5FE05-2663-444F-A75C-44CA4BE44E8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9ADD9B9-5420-44EF-AD20-B35FB8339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65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erisegala.deviantart.com/art/Kuala-Lumpur-Twin-Towers-276417348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hyperlink" Target="http://serisegala.deviantart.com/art/Kuala-Lumpur-Twin-Towers-276417348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org/licenses/by-nc/3.0/" TargetMode="External"/><Relationship Id="rId5" Type="http://schemas.openxmlformats.org/officeDocument/2006/relationships/hyperlink" Target="http://pngimg.com/download/2507" TargetMode="Externa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ixabay.com/en/railroad-railway-traffic-train-159321/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://www.pngall.com/helicopter-png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eiffel-tower-png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hyperlink" Target="https://creativecommons.org/licenses/by-nc/3.0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pngall.com/eiffel-tower-png" TargetMode="Externa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pngimg.com/download/2507" TargetMode="Externa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pngall.com/eiffel-tower-png" TargetMode="Externa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/>
          <p:cNvSpPr/>
          <p:nvPr/>
        </p:nvSpPr>
        <p:spPr>
          <a:xfrm>
            <a:off x="2068286" y="1224618"/>
            <a:ext cx="6096000" cy="39703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bn-IN" sz="2800" u="sng" dirty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স্লাইডটি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সন্মানিত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শিক্ষকবৃন্দের</a:t>
            </a:r>
            <a:r>
              <a:rPr lang="en-US" sz="2800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atin typeface="NikoshBAN" pitchFamily="2" charset="0"/>
                <a:cs typeface="NikoshBAN" pitchFamily="2" charset="0"/>
              </a:rPr>
              <a:t>জন্য</a:t>
            </a:r>
            <a:endParaRPr lang="en-US" sz="2800" u="sng" dirty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স্লাইডটি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হাইড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ক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রাখা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F-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চেপে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হাইড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স্লাইডগুলো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দেখা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যা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শ্রেনিকক্ষে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পরামর্শ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স্লাইডের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নীচে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নোট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আকারে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সংযোজন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ে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ছে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শ্রেণিতে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কনটেন্টটি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পূর্বে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নির্ধারিত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কাজের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/সমস্যার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শ্রেণিতে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আগে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সবিনয়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অনুরোধ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027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320A93-0A2C-43D5-BE63-EC6418AA8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187" y="253218"/>
            <a:ext cx="5421554" cy="63304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EDCA80-6457-42EE-A4D7-1E5D60CC1FF4}"/>
              </a:ext>
            </a:extLst>
          </p:cNvPr>
          <p:cNvSpPr txBox="1"/>
          <p:nvPr/>
        </p:nvSpPr>
        <p:spPr>
          <a:xfrm>
            <a:off x="3207434" y="1181686"/>
            <a:ext cx="5590307" cy="264687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sz="16600" dirty="0">
                <a:ln w="0"/>
                <a:solidFill>
                  <a:srgbClr val="00B0F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 </a:t>
            </a:r>
            <a:endParaRPr lang="en-US" sz="16600" dirty="0">
              <a:ln w="0"/>
              <a:solidFill>
                <a:srgbClr val="00B0F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681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6">
            <a:extLst>
              <a:ext uri="{FF2B5EF4-FFF2-40B4-BE49-F238E27FC236}">
                <a16:creationId xmlns:a16="http://schemas.microsoft.com/office/drawing/2014/main" id="{F191AD41-1217-4DE8-89C9-D2BCE33691D7}"/>
              </a:ext>
            </a:extLst>
          </p:cNvPr>
          <p:cNvSpPr txBox="1"/>
          <p:nvPr/>
        </p:nvSpPr>
        <p:spPr>
          <a:xfrm>
            <a:off x="323555" y="2757268"/>
            <a:ext cx="5420751" cy="381117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সাইফুল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সাইফ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সারমারা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নাছির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উদ্দিন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দ্যালয়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বকশীগঞ্জ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জামালপুর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০১৭২২-৭০৩৭২৭ 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ইমেইলঃ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saifulislambtt</a:t>
            </a:r>
            <a:r>
              <a:rPr lang="b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@gmail.com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495311-F910-4C0E-B462-C1E1F68F5A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55" y="289558"/>
            <a:ext cx="1889291" cy="236161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88D81F0-68C5-41A7-90AF-EE648B118388}"/>
              </a:ext>
            </a:extLst>
          </p:cNvPr>
          <p:cNvSpPr/>
          <p:nvPr/>
        </p:nvSpPr>
        <p:spPr>
          <a:xfrm>
            <a:off x="5877953" y="2648714"/>
            <a:ext cx="6041136" cy="39197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alt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পাঠ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bn-IN" alt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শ্রেণি- </a:t>
            </a:r>
            <a:r>
              <a:rPr lang="bn-IN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নবম  </a:t>
            </a:r>
            <a:r>
              <a:rPr lang="en-US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IN" alt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অধ্যায়-</a:t>
            </a:r>
            <a:r>
              <a:rPr lang="bn-IN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দশম  </a:t>
            </a:r>
            <a:endParaRPr lang="bn-BD" alt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বিষয়: </a:t>
            </a:r>
            <a:r>
              <a:rPr lang="bn-IN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গণিত </a:t>
            </a:r>
          </a:p>
          <a:p>
            <a:r>
              <a:rPr lang="bn-IN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সময়ঃ 5</a:t>
            </a:r>
            <a:r>
              <a:rPr lang="en-US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0</a:t>
            </a:r>
            <a:r>
              <a:rPr lang="bn-IN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মিনিট </a:t>
            </a:r>
          </a:p>
          <a:p>
            <a:r>
              <a:rPr lang="bn-IN" alt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তারিখঃ12/10/২০১৯ইং </a:t>
            </a:r>
            <a:endParaRPr lang="bn-BD" alt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4776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085139-9CD6-4B20-A82D-2E393147D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80492" y="1139587"/>
            <a:ext cx="7957514" cy="50356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D2B635-D28E-4DCD-8DC7-CC746B5ADFB5}"/>
              </a:ext>
            </a:extLst>
          </p:cNvPr>
          <p:cNvSpPr txBox="1"/>
          <p:nvPr/>
        </p:nvSpPr>
        <p:spPr>
          <a:xfrm>
            <a:off x="4459459" y="6175256"/>
            <a:ext cx="2926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টাওয়ার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412812-01D6-4636-B304-6BF29C6B34AE}"/>
              </a:ext>
            </a:extLst>
          </p:cNvPr>
          <p:cNvSpPr txBox="1"/>
          <p:nvPr/>
        </p:nvSpPr>
        <p:spPr>
          <a:xfrm>
            <a:off x="859808" y="308590"/>
            <a:ext cx="10830443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ছবিটি লক্ষ্য করঃ  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42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9808" y="308590"/>
            <a:ext cx="10830443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গূলো লক্ষ্য করঃ  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3" r="34809"/>
          <a:stretch/>
        </p:blipFill>
        <p:spPr>
          <a:xfrm>
            <a:off x="6847048" y="1226688"/>
            <a:ext cx="1871291" cy="513838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98264" y="6170510"/>
            <a:ext cx="2168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উচ্চতা মাপা হচ্ছে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79956" y="6064721"/>
            <a:ext cx="1603716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গাছ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963419-E0C3-413D-8814-F35B8C12C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18571" y="1246379"/>
            <a:ext cx="4745797" cy="47457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5316383-22D8-4227-81CB-7DC3135B8CAB}"/>
              </a:ext>
            </a:extLst>
          </p:cNvPr>
          <p:cNvSpPr txBox="1"/>
          <p:nvPr/>
        </p:nvSpPr>
        <p:spPr>
          <a:xfrm>
            <a:off x="1038196" y="7808741"/>
            <a:ext cx="4876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://pngimg.com/download/2507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nc/3.0/"/>
              </a:rPr>
              <a:t>CC BY-NC</a:t>
            </a:r>
            <a:endParaRPr lang="en-US" sz="9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6690C7-135E-4492-B7D0-510C6B6ECC61}"/>
              </a:ext>
            </a:extLst>
          </p:cNvPr>
          <p:cNvSpPr txBox="1"/>
          <p:nvPr/>
        </p:nvSpPr>
        <p:spPr>
          <a:xfrm>
            <a:off x="-307851" y="6737964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://serisegala.deviantart.com/art/Kuala-Lumpur-Twin-Towers-276417348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nc/3.0/"/>
              </a:rPr>
              <a:t>CC BY-NC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408162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BBE5686-C6ED-4E7A-8E1A-DB89F93759F9}"/>
              </a:ext>
            </a:extLst>
          </p:cNvPr>
          <p:cNvSpPr txBox="1">
            <a:spLocks/>
          </p:cNvSpPr>
          <p:nvPr/>
        </p:nvSpPr>
        <p:spPr>
          <a:xfrm>
            <a:off x="838200" y="1676400"/>
            <a:ext cx="7467600" cy="4525963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" indent="0">
              <a:buFont typeface="Corbel" pitchFamily="34" charset="0"/>
              <a:buNone/>
            </a:pPr>
            <a:endParaRPr lang="bn-BD" dirty="0"/>
          </a:p>
          <a:p>
            <a:pPr marL="36576" indent="0">
              <a:buFont typeface="Corbel" pitchFamily="34" charset="0"/>
              <a:buNone/>
            </a:pPr>
            <a:r>
              <a:rPr lang="bn-BD" dirty="0"/>
              <a:t>                                     </a:t>
            </a:r>
            <a:r>
              <a:rPr lang="bn-IN" dirty="0"/>
              <a:t>                           						</a:t>
            </a:r>
            <a:r>
              <a:rPr lang="bn-BD" dirty="0"/>
              <a:t>চিত্র – B </a:t>
            </a:r>
          </a:p>
          <a:p>
            <a:pPr marL="36576" indent="0">
              <a:buFont typeface="Corbel" pitchFamily="34" charset="0"/>
              <a:buNone/>
            </a:pPr>
            <a:r>
              <a:rPr lang="bn-BD" dirty="0"/>
              <a:t>  </a:t>
            </a:r>
          </a:p>
          <a:p>
            <a:pPr marL="36576" indent="0">
              <a:buFont typeface="Corbel" pitchFamily="34" charset="0"/>
              <a:buNone/>
            </a:pPr>
            <a:r>
              <a:rPr lang="bn-BD" dirty="0"/>
              <a:t>    চিত্র – A </a:t>
            </a:r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B40DFC7-D4AC-45D1-B058-BCA696E28A9B}"/>
              </a:ext>
            </a:extLst>
          </p:cNvPr>
          <p:cNvCxnSpPr/>
          <p:nvPr/>
        </p:nvCxnSpPr>
        <p:spPr>
          <a:xfrm>
            <a:off x="1219200" y="4114800"/>
            <a:ext cx="247996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ABA6807-A9FD-4E35-824D-B7EBE7A79367}"/>
              </a:ext>
            </a:extLst>
          </p:cNvPr>
          <p:cNvCxnSpPr/>
          <p:nvPr/>
        </p:nvCxnSpPr>
        <p:spPr>
          <a:xfrm flipV="1">
            <a:off x="2431473" y="3048000"/>
            <a:ext cx="865909" cy="1066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40A9A5C-71CE-4F0E-97A3-CE2133790388}"/>
              </a:ext>
            </a:extLst>
          </p:cNvPr>
          <p:cNvCxnSpPr/>
          <p:nvPr/>
        </p:nvCxnSpPr>
        <p:spPr>
          <a:xfrm>
            <a:off x="5181600" y="4114800"/>
            <a:ext cx="28194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B4331B8-641E-4ED8-84A7-114CA4C6B950}"/>
              </a:ext>
            </a:extLst>
          </p:cNvPr>
          <p:cNvCxnSpPr/>
          <p:nvPr/>
        </p:nvCxnSpPr>
        <p:spPr>
          <a:xfrm>
            <a:off x="6286500" y="4114800"/>
            <a:ext cx="1714500" cy="1143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Arc 13">
            <a:extLst>
              <a:ext uri="{FF2B5EF4-FFF2-40B4-BE49-F238E27FC236}">
                <a16:creationId xmlns:a16="http://schemas.microsoft.com/office/drawing/2014/main" id="{4BB4B8A7-20F4-4B5D-A68E-DC132F46F2F2}"/>
              </a:ext>
            </a:extLst>
          </p:cNvPr>
          <p:cNvSpPr/>
          <p:nvPr/>
        </p:nvSpPr>
        <p:spPr>
          <a:xfrm>
            <a:off x="2590800" y="3581400"/>
            <a:ext cx="564573" cy="533400"/>
          </a:xfrm>
          <a:prstGeom prst="arc">
            <a:avLst>
              <a:gd name="adj1" fmla="val 15951016"/>
              <a:gd name="adj2" fmla="val 4242926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CE54A850-F50C-49CF-9A65-B5E0C0CFC375}"/>
              </a:ext>
            </a:extLst>
          </p:cNvPr>
          <p:cNvSpPr/>
          <p:nvPr/>
        </p:nvSpPr>
        <p:spPr>
          <a:xfrm>
            <a:off x="6705600" y="4114800"/>
            <a:ext cx="564573" cy="533400"/>
          </a:xfrm>
          <a:prstGeom prst="arc">
            <a:avLst>
              <a:gd name="adj1" fmla="val 15951016"/>
              <a:gd name="adj2" fmla="val 4242926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32F888-F3C3-4BA1-AE0F-58E26308C650}"/>
              </a:ext>
            </a:extLst>
          </p:cNvPr>
          <p:cNvSpPr txBox="1"/>
          <p:nvPr/>
        </p:nvSpPr>
        <p:spPr>
          <a:xfrm>
            <a:off x="859808" y="308590"/>
            <a:ext cx="10830443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  গূলো লক্ষ্য করঃ  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113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2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41204" y="6114056"/>
            <a:ext cx="2839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হেলিকপ্টার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ঊড়ছে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63723" y="6114056"/>
            <a:ext cx="16450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রেলগাড়ি  </a:t>
            </a:r>
            <a:endParaRPr lang="en-US" sz="3600" b="1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07D136-CDB6-44C4-A663-B9EC87FAD537}"/>
              </a:ext>
            </a:extLst>
          </p:cNvPr>
          <p:cNvSpPr txBox="1"/>
          <p:nvPr/>
        </p:nvSpPr>
        <p:spPr>
          <a:xfrm>
            <a:off x="859808" y="308590"/>
            <a:ext cx="10830443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গূলো লক্ষ্য করঃ  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D955881-1BF0-4707-B102-CC84B9B322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85013" y="1139588"/>
            <a:ext cx="4630109" cy="49744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5C6D36C-9257-414A-A7EE-D75886248D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881842" y="1694057"/>
            <a:ext cx="6096000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285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4968" y="2129051"/>
            <a:ext cx="11218460" cy="221599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13800" dirty="0">
                <a:latin typeface="NikoshBAN" panose="02000000000000000000" pitchFamily="2" charset="0"/>
                <a:cs typeface="NikoshBAN" panose="02000000000000000000" pitchFamily="2" charset="0"/>
              </a:rPr>
              <a:t>দুরত্ব ও উচ্চতা নির্ণয়</a:t>
            </a:r>
            <a:r>
              <a:rPr lang="bn-IN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480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246" y="237371"/>
            <a:ext cx="11535507" cy="62478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</a:p>
          <a:p>
            <a:r>
              <a:rPr lang="bn-IN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 -----</a:t>
            </a:r>
          </a:p>
          <a:p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১। 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দুরত্ব নির্ণয় করতে পারবে।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২। উচ্চতা নির্ণয় করতে পারবে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৩। উন্নতি কোণ ও অবনতি কোণ ব্যাখ্যা করতে পারবে।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ত্রিকোনমিতির সাহায্যে উচ্চতা বিষয়ক গাণিতিক সমস্যা সমাধান করতে পারবে।</a:t>
            </a:r>
          </a:p>
          <a:p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৫।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ত্রিকোনমিতির সাহায্যে হাতে – কলমে উচ্চতা বিষয়ক বিভিন্ন পরিমাপ করতে পারবে।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390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3000">
              <a:schemeClr val="accent1">
                <a:lumMod val="5000"/>
                <a:lumOff val="95000"/>
              </a:schemeClr>
            </a:gs>
            <a:gs pos="3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73" y="1212458"/>
            <a:ext cx="10710553" cy="55048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8573" y="294724"/>
            <a:ext cx="11272788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নিচে চিত্রের মাধ্যমে উন্নতি কোণ ও অবনতি কোণ দেখানো হলঃ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696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6D6AFC3-BF65-44AC-9996-C889B7971832}"/>
              </a:ext>
            </a:extLst>
          </p:cNvPr>
          <p:cNvSpPr txBox="1"/>
          <p:nvPr/>
        </p:nvSpPr>
        <p:spPr>
          <a:xfrm>
            <a:off x="4236617" y="5366979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 40 </a:t>
            </a:r>
            <a:r>
              <a:rPr lang="bn-IN" sz="2400" b="1" dirty="0"/>
              <a:t> </a:t>
            </a:r>
            <a:r>
              <a:rPr lang="en-US" sz="2400" b="1" dirty="0" err="1"/>
              <a:t>মিটার</a:t>
            </a:r>
            <a:r>
              <a:rPr lang="en-US" sz="2400" b="1" dirty="0"/>
              <a:t>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48C0AF6-45C3-444D-B0C4-7D93A3D4AE57}"/>
                  </a:ext>
                </a:extLst>
              </p:cNvPr>
              <p:cNvSpPr txBox="1"/>
              <p:nvPr/>
            </p:nvSpPr>
            <p:spPr>
              <a:xfrm>
                <a:off x="4110635" y="4575405"/>
                <a:ext cx="612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cs typeface="NikoshBAN" panose="02000000000000000000" pitchFamily="2" charset="0"/>
                  </a:rPr>
                  <a:t>45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</m:t>
                    </m:r>
                  </m:oMath>
                </a14:m>
                <a:endParaRPr lang="en-US" sz="2400" b="1" dirty="0"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48C0AF6-45C3-444D-B0C4-7D93A3D4A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635" y="4575405"/>
                <a:ext cx="612668" cy="461665"/>
              </a:xfrm>
              <a:prstGeom prst="rect">
                <a:avLst/>
              </a:prstGeom>
              <a:blipFill>
                <a:blip r:embed="rId2"/>
                <a:stretch>
                  <a:fillRect l="-14851" t="-10667" r="-990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row: Left 15">
            <a:extLst>
              <a:ext uri="{FF2B5EF4-FFF2-40B4-BE49-F238E27FC236}">
                <a16:creationId xmlns:a16="http://schemas.microsoft.com/office/drawing/2014/main" id="{D0FD6CB0-5D23-4C21-8B6F-9A47831229BB}"/>
              </a:ext>
            </a:extLst>
          </p:cNvPr>
          <p:cNvSpPr/>
          <p:nvPr/>
        </p:nvSpPr>
        <p:spPr>
          <a:xfrm>
            <a:off x="4110635" y="1805049"/>
            <a:ext cx="7341094" cy="199176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টাওয়ারটির উচ্চতা কত?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21D58481-D582-40D5-AA82-3A1E75A5C6E1}"/>
              </a:ext>
            </a:extLst>
          </p:cNvPr>
          <p:cNvSpPr/>
          <p:nvPr/>
        </p:nvSpPr>
        <p:spPr>
          <a:xfrm>
            <a:off x="2127808" y="5366979"/>
            <a:ext cx="2108809" cy="458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9FD000-3E45-4141-BEC6-E00515956640}"/>
              </a:ext>
            </a:extLst>
          </p:cNvPr>
          <p:cNvSpPr txBox="1"/>
          <p:nvPr/>
        </p:nvSpPr>
        <p:spPr>
          <a:xfrm>
            <a:off x="4349968" y="6190904"/>
            <a:ext cx="34920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www.pngall.com/eiffel-tower-png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/3.0/"/>
              </a:rPr>
              <a:t>CC BY-NC</a:t>
            </a:r>
            <a:endParaRPr lang="en-US" sz="9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41DE2C3-9D40-4A55-82C0-32F9E9B9AD94}"/>
              </a:ext>
            </a:extLst>
          </p:cNvPr>
          <p:cNvGrpSpPr/>
          <p:nvPr/>
        </p:nvGrpSpPr>
        <p:grpSpPr>
          <a:xfrm>
            <a:off x="667583" y="282983"/>
            <a:ext cx="4341389" cy="5165553"/>
            <a:chOff x="667583" y="282983"/>
            <a:chExt cx="4341389" cy="516555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C9C23E2-2B64-42B6-A7C3-C96500899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667583" y="624882"/>
              <a:ext cx="2947662" cy="4662665"/>
            </a:xfrm>
            <a:prstGeom prst="rect">
              <a:avLst/>
            </a:prstGeom>
          </p:spPr>
        </p:pic>
        <p:sp>
          <p:nvSpPr>
            <p:cNvPr id="15" name="Arrow: Up 14">
              <a:extLst>
                <a:ext uri="{FF2B5EF4-FFF2-40B4-BE49-F238E27FC236}">
                  <a16:creationId xmlns:a16="http://schemas.microsoft.com/office/drawing/2014/main" id="{96ABD343-6674-4B09-8522-E37CB8204AA1}"/>
                </a:ext>
              </a:extLst>
            </p:cNvPr>
            <p:cNvSpPr/>
            <p:nvPr/>
          </p:nvSpPr>
          <p:spPr>
            <a:xfrm>
              <a:off x="2127085" y="586026"/>
              <a:ext cx="160715" cy="454666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59B709DE-FA44-477D-8F4E-3183CC0B7CE5}"/>
                </a:ext>
              </a:extLst>
            </p:cNvPr>
            <p:cNvSpPr/>
            <p:nvPr/>
          </p:nvSpPr>
          <p:spPr>
            <a:xfrm>
              <a:off x="2157970" y="5009975"/>
              <a:ext cx="2851002" cy="15885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521F9BE4-8163-4843-ACA0-A16FB887071B}"/>
                </a:ext>
              </a:extLst>
            </p:cNvPr>
            <p:cNvSpPr/>
            <p:nvPr/>
          </p:nvSpPr>
          <p:spPr>
            <a:xfrm rot="3529185">
              <a:off x="988715" y="2805494"/>
              <a:ext cx="5165553" cy="120532"/>
            </a:xfrm>
            <a:prstGeom prst="rightArrow">
              <a:avLst>
                <a:gd name="adj1" fmla="val 50000"/>
                <a:gd name="adj2" fmla="val 8243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Arc 20">
            <a:extLst>
              <a:ext uri="{FF2B5EF4-FFF2-40B4-BE49-F238E27FC236}">
                <a16:creationId xmlns:a16="http://schemas.microsoft.com/office/drawing/2014/main" id="{56347CC1-06D5-40E4-8C8D-FF06EE731605}"/>
              </a:ext>
            </a:extLst>
          </p:cNvPr>
          <p:cNvSpPr/>
          <p:nvPr/>
        </p:nvSpPr>
        <p:spPr>
          <a:xfrm rot="15979952">
            <a:off x="3483145" y="4337882"/>
            <a:ext cx="1746032" cy="139837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69221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EF99E03-F051-4537-8BCC-5AB1EA233585}"/>
              </a:ext>
            </a:extLst>
          </p:cNvPr>
          <p:cNvGrpSpPr/>
          <p:nvPr/>
        </p:nvGrpSpPr>
        <p:grpSpPr>
          <a:xfrm>
            <a:off x="251946" y="0"/>
            <a:ext cx="11688107" cy="5967531"/>
            <a:chOff x="338038" y="67968"/>
            <a:chExt cx="11688107" cy="5967531"/>
          </a:xfrm>
        </p:grpSpPr>
        <p:sp>
          <p:nvSpPr>
            <p:cNvPr id="2" name="TextBox 1"/>
            <p:cNvSpPr txBox="1"/>
            <p:nvPr/>
          </p:nvSpPr>
          <p:spPr>
            <a:xfrm>
              <a:off x="4148920" y="67968"/>
              <a:ext cx="249299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0" b="1" dirty="0" err="1">
                  <a:ln w="12700" cmpd="sng">
                    <a:solidFill>
                      <a:schemeClr val="accent4"/>
                    </a:solidFill>
                    <a:prstDash val="solid"/>
                  </a:ln>
                  <a:gradFill>
                    <a:gsLst>
                      <a:gs pos="0">
                        <a:schemeClr val="accent4"/>
                      </a:gs>
                      <a:gs pos="4000">
                        <a:schemeClr val="accent4">
                          <a:lumMod val="60000"/>
                          <a:lumOff val="40000"/>
                        </a:schemeClr>
                      </a:gs>
                      <a:gs pos="87000">
                        <a:schemeClr val="accent4">
                          <a:lumMod val="20000"/>
                          <a:lumOff val="80000"/>
                        </a:schemeClr>
                      </a:gs>
                    </a:gsLst>
                    <a:lin ang="5400000"/>
                  </a:gradFill>
                  <a:latin typeface="NikoshBAN" panose="02000000000000000000" pitchFamily="2" charset="0"/>
                  <a:cs typeface="NikoshBAN" panose="02000000000000000000" pitchFamily="2" charset="0"/>
                </a:rPr>
                <a:t>সমাধানঃ</a:t>
              </a:r>
              <a:r>
                <a:rPr lang="en-US" sz="6000" b="1" dirty="0">
                  <a:solidFill>
                    <a:srgbClr val="FFFF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/>
                <p:cNvSpPr txBox="1"/>
                <p:nvPr/>
              </p:nvSpPr>
              <p:spPr>
                <a:xfrm>
                  <a:off x="338038" y="1083631"/>
                  <a:ext cx="6807923" cy="4951868"/>
                </a:xfrm>
                <a:prstGeom prst="rect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মনে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করি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,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টাওয়ারের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উচ্চতা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AB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মিটার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</a:p>
                <a:p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এখানে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, </a:t>
                  </a:r>
                </a:p>
                <a:p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C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বিন্দুতে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টাওয়ারের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শীর্ষবিন্দুর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উন্নতি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কোণ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&lt;</m:t>
                      </m:r>
                      <m:r>
                        <a:rPr lang="en-US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𝐴𝐶𝐵</m:t>
                      </m:r>
                      <m:r>
                        <a:rPr lang="en-US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45</m:t>
                      </m:r>
                      <m:r>
                        <a:rPr lang="en-US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°</m:t>
                      </m:r>
                    </m:oMath>
                  </a14:m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এবং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BC =</a:t>
                  </a:r>
                  <a:r>
                    <a:rPr lang="bn-IN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800" i="1" dirty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4</m:t>
                      </m:r>
                      <m:r>
                        <a:rPr lang="en-US" sz="2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0</m:t>
                      </m:r>
                    </m:oMath>
                  </a14:m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মিটার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</a:p>
                <a:p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এখন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, ABC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সমকোণী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ত্রিভূজে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, </a:t>
                  </a:r>
                </a:p>
                <a:p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            tan</a:t>
                  </a:r>
                  <a:r>
                    <a:rPr lang="en-US" sz="2800" dirty="0">
                      <a:solidFill>
                        <a:srgbClr val="FFFF00"/>
                      </a:solidFill>
                      <a:ea typeface="Cambria Math" panose="02040503050406030204" pitchFamily="18" charset="0"/>
                      <a:cs typeface="NikoshBAN" panose="02000000000000000000" pitchFamily="2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&lt;</m:t>
                      </m:r>
                      <m:r>
                        <a:rPr lang="en-US" sz="2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𝐴𝐶𝐵</m:t>
                      </m:r>
                    </m:oMath>
                  </a14:m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=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80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𝐴𝐵</m:t>
                          </m:r>
                        </m:num>
                        <m:den>
                          <m:r>
                            <a:rPr lang="en-US" sz="28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𝐵𝐶</m:t>
                          </m:r>
                        </m:den>
                      </m:f>
                    </m:oMath>
                  </a14:m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 </a:t>
                  </a:r>
                </a:p>
                <a:p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       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বা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, tan</a:t>
                  </a:r>
                  <a:r>
                    <a:rPr lang="en-US" sz="2800" dirty="0">
                      <a:solidFill>
                        <a:srgbClr val="FFFF00"/>
                      </a:solidFill>
                      <a:ea typeface="Cambria Math" panose="02040503050406030204" pitchFamily="18" charset="0"/>
                      <a:cs typeface="NikoshBAN" panose="02000000000000000000" pitchFamily="2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2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4</m:t>
                      </m:r>
                      <m:r>
                        <a:rPr lang="en-US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5</m:t>
                      </m:r>
                      <m:r>
                        <a:rPr lang="en-US" sz="2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°</m:t>
                      </m:r>
                    </m:oMath>
                  </a14:m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=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80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28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𝐴𝐵</m:t>
                          </m:r>
                        </m:num>
                        <m:den>
                          <m:r>
                            <a:rPr lang="en-US" sz="28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40</m:t>
                          </m:r>
                        </m:den>
                      </m:f>
                    </m:oMath>
                  </a14:m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</a:p>
                <a:p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       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বা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, </a:t>
                  </a:r>
                  <a14:m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1</m:t>
                      </m:r>
                    </m:oMath>
                  </a14:m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=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800" i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2800" i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𝐴𝐵</m:t>
                          </m:r>
                        </m:num>
                        <m:den>
                          <m:r>
                            <a:rPr lang="en-US" sz="2800" b="0" i="1" dirty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4</m:t>
                          </m:r>
                          <m:r>
                            <a:rPr lang="en-US" sz="2800" i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cs typeface="NikoshBAN" panose="02000000000000000000" pitchFamily="2" charset="0"/>
                            </a:rPr>
                            <m:t>0</m:t>
                          </m:r>
                        </m:den>
                      </m:f>
                    </m:oMath>
                  </a14:m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   </a:t>
                  </a:r>
                </a:p>
                <a:p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       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বা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, AB = </a:t>
                  </a:r>
                  <a14:m>
                    <m:oMath xmlns:m="http://schemas.openxmlformats.org/officeDocument/2006/math">
                      <m:r>
                        <a:rPr lang="en-US" sz="2800" i="1" dirty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4</m:t>
                      </m:r>
                      <m:r>
                        <a:rPr lang="en-US" sz="2800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0</m:t>
                      </m:r>
                    </m:oMath>
                  </a14:m>
                  <a:endParaRPr lang="en-US" sz="2800" dirty="0">
                    <a:solidFill>
                      <a:srgbClr val="FFFF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  <a:p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  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অতএব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,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টাওয়ারটির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উচ্চতা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= </a:t>
                  </a:r>
                  <a14:m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40</m:t>
                      </m:r>
                    </m:oMath>
                  </a14:m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2800" dirty="0" err="1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মিটার</a:t>
                  </a:r>
                  <a:r>
                    <a:rPr lang="en-US" sz="2800" dirty="0">
                      <a:solidFill>
                        <a:srgbClr val="FFFF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8038" y="1083631"/>
                  <a:ext cx="6807923" cy="4951868"/>
                </a:xfrm>
                <a:prstGeom prst="rect">
                  <a:avLst/>
                </a:prstGeom>
                <a:blipFill>
                  <a:blip r:embed="rId2"/>
                  <a:stretch>
                    <a:fillRect l="-1698" t="-1106" b="-258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" name="Group 4"/>
            <p:cNvGrpSpPr/>
            <p:nvPr/>
          </p:nvGrpSpPr>
          <p:grpSpPr>
            <a:xfrm>
              <a:off x="7154369" y="265974"/>
              <a:ext cx="3765133" cy="5517330"/>
              <a:chOff x="4197374" y="-23062"/>
              <a:chExt cx="5525788" cy="6729641"/>
            </a:xfrm>
          </p:grpSpPr>
          <p:cxnSp>
            <p:nvCxnSpPr>
              <p:cNvPr id="7" name="Straight Connector 6"/>
              <p:cNvCxnSpPr/>
              <p:nvPr/>
            </p:nvCxnSpPr>
            <p:spPr>
              <a:xfrm>
                <a:off x="9267534" y="354840"/>
                <a:ext cx="54591" cy="5704763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 flipV="1">
                <a:off x="4787624" y="5992005"/>
                <a:ext cx="4408227" cy="3413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flipH="1">
                <a:off x="4837114" y="290653"/>
                <a:ext cx="4394580" cy="5701352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" name="TextBox 9"/>
              <p:cNvSpPr txBox="1"/>
              <p:nvPr/>
            </p:nvSpPr>
            <p:spPr>
              <a:xfrm>
                <a:off x="8220146" y="-23062"/>
                <a:ext cx="483975" cy="57538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A 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197374" y="5943570"/>
                <a:ext cx="477325" cy="5753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C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9184269" y="6131196"/>
                <a:ext cx="538893" cy="5753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B </a:t>
                </a: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8678246" y="5301112"/>
              <a:ext cx="14782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/>
                <a:t>40 </a:t>
              </a:r>
              <a:r>
                <a:rPr lang="en-US" b="1" dirty="0"/>
                <a:t> </a:t>
              </a:r>
              <a:r>
                <a:rPr lang="en-US" b="1" dirty="0" err="1"/>
                <a:t>মিটার</a:t>
              </a:r>
              <a:r>
                <a:rPr lang="en-US" b="1" dirty="0"/>
                <a:t> 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>
                  <a:off x="7911244" y="4755794"/>
                  <a:ext cx="55656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</m:oMath>
                  </a14:m>
                  <a:r>
                    <a:rPr lang="en-US" b="1" dirty="0">
                      <a:cs typeface="NikoshBAN" panose="02000000000000000000" pitchFamily="2" charset="0"/>
                    </a:rPr>
                    <a:t>45</a:t>
                  </a:r>
                  <a14:m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°</m:t>
                      </m:r>
                    </m:oMath>
                  </a14:m>
                  <a:endParaRPr lang="en-US" b="1" dirty="0">
                    <a:cs typeface="NikoshBAN" panose="02000000000000000000" pitchFamily="2" charset="0"/>
                  </a:endParaRPr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11244" y="4755794"/>
                  <a:ext cx="556563" cy="369332"/>
                </a:xfrm>
                <a:prstGeom prst="rect">
                  <a:avLst/>
                </a:prstGeom>
                <a:blipFill>
                  <a:blip r:embed="rId3"/>
                  <a:stretch>
                    <a:fillRect l="-1099"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FC1823F-3398-48F5-8CDE-E218497FB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9078483" y="607123"/>
              <a:ext cx="2947662" cy="46626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1639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38431" y="5894363"/>
            <a:ext cx="6117777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ত্রিভূজটির উচ্চতা নির্ণয় কর।  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A0F29385-B3B9-4595-A7BA-31B9D4C40B35}"/>
              </a:ext>
            </a:extLst>
          </p:cNvPr>
          <p:cNvSpPr/>
          <p:nvPr/>
        </p:nvSpPr>
        <p:spPr>
          <a:xfrm>
            <a:off x="3235568" y="450397"/>
            <a:ext cx="4375053" cy="4543634"/>
          </a:xfrm>
          <a:prstGeom prst="rtTriangl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4E471C25-A99F-4BAF-8593-BE717C597061}"/>
              </a:ext>
            </a:extLst>
          </p:cNvPr>
          <p:cNvSpPr/>
          <p:nvPr/>
        </p:nvSpPr>
        <p:spPr>
          <a:xfrm>
            <a:off x="3179297" y="4994031"/>
            <a:ext cx="4487593" cy="900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ভূমি = 10  মিটার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3671BEF-766B-412C-A26B-249A49248A43}"/>
                  </a:ext>
                </a:extLst>
              </p:cNvPr>
              <p:cNvSpPr/>
              <p:nvPr/>
            </p:nvSpPr>
            <p:spPr>
              <a:xfrm>
                <a:off x="6391934" y="4460373"/>
                <a:ext cx="6463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b="1" i="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𝟔𝟎</m:t>
                      </m:r>
                      <m:r>
                        <a:rPr 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°</m:t>
                      </m:r>
                    </m:oMath>
                  </m:oMathPara>
                </a14:m>
                <a:endParaRPr lang="en-US" b="1" dirty="0"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3671BEF-766B-412C-A26B-249A49248A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1934" y="4460373"/>
                <a:ext cx="64633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538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13446" y="150125"/>
            <a:ext cx="1963999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1292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63D1324-681C-4D3E-88B9-87FE0A84E638}"/>
                  </a:ext>
                </a:extLst>
              </p:cNvPr>
              <p:cNvSpPr/>
              <p:nvPr/>
            </p:nvSpPr>
            <p:spPr>
              <a:xfrm>
                <a:off x="956603" y="914400"/>
                <a:ext cx="10663311" cy="347287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bn-BD" sz="5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64 মিটার লম্বা একটি খুঁটি ভেঙে গিয়ে সম্পূর্ণ বিছিন্ন না হয়ে ভূমির সাথে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5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bn-BD" sz="5400" i="1">
                            <a:latin typeface="Cambria Math"/>
                          </a:rPr>
                          <m:t>60</m:t>
                        </m:r>
                      </m:e>
                      <m:sup>
                        <m:r>
                          <a:rPr lang="bn-BD" sz="5400" i="1">
                            <a:latin typeface="Cambria Math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5400" i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IN" sz="5400" i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bn-BD" sz="5400" i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IN" sz="5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কোণ উৎপন্ন </a:t>
                </a:r>
                <a:r>
                  <a:rPr lang="bn-BD" sz="5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করে।</a:t>
                </a:r>
                <a:r>
                  <a:rPr lang="bn-IN" sz="5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5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খুঁটিটির ভাঙা অংশের দৈর্ঘ্য নির্ণয় কর।</a:t>
                </a:r>
                <a:endParaRPr lang="en-US" sz="5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663D1324-681C-4D3E-88B9-87FE0A84E6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603" y="914400"/>
                <a:ext cx="10663311" cy="347287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3049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029999A-1BF2-4466-9E1A-AB948CF02537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9868486" cy="62809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06F4E9-ABEA-4B8A-85A0-0EF2F4925959}"/>
              </a:ext>
            </a:extLst>
          </p:cNvPr>
          <p:cNvSpPr txBox="1">
            <a:spLocks/>
          </p:cNvSpPr>
          <p:nvPr/>
        </p:nvSpPr>
        <p:spPr>
          <a:xfrm>
            <a:off x="457200" y="1524000"/>
            <a:ext cx="7467600" cy="45259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bn-BD"/>
          </a:p>
          <a:p>
            <a:endParaRPr lang="bn-BD"/>
          </a:p>
          <a:p>
            <a:endParaRPr lang="bn-BD" sz="2400"/>
          </a:p>
          <a:p>
            <a:endParaRPr lang="bn-BD"/>
          </a:p>
          <a:p>
            <a:endParaRPr lang="bn-BD"/>
          </a:p>
          <a:p>
            <a:endParaRPr lang="bn-BD"/>
          </a:p>
          <a:p>
            <a:pPr algn="ctr"/>
            <a:endParaRPr lang="bn-BD"/>
          </a:p>
          <a:p>
            <a:pPr algn="ctr"/>
            <a:r>
              <a:rPr lang="bn-BD"/>
              <a:t>চিত্র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EE4BDBC-DD14-4F07-877F-4A0E919AC508}"/>
              </a:ext>
            </a:extLst>
          </p:cNvPr>
          <p:cNvCxnSpPr/>
          <p:nvPr/>
        </p:nvCxnSpPr>
        <p:spPr>
          <a:xfrm>
            <a:off x="4572000" y="3429000"/>
            <a:ext cx="0" cy="1600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7C01C98-B309-4FE1-BF37-866659E99F0E}"/>
              </a:ext>
            </a:extLst>
          </p:cNvPr>
          <p:cNvCxnSpPr/>
          <p:nvPr/>
        </p:nvCxnSpPr>
        <p:spPr>
          <a:xfrm>
            <a:off x="4572000" y="2133600"/>
            <a:ext cx="0" cy="12954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F9C5368-D142-43C0-9B37-6258D8D08AAB}"/>
              </a:ext>
            </a:extLst>
          </p:cNvPr>
          <p:cNvCxnSpPr/>
          <p:nvPr/>
        </p:nvCxnSpPr>
        <p:spPr>
          <a:xfrm flipV="1">
            <a:off x="3276600" y="3429000"/>
            <a:ext cx="1295400" cy="1600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92DBB61-E628-46B8-9D63-13664DF5054F}"/>
              </a:ext>
            </a:extLst>
          </p:cNvPr>
          <p:cNvCxnSpPr/>
          <p:nvPr/>
        </p:nvCxnSpPr>
        <p:spPr>
          <a:xfrm>
            <a:off x="3276600" y="5029200"/>
            <a:ext cx="1295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27528CB-972A-4D1C-A5F8-1419C8A3CC9D}"/>
              </a:ext>
            </a:extLst>
          </p:cNvPr>
          <p:cNvSpPr txBox="1"/>
          <p:nvPr/>
        </p:nvSpPr>
        <p:spPr>
          <a:xfrm>
            <a:off x="4724400" y="484453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A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390E21-EC58-492A-A803-CE8516309094}"/>
              </a:ext>
            </a:extLst>
          </p:cNvPr>
          <p:cNvSpPr txBox="1"/>
          <p:nvPr/>
        </p:nvSpPr>
        <p:spPr>
          <a:xfrm>
            <a:off x="4828309" y="194893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B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B9A154-6219-412E-93B5-A6FA0A0178AC}"/>
              </a:ext>
            </a:extLst>
          </p:cNvPr>
          <p:cNvSpPr txBox="1"/>
          <p:nvPr/>
        </p:nvSpPr>
        <p:spPr>
          <a:xfrm>
            <a:off x="4724400" y="324433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C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6A44A8-4795-448C-A3C7-6B37BBA7A056}"/>
              </a:ext>
            </a:extLst>
          </p:cNvPr>
          <p:cNvSpPr txBox="1"/>
          <p:nvPr/>
        </p:nvSpPr>
        <p:spPr>
          <a:xfrm>
            <a:off x="2743200" y="484453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D</a:t>
            </a:r>
            <a:endParaRPr lang="en-US" dirty="0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F0D747C8-5839-4185-B038-9A246091ED4B}"/>
              </a:ext>
            </a:extLst>
          </p:cNvPr>
          <p:cNvSpPr/>
          <p:nvPr/>
        </p:nvSpPr>
        <p:spPr>
          <a:xfrm rot="525553">
            <a:off x="3695700" y="4442411"/>
            <a:ext cx="342900" cy="565666"/>
          </a:xfrm>
          <a:prstGeom prst="arc">
            <a:avLst>
              <a:gd name="adj1" fmla="val 14658162"/>
              <a:gd name="adj2" fmla="val 4679862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1ACDFF5-056E-4894-BC91-48F0A75B7E56}"/>
                  </a:ext>
                </a:extLst>
              </p:cNvPr>
              <p:cNvSpPr txBox="1"/>
              <p:nvPr/>
            </p:nvSpPr>
            <p:spPr>
              <a:xfrm>
                <a:off x="3505200" y="4659868"/>
                <a:ext cx="381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bn-BD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bn-BD" i="1">
                              <a:latin typeface="Cambria Math"/>
                            </a:rPr>
                            <m:t>60</m:t>
                          </m:r>
                        </m:e>
                        <m:sup>
                          <m:r>
                            <a:rPr lang="bn-BD" i="1">
                              <a:latin typeface="Cambria Math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1ACDFF5-056E-4894-BC91-48F0A75B7E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4659868"/>
                <a:ext cx="381000" cy="369332"/>
              </a:xfrm>
              <a:prstGeom prst="rect">
                <a:avLst/>
              </a:prstGeom>
              <a:blipFill>
                <a:blip r:embed="rId2"/>
                <a:stretch>
                  <a:fillRect r="-30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359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3AFF17E3-C995-4FC5-B093-97F4D6BD9B6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33400" y="393895"/>
                <a:ext cx="10833296" cy="521911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>
                <a:norm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bn-BD" dirty="0"/>
              </a:p>
              <a:p>
                <a:endParaRPr lang="bn-BD" dirty="0"/>
              </a:p>
              <a:p>
                <a:endParaRPr lang="bn-BD" dirty="0"/>
              </a:p>
              <a:p>
                <a:endParaRPr lang="bn-BD" dirty="0"/>
              </a:p>
              <a:p>
                <a:endParaRPr lang="bn-BD" dirty="0"/>
              </a:p>
              <a:p>
                <a:endParaRPr lang="bn-BD" dirty="0"/>
              </a:p>
              <a:p>
                <a:endParaRPr lang="bn-BD" dirty="0"/>
              </a:p>
              <a:p>
                <a:r>
                  <a:rPr lang="bn-BD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মনেকরি, AB = 64 মিটার লম্বা একটি খুঁটি  C বিন্দুতে ভেঙে গিয়ে সম্পূর্ণ বিছিন্ন না হয়ে ভূমির সাথে </a:t>
                </a:r>
                <a14:m>
                  <m:oMath xmlns:m="http://schemas.openxmlformats.org/officeDocument/2006/math">
                    <m:r>
                      <a:rPr lang="bn-BD" i="1" smtClean="0">
                        <a:latin typeface="Cambria Math"/>
                        <a:ea typeface="Cambria Math"/>
                      </a:rPr>
                      <m:t>∠</m:t>
                    </m:r>
                    <m:r>
                      <a:rPr lang="bn-BD" i="1" smtClean="0">
                        <a:latin typeface="Cambria Math"/>
                        <a:ea typeface="Cambria Math"/>
                      </a:rPr>
                      <m:t>𝐴𝐷𝐶</m:t>
                    </m:r>
                    <m:r>
                      <a:rPr lang="bn-BD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bn-BD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bn-BD" i="1">
                            <a:latin typeface="Cambria Math"/>
                          </a:rPr>
                          <m:t>60</m:t>
                        </m:r>
                      </m:e>
                      <m:sup>
                        <m:r>
                          <a:rPr lang="bn-BD" i="1">
                            <a:latin typeface="Cambria Math"/>
                          </a:rPr>
                          <m:t>0</m:t>
                        </m:r>
                      </m:sup>
                    </m:sSup>
                    <m:r>
                      <a:rPr lang="bn-BD" i="1">
                        <a:latin typeface="Cambria Math"/>
                      </a:rPr>
                      <m:t>  </m:t>
                    </m:r>
                  </m:oMath>
                </a14:m>
                <a:r>
                  <a:rPr lang="bn-IN" i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  </a:t>
                </a:r>
                <a:r>
                  <a:rPr lang="bn-IN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কোণ  উৎপন্ন </a:t>
                </a:r>
                <a:r>
                  <a:rPr lang="bn-BD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করে।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3AFF17E3-C995-4FC5-B093-97F4D6BD9B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93895"/>
                <a:ext cx="10833296" cy="5219114"/>
              </a:xfrm>
              <a:prstGeom prst="rect">
                <a:avLst/>
              </a:prstGeom>
              <a:blipFill>
                <a:blip r:embed="rId2"/>
                <a:stretch>
                  <a:fillRect r="-11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8EF856E-08DD-455B-9AA4-30E9837B9F16}"/>
              </a:ext>
            </a:extLst>
          </p:cNvPr>
          <p:cNvCxnSpPr/>
          <p:nvPr/>
        </p:nvCxnSpPr>
        <p:spPr>
          <a:xfrm>
            <a:off x="4572000" y="1752600"/>
            <a:ext cx="0" cy="1600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D523692-94E2-4A7A-A19F-42FE3A7EA60E}"/>
              </a:ext>
            </a:extLst>
          </p:cNvPr>
          <p:cNvCxnSpPr/>
          <p:nvPr/>
        </p:nvCxnSpPr>
        <p:spPr>
          <a:xfrm flipV="1">
            <a:off x="3280064" y="1752600"/>
            <a:ext cx="1295400" cy="1600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51FA615-2DA4-41C7-AF7C-06D1DA08F246}"/>
              </a:ext>
            </a:extLst>
          </p:cNvPr>
          <p:cNvCxnSpPr/>
          <p:nvPr/>
        </p:nvCxnSpPr>
        <p:spPr>
          <a:xfrm>
            <a:off x="3276600" y="3352800"/>
            <a:ext cx="12954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0F205E7-C949-453C-9680-02DCCB17AB0D}"/>
              </a:ext>
            </a:extLst>
          </p:cNvPr>
          <p:cNvSpPr txBox="1"/>
          <p:nvPr/>
        </p:nvSpPr>
        <p:spPr>
          <a:xfrm>
            <a:off x="4637809" y="31242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A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4DB2F0-9BED-44E7-8CDA-A355333C9BA3}"/>
              </a:ext>
            </a:extLst>
          </p:cNvPr>
          <p:cNvSpPr txBox="1"/>
          <p:nvPr/>
        </p:nvSpPr>
        <p:spPr>
          <a:xfrm>
            <a:off x="4637809" y="156793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C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CB17C2-D0F3-41ED-80D3-2539FBC58E9F}"/>
              </a:ext>
            </a:extLst>
          </p:cNvPr>
          <p:cNvSpPr txBox="1"/>
          <p:nvPr/>
        </p:nvSpPr>
        <p:spPr>
          <a:xfrm>
            <a:off x="2822864" y="316813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D</a:t>
            </a:r>
            <a:endParaRPr lang="en-US" dirty="0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BC7191A8-6BF9-4445-8EDE-23082E8FE4F3}"/>
              </a:ext>
            </a:extLst>
          </p:cNvPr>
          <p:cNvSpPr/>
          <p:nvPr/>
        </p:nvSpPr>
        <p:spPr>
          <a:xfrm rot="525553">
            <a:off x="3695700" y="2764324"/>
            <a:ext cx="342900" cy="565666"/>
          </a:xfrm>
          <a:prstGeom prst="arc">
            <a:avLst>
              <a:gd name="adj1" fmla="val 14658162"/>
              <a:gd name="adj2" fmla="val 4679862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2F03CC-8979-4D3B-87D8-5546B7AB104E}"/>
                  </a:ext>
                </a:extLst>
              </p:cNvPr>
              <p:cNvSpPr txBox="1"/>
              <p:nvPr/>
            </p:nvSpPr>
            <p:spPr>
              <a:xfrm>
                <a:off x="3464129" y="2983468"/>
                <a:ext cx="381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bn-BD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bn-BD" i="1">
                              <a:latin typeface="Cambria Math"/>
                            </a:rPr>
                            <m:t>60</m:t>
                          </m:r>
                        </m:e>
                        <m:sup>
                          <m:r>
                            <a:rPr lang="bn-BD" i="1">
                              <a:latin typeface="Cambria Math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2F03CC-8979-4D3B-87D8-5546B7AB10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4129" y="2983468"/>
                <a:ext cx="381000" cy="369332"/>
              </a:xfrm>
              <a:prstGeom prst="rect">
                <a:avLst/>
              </a:prstGeom>
              <a:blipFill>
                <a:blip r:embed="rId3"/>
                <a:stretch>
                  <a:fillRect r="-317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81A824B-AC0C-4307-9402-CDCF3D3BD078}"/>
              </a:ext>
            </a:extLst>
          </p:cNvPr>
          <p:cNvCxnSpPr/>
          <p:nvPr/>
        </p:nvCxnSpPr>
        <p:spPr>
          <a:xfrm>
            <a:off x="4572000" y="228600"/>
            <a:ext cx="0" cy="1600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7BD7853-BC01-4AA5-90DE-3F0CA670D91C}"/>
              </a:ext>
            </a:extLst>
          </p:cNvPr>
          <p:cNvSpPr txBox="1"/>
          <p:nvPr/>
        </p:nvSpPr>
        <p:spPr>
          <a:xfrm>
            <a:off x="4637809" y="2286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63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BC6E283-515E-4C0A-9AEE-E670FC0FEEC2}"/>
                  </a:ext>
                </a:extLst>
              </p:cNvPr>
              <p:cNvSpPr/>
              <p:nvPr/>
            </p:nvSpPr>
            <p:spPr>
              <a:xfrm>
                <a:off x="562709" y="998807"/>
                <a:ext cx="10424160" cy="434009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marL="36576" indent="0">
                  <a:buNone/>
                </a:pPr>
                <a:r>
                  <a:rPr lang="bn-BD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বা,</a:t>
                </a:r>
                <a:r>
                  <a:rPr lang="en-US" sz="3600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  <a:ea typeface="Cambria Math"/>
                      </a:rPr>
                      <m:t>1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/>
                      </a:rPr>
                      <m:t>.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/>
                      </a:rPr>
                      <m:t>7089</m:t>
                    </m:r>
                  </m:oMath>
                </a14:m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h</a:t>
                </a:r>
                <a:r>
                  <a:rPr lang="bn-BD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3</m:t>
                    </m:r>
                  </m:oMath>
                </a14:m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h = 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latin typeface="Cambria Math" panose="02040503050406030204" pitchFamily="18" charset="0"/>
                        <a:ea typeface="Cambria Math"/>
                      </a:rPr>
                      <m:t>128</m:t>
                    </m:r>
                  </m:oMath>
                </a14:m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36576" indent="0">
                  <a:buNone/>
                </a:pPr>
                <a:r>
                  <a:rPr lang="bn-BD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বা,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4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7321</m:t>
                    </m:r>
                  </m:oMath>
                </a14:m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h = </a:t>
                </a:r>
                <a14:m>
                  <m:oMath xmlns:m="http://schemas.openxmlformats.org/officeDocument/2006/math">
                    <m:r>
                      <a:rPr lang="en-US" sz="3600">
                        <a:latin typeface="Cambria Math" panose="02040503050406030204" pitchFamily="18" charset="0"/>
                        <a:ea typeface="Cambria Math"/>
                      </a:rPr>
                      <m:t>128</m:t>
                    </m:r>
                  </m:oMath>
                </a14:m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36576" indent="0">
                  <a:buNone/>
                </a:pPr>
                <a:r>
                  <a:rPr lang="bn-BD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বা, 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h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/>
                          </a:rPr>
                          <m:t>128</m:t>
                        </m:r>
                      </m:num>
                      <m:den>
                        <m:r>
                          <a:rPr lang="en-US" sz="36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4</m:t>
                        </m:r>
                        <m:r>
                          <a:rPr lang="en-US" sz="36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>
                          <a:rPr lang="en-US" sz="36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7321</m:t>
                        </m:r>
                      </m:den>
                    </m:f>
                  </m:oMath>
                </a14:m>
                <a:endParaRPr lang="bn-BD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BD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বা, 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h</a:t>
                </a:r>
                <a14:m>
                  <m:oMath xmlns:m="http://schemas.openxmlformats.org/officeDocument/2006/math">
                    <m:r>
                      <a:rPr lang="en-US" sz="3600" dirty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3600" i="1" dirty="0">
                        <a:latin typeface="Cambria Math"/>
                        <a:ea typeface="Cambria Math"/>
                      </a:rPr>
                      <m:t>≈</m:t>
                    </m:r>
                  </m:oMath>
                </a14:m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1" dirty="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27</m:t>
                    </m:r>
                    <m:r>
                      <a:rPr lang="en-US" sz="3600" b="0" i="1" dirty="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3600" b="0" i="1" dirty="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28</m:t>
                    </m:r>
                  </m:oMath>
                </a14:m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3600" i="1">
                        <a:latin typeface="Cambria Math"/>
                        <a:ea typeface="Cambria Math"/>
                      </a:rPr>
                      <m:t>∴</m:t>
                    </m:r>
                    <m:r>
                      <a:rPr lang="bn-BD" sz="3600" i="1">
                        <a:latin typeface="Cambria Math"/>
                        <a:ea typeface="Cambria Math"/>
                      </a:rPr>
                      <m:t>নির্ণেয়</m:t>
                    </m:r>
                    <m:r>
                      <a:rPr lang="bn-BD" sz="3600" i="1">
                        <a:latin typeface="Cambria Math"/>
                        <a:ea typeface="Cambria Math"/>
                      </a:rPr>
                      <m:t> </m:t>
                    </m:r>
                    <m:r>
                      <a:rPr lang="bn-BD" sz="3600" i="1">
                        <a:latin typeface="Cambria Math"/>
                        <a:ea typeface="Cambria Math"/>
                      </a:rPr>
                      <m:t>উচ্চতা</m:t>
                    </m:r>
                    <m:r>
                      <a:rPr lang="bn-BD" sz="3600" i="1">
                        <a:latin typeface="Cambria Math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3600">
                        <a:latin typeface="Cambria Math"/>
                        <a:ea typeface="Cambria Math"/>
                      </a:rPr>
                      <m:t>AC</m:t>
                    </m:r>
                    <m:r>
                      <a:rPr lang="en-US" sz="360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3600">
                        <a:latin typeface="Cambria Math"/>
                        <a:ea typeface="Cambria Math"/>
                      </a:rPr>
                      <m:t>64</m:t>
                    </m:r>
                    <m:r>
                      <a:rPr lang="en-US" sz="3600">
                        <a:latin typeface="Cambria Math"/>
                        <a:ea typeface="Cambria Math"/>
                      </a:rPr>
                      <m:t> −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/>
                      </a:rPr>
                      <m:t>27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/>
                      </a:rPr>
                      <m:t>.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/>
                      </a:rPr>
                      <m:t>28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</m:oMath>
                </a14:m>
                <a:r>
                  <a:rPr lang="bn-BD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মি,</a:t>
                </a:r>
              </a:p>
              <a:p>
                <a:r>
                  <a:rPr lang="bn-BD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=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36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945</m:t>
                    </m:r>
                  </m:oMath>
                </a14:m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r>
                  <a:rPr lang="bn-BD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 (প্রায়)</a:t>
                </a:r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BC6E283-515E-4C0A-9AEE-E670FC0FEE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09" y="998807"/>
                <a:ext cx="10424160" cy="4340099"/>
              </a:xfrm>
              <a:prstGeom prst="rect">
                <a:avLst/>
              </a:prstGeom>
              <a:blipFill>
                <a:blip r:embed="rId2"/>
                <a:stretch>
                  <a:fillRect l="-1694" t="-1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1786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9373" y="5900"/>
            <a:ext cx="8290559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E2DDB8A-25CF-4526-8941-B2F1AAE2ACC5}"/>
                  </a:ext>
                </a:extLst>
              </p:cNvPr>
              <p:cNvSpPr/>
              <p:nvPr/>
            </p:nvSpPr>
            <p:spPr>
              <a:xfrm>
                <a:off x="450167" y="1561515"/>
                <a:ext cx="7779434" cy="25964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50</m:t>
                    </m:r>
                  </m:oMath>
                </a14:m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মিটার লম্বা একটি </a:t>
                </a:r>
                <a:r>
                  <a:rPr lang="bn-IN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গাছ </a:t>
                </a:r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ভেঙে গিয়ে সম্পূর্ণ বিছিন্ন না হয়ে ভূমির সাথে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bn-BD" sz="4000" i="1">
                            <a:latin typeface="Cambria Math"/>
                          </a:rPr>
                          <m:t>30</m:t>
                        </m:r>
                      </m:e>
                      <m:sup>
                        <m:r>
                          <a:rPr lang="bn-BD" sz="4000" i="1">
                            <a:latin typeface="Cambria Math"/>
                          </a:rPr>
                          <m:t>0</m:t>
                        </m:r>
                      </m:sup>
                    </m:sSup>
                  </m:oMath>
                </a14:m>
                <a:endParaRPr lang="bn-BD" sz="4000" i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IN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কোণ উৎপন্ন </a:t>
                </a:r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করে। </a:t>
                </a:r>
              </a:p>
              <a:p>
                <a:r>
                  <a:rPr lang="bn-IN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গাছ</a:t>
                </a:r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টির ভাঙা অংশের দৈর্ঘ্য নির্ণয় কর।</a:t>
                </a:r>
                <a:r>
                  <a:rPr lang="bn-IN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E2DDB8A-25CF-4526-8941-B2F1AAE2AC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167" y="1561515"/>
                <a:ext cx="7779434" cy="2596480"/>
              </a:xfrm>
              <a:prstGeom prst="rect">
                <a:avLst/>
              </a:prstGeom>
              <a:blipFill>
                <a:blip r:embed="rId3"/>
                <a:stretch>
                  <a:fillRect l="-2739" t="-3505" b="-74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E996C738-8875-4CA1-BF0E-D205389296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756146" y="450166"/>
            <a:ext cx="2596481" cy="578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700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3894" y="0"/>
            <a:ext cx="7188591" cy="83099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4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0"/>
          <a:stretch/>
        </p:blipFill>
        <p:spPr>
          <a:xfrm>
            <a:off x="7737231" y="999110"/>
            <a:ext cx="4060874" cy="38969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93894" y="1536859"/>
                <a:ext cx="7188591" cy="255454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just"/>
                <a:r>
                  <a:rPr lang="bn-IN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 বৈদ্যুতিক খুটি ভূমির সাথে </a:t>
                </a:r>
                <a14:m>
                  <m:oMath xmlns:m="http://schemas.openxmlformats.org/officeDocument/2006/math">
                    <m:r>
                      <a:rPr lang="bn-IN" sz="32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</a:rPr>
                      <m:t>60</m:t>
                    </m:r>
                    <m:r>
                      <a:rPr lang="bn-IN" sz="320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bn-IN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কোণ</a:t>
                </a:r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উ</a:t>
                </a:r>
                <a:r>
                  <a:rPr lang="bn-IN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ৎপন্ন করে হেলে পড়ে। একজন লোক খুটির গোড়া হতে </a:t>
                </a:r>
                <a14:m>
                  <m:oMath xmlns:m="http://schemas.openxmlformats.org/officeDocument/2006/math">
                    <m:r>
                      <a:rPr lang="bn-IN" sz="32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15</m:t>
                    </m:r>
                  </m:oMath>
                </a14:m>
                <a:r>
                  <a:rPr lang="bn-IN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দূরে</a:t>
                </a:r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খুটির</a:t>
                </a:r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শীর্ষবিন্দুর</a:t>
                </a:r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সোজাসোজি</a:t>
                </a:r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দাঁড়িয়ে</a:t>
                </a:r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আছে</a:t>
                </a:r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। ঐ </a:t>
                </a:r>
                <a:r>
                  <a:rPr lang="en-US" sz="32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ব্যক্তির</a:t>
                </a:r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অবস্থান</a:t>
                </a:r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থেকে</a:t>
                </a:r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খুটির</a:t>
                </a:r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শীর্ষবিন্দুর</a:t>
                </a:r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উচ্চতা</a:t>
                </a:r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bn-IN" sz="32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en-US" sz="32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খুটিটির</a:t>
                </a:r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উচ্চতা</a:t>
                </a:r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কত</a:t>
                </a:r>
                <a:r>
                  <a:rPr lang="en-US" sz="32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?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894" y="1536859"/>
                <a:ext cx="7188591" cy="2554545"/>
              </a:xfrm>
              <a:prstGeom prst="rect">
                <a:avLst/>
              </a:prstGeom>
              <a:blipFill>
                <a:blip r:embed="rId4"/>
                <a:stretch>
                  <a:fillRect l="-2286" t="-3088" r="-3895" b="-7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8591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43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22118" y="122831"/>
            <a:ext cx="2520241" cy="1015663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73707" y="1392072"/>
                <a:ext cx="10331356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১। উন্নতি কোণ কাকে বলে ? </a:t>
                </a:r>
              </a:p>
              <a:p>
                <a:r>
                  <a:rPr lang="bn-IN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২। অবনতি কোণ কাকে বলে ? </a:t>
                </a:r>
              </a:p>
              <a:p>
                <a:r>
                  <a:rPr lang="bn-IN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৩। </a:t>
                </a:r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   ABC </a:t>
                </a:r>
                <a:r>
                  <a:rPr lang="en-US" sz="3600" b="1" dirty="0" err="1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সমকোণী</a:t>
                </a:r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err="1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ত্রিভূজের</a:t>
                </a:r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&lt;</m:t>
                    </m:r>
                    <m:r>
                      <a:rPr lang="en-US" sz="3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𝑩</m:t>
                    </m:r>
                    <m:r>
                      <a:rPr lang="en-US" sz="3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</m:oMath>
                </a14:m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err="1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এক</a:t>
                </a:r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err="1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সমকোণ</a:t>
                </a:r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 AB = BC =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𝟏</m:t>
                    </m:r>
                  </m:oMath>
                </a14:m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r>
                  <a:rPr lang="en-US" sz="3600" b="1" dirty="0" err="1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সে.মি</a:t>
                </a:r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. </a:t>
                </a:r>
                <a:r>
                  <a:rPr lang="en-US" sz="3600" b="1" dirty="0" err="1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AC </a:t>
                </a:r>
                <a:r>
                  <a:rPr lang="en-US" sz="3600" b="1" dirty="0" err="1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err="1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মান</a:t>
                </a:r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err="1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কত</a:t>
                </a:r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? </a:t>
                </a:r>
              </a:p>
              <a:p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৪।       ABC </a:t>
                </a:r>
                <a:r>
                  <a:rPr lang="en-US" sz="3600" b="1" dirty="0" err="1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সমকোণী</a:t>
                </a:r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err="1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ত্রিভূজের</a:t>
                </a:r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&lt;</m:t>
                    </m:r>
                    <m:r>
                      <a:rPr lang="en-US" sz="36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𝑩</m:t>
                    </m:r>
                    <m:r>
                      <a:rPr lang="en-US" sz="36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</m:oMath>
                </a14:m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err="1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এক</a:t>
                </a:r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err="1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সমকোণ</a:t>
                </a:r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 AB = BC = </a:t>
                </a:r>
                <a14:m>
                  <m:oMath xmlns:m="http://schemas.openxmlformats.org/officeDocument/2006/math">
                    <m:r>
                      <a:rPr lang="en-US" sz="36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𝟏</m:t>
                    </m:r>
                  </m:oMath>
                </a14:m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err="1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সে.মি</a:t>
                </a:r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. </a:t>
                </a:r>
                <a:r>
                  <a:rPr lang="en-US" sz="3600" b="1" dirty="0" err="1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&lt;</m:t>
                    </m:r>
                    <m:r>
                      <a:rPr lang="en-US" sz="3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𝑨𝑪𝑩</m:t>
                    </m:r>
                    <m:r>
                      <a:rPr lang="en-US" sz="3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en-US" sz="3600" b="1" dirty="0" err="1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err="1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মান</a:t>
                </a:r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600" b="1" dirty="0" err="1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কত</a:t>
                </a:r>
                <a:r>
                  <a:rPr lang="en-US" sz="3600" b="1" dirty="0"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?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3707" y="1392072"/>
                <a:ext cx="10331356" cy="3416320"/>
              </a:xfrm>
              <a:prstGeom prst="rect">
                <a:avLst/>
              </a:prstGeom>
              <a:blipFill>
                <a:blip r:embed="rId2"/>
                <a:stretch>
                  <a:fillRect l="-1830" t="-2674" r="-2538"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BD220F26-5AE7-4ED2-B9B7-291C5B410483}"/>
              </a:ext>
            </a:extLst>
          </p:cNvPr>
          <p:cNvSpPr/>
          <p:nvPr/>
        </p:nvSpPr>
        <p:spPr>
          <a:xfrm>
            <a:off x="1744395" y="2616590"/>
            <a:ext cx="497996" cy="30948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69F87C8-03CD-4AAF-9020-0F370C3F45EF}"/>
              </a:ext>
            </a:extLst>
          </p:cNvPr>
          <p:cNvSpPr/>
          <p:nvPr/>
        </p:nvSpPr>
        <p:spPr>
          <a:xfrm>
            <a:off x="1744395" y="3712491"/>
            <a:ext cx="497996" cy="30948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613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14732" y="-11289"/>
            <a:ext cx="6246267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93554" y="819707"/>
                <a:ext cx="7867446" cy="5016758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just"/>
                <a:r>
                  <a:rPr lang="bn-IN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মনে কর তোমার এলাকায় একটি সু-উচ্চ টাওয়ার আছে। ঐ টাওয়ারের  পাদবিন্দু থেকে তুমি কিছু দূরে দাঁড়িয়ে আছ। তোমার অবস্থান বিন্দুতে টাওয়ারের শীর্ষবিন্দুর  উন্নতি কোণ </a:t>
                </a:r>
                <a14:m>
                  <m:oMath xmlns:m="http://schemas.openxmlformats.org/officeDocument/2006/math">
                    <m:r>
                      <a:rPr lang="bn-IN" sz="4000" i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𝟔𝟎</m:t>
                    </m:r>
                    <m:r>
                      <a:rPr lang="bn-IN" sz="400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</m:t>
                    </m:r>
                  </m:oMath>
                </a14:m>
                <a:r>
                  <a:rPr lang="bn-IN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.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তোমার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অবস্থান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থেকে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bn-IN" sz="4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25</m:t>
                    </m:r>
                  </m:oMath>
                </a14:m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দূরে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তোমার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এক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বন্ধু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দাঁড়িয়ে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আছে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তাঁর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অবস্থান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বিন্দুতে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IN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টাওয়ারের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শীর্ষবিন্দুর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উন্নতি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কোণ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𝟒𝟓</m:t>
                    </m:r>
                    <m:r>
                      <a:rPr lang="en-US" sz="400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</m:t>
                    </m:r>
                  </m:oMath>
                </a14:m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. </a:t>
                </a:r>
                <a:r>
                  <a:rPr lang="bn-IN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টাওয়ার টির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উচ্চতা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কত</a:t>
                </a:r>
                <a:r>
                  <a:rPr lang="en-US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? </a:t>
                </a:r>
                <a:r>
                  <a:rPr lang="bn-IN" sz="4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endParaRPr lang="en-US" sz="4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54" y="819707"/>
                <a:ext cx="7867446" cy="5016758"/>
              </a:xfrm>
              <a:prstGeom prst="rect">
                <a:avLst/>
              </a:prstGeom>
              <a:blipFill>
                <a:blip r:embed="rId3"/>
                <a:stretch>
                  <a:fillRect l="-2864" t="-2182" r="-4721" b="-4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08430904-EF9C-4384-AB9D-22F3FAD48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061000" y="271110"/>
            <a:ext cx="3684228" cy="582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69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43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73E0A5-ACCD-4F62-8BB8-66D7EF5F3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448" y="274817"/>
            <a:ext cx="5379407" cy="63369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8D81F8-1B7D-4009-A2E3-186CEFFD064F}"/>
              </a:ext>
            </a:extLst>
          </p:cNvPr>
          <p:cNvSpPr txBox="1"/>
          <p:nvPr/>
        </p:nvSpPr>
        <p:spPr>
          <a:xfrm>
            <a:off x="3545058" y="1350498"/>
            <a:ext cx="4881490" cy="2215991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IN" sz="138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138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87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618</TotalTime>
  <Words>647</Words>
  <Application>Microsoft Office PowerPoint</Application>
  <PresentationFormat>Widescreen</PresentationFormat>
  <Paragraphs>114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Calibri</vt:lpstr>
      <vt:lpstr>Cambria Math</vt:lpstr>
      <vt:lpstr>Corbel</vt:lpstr>
      <vt:lpstr>NikoshBAN</vt:lpstr>
      <vt:lpstr>Times New Roman</vt:lpstr>
      <vt:lpstr>Basis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Razaul Haque</dc:creator>
  <cp:lastModifiedBy>DOEL</cp:lastModifiedBy>
  <cp:revision>149</cp:revision>
  <dcterms:created xsi:type="dcterms:W3CDTF">2019-05-17T14:49:48Z</dcterms:created>
  <dcterms:modified xsi:type="dcterms:W3CDTF">2019-10-12T06:03:08Z</dcterms:modified>
</cp:coreProperties>
</file>