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6"/>
  </p:notesMasterIdLst>
  <p:handoutMasterIdLst>
    <p:handoutMasterId r:id="rId27"/>
  </p:handoutMasterIdLst>
  <p:sldIdLst>
    <p:sldId id="275" r:id="rId2"/>
    <p:sldId id="256" r:id="rId3"/>
    <p:sldId id="257" r:id="rId4"/>
    <p:sldId id="279" r:id="rId5"/>
    <p:sldId id="310" r:id="rId6"/>
    <p:sldId id="311" r:id="rId7"/>
    <p:sldId id="274" r:id="rId8"/>
    <p:sldId id="278" r:id="rId9"/>
    <p:sldId id="280" r:id="rId10"/>
    <p:sldId id="281" r:id="rId11"/>
    <p:sldId id="315" r:id="rId12"/>
    <p:sldId id="283" r:id="rId13"/>
    <p:sldId id="284" r:id="rId14"/>
    <p:sldId id="313" r:id="rId15"/>
    <p:sldId id="282" r:id="rId16"/>
    <p:sldId id="308" r:id="rId17"/>
    <p:sldId id="314" r:id="rId18"/>
    <p:sldId id="309" r:id="rId19"/>
    <p:sldId id="312" r:id="rId20"/>
    <p:sldId id="288" r:id="rId21"/>
    <p:sldId id="316" r:id="rId22"/>
    <p:sldId id="289" r:id="rId23"/>
    <p:sldId id="268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913DD"/>
    <a:srgbClr val="2A12FF"/>
    <a:srgbClr val="F62010"/>
    <a:srgbClr val="D8F13F"/>
    <a:srgbClr val="CDE24E"/>
    <a:srgbClr val="42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2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6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24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13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BD5AD-FAEC-4A5D-BF81-767E76CF8C5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419F16-5340-494A-AF72-79E67580A160}"/>
              </a:ext>
            </a:extLst>
          </p:cNvPr>
          <p:cNvSpPr txBox="1"/>
          <p:nvPr/>
        </p:nvSpPr>
        <p:spPr>
          <a:xfrm>
            <a:off x="629478" y="1749287"/>
            <a:ext cx="10933044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 </a:t>
            </a:r>
            <a:endParaRPr lang="bn-BD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1</a:t>
            </a:r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ত্রিভুজ আঁকতে পারবে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।  </a:t>
            </a:r>
            <a:endParaRPr lang="bn-BD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ত্রিভুজের অন্ত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র্বৃত্ত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আঁকতে পারবে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। </a:t>
            </a:r>
            <a:endParaRPr lang="bn-BD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বর্গের অন্ত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র্বৃত্ত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ও পরিবৃত্ত আঁকতে পারবে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।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597F9-08F6-4DAB-BB88-85F7DC9F1720}"/>
              </a:ext>
            </a:extLst>
          </p:cNvPr>
          <p:cNvSpPr txBox="1"/>
          <p:nvPr/>
        </p:nvSpPr>
        <p:spPr>
          <a:xfrm>
            <a:off x="629478" y="106017"/>
            <a:ext cx="1093304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iam.png">
            <a:extLst>
              <a:ext uri="{FF2B5EF4-FFF2-40B4-BE49-F238E27FC236}">
                <a16:creationId xmlns:a16="http://schemas.microsoft.com/office/drawing/2014/main" id="{232F334D-94AF-457C-9F98-76EBB313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33" t="25261" r="25401" b="13716"/>
          <a:stretch>
            <a:fillRect/>
          </a:stretch>
        </p:blipFill>
        <p:spPr>
          <a:xfrm>
            <a:off x="719267" y="1448300"/>
            <a:ext cx="10753465" cy="5235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13037A-45C3-43BA-8F1B-EC2C9C6F2A61}"/>
              </a:ext>
            </a:extLst>
          </p:cNvPr>
          <p:cNvSpPr txBox="1"/>
          <p:nvPr/>
        </p:nvSpPr>
        <p:spPr>
          <a:xfrm>
            <a:off x="3355796" y="368119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55DA-8BD6-4557-A909-9337E7BB1471}"/>
              </a:ext>
            </a:extLst>
          </p:cNvPr>
          <p:cNvSpPr txBox="1"/>
          <p:nvPr/>
        </p:nvSpPr>
        <p:spPr>
          <a:xfrm>
            <a:off x="362857" y="0"/>
            <a:ext cx="1140822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মাঠের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অন্তর্বৃত্ত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E7CAFF-DBE9-475A-9601-D72DC11B44DB}"/>
              </a:ext>
            </a:extLst>
          </p:cNvPr>
          <p:cNvCxnSpPr/>
          <p:nvPr/>
        </p:nvCxnSpPr>
        <p:spPr>
          <a:xfrm>
            <a:off x="1676400" y="2667000"/>
            <a:ext cx="198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u.jpg">
            <a:extLst>
              <a:ext uri="{FF2B5EF4-FFF2-40B4-BE49-F238E27FC236}">
                <a16:creationId xmlns:a16="http://schemas.microsoft.com/office/drawing/2014/main" id="{630DCB6E-64D2-4C1D-BBAC-8F9EF6EF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246"/>
          <a:stretch>
            <a:fillRect/>
          </a:stretch>
        </p:blipFill>
        <p:spPr>
          <a:xfrm>
            <a:off x="1676400" y="1322816"/>
            <a:ext cx="7467598" cy="515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F2CBA-1BC4-445D-B166-BDA6F0A3B0EF}"/>
              </a:ext>
            </a:extLst>
          </p:cNvPr>
          <p:cNvSpPr txBox="1"/>
          <p:nvPr/>
        </p:nvSpPr>
        <p:spPr>
          <a:xfrm>
            <a:off x="556591" y="291548"/>
            <a:ext cx="907773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অন্তর্বৃত্ত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C6FDC-412A-4DC0-A68B-120469CD7350}"/>
              </a:ext>
            </a:extLst>
          </p:cNvPr>
          <p:cNvSpPr txBox="1"/>
          <p:nvPr/>
        </p:nvSpPr>
        <p:spPr>
          <a:xfrm>
            <a:off x="2589142" y="4977079"/>
            <a:ext cx="936928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চতুর্ভুজের চারটি বাহু ও চারটি কোণ পরস্পর সমান  তাকে বর্গ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ECA52-083F-4AE5-9E0D-A1A65623E9F8}"/>
              </a:ext>
            </a:extLst>
          </p:cNvPr>
          <p:cNvSpPr/>
          <p:nvPr/>
        </p:nvSpPr>
        <p:spPr>
          <a:xfrm>
            <a:off x="5437177" y="999109"/>
            <a:ext cx="6521253" cy="1773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5400" dirty="0">
                <a:latin typeface="NikoshBAN" pitchFamily="2" charset="0"/>
                <a:cs typeface="NikoshBAN" pitchFamily="2" charset="0"/>
              </a:rPr>
              <a:t>তিনটি সরলরেখা দ্বারা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সীমাবদ্ধ ক্ষেত্রকে ত্রিভূজ বলে।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9AFBC02-F762-4EB4-A232-E305EF4FDC27}"/>
              </a:ext>
            </a:extLst>
          </p:cNvPr>
          <p:cNvSpPr/>
          <p:nvPr/>
        </p:nvSpPr>
        <p:spPr>
          <a:xfrm>
            <a:off x="913768" y="203824"/>
            <a:ext cx="4064632" cy="271354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A5CDB-9C54-42A9-A5C0-859ADD3D131B}"/>
              </a:ext>
            </a:extLst>
          </p:cNvPr>
          <p:cNvSpPr/>
          <p:nvPr/>
        </p:nvSpPr>
        <p:spPr>
          <a:xfrm>
            <a:off x="159025" y="4623423"/>
            <a:ext cx="2186609" cy="20307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39A911-7620-4060-A0E9-E1682C7728CF}"/>
              </a:ext>
            </a:extLst>
          </p:cNvPr>
          <p:cNvSpPr/>
          <p:nvPr/>
        </p:nvSpPr>
        <p:spPr>
          <a:xfrm>
            <a:off x="371061" y="4787998"/>
            <a:ext cx="1164866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অন্তর্বৃত্ত ত্রিভূজের  তিনটি বাহু  এবং বর্গের অন্তর্বৃত্ত বর্গের চারটি বাহুকে স্পর্শ করে 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7CBE8F-1C9A-4B7C-A55D-81C7A77C5148}"/>
              </a:ext>
            </a:extLst>
          </p:cNvPr>
          <p:cNvSpPr/>
          <p:nvPr/>
        </p:nvSpPr>
        <p:spPr>
          <a:xfrm>
            <a:off x="901146" y="159025"/>
            <a:ext cx="4167098" cy="41031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0922-C073-45AC-BBFF-47A438D34155}"/>
              </a:ext>
            </a:extLst>
          </p:cNvPr>
          <p:cNvSpPr/>
          <p:nvPr/>
        </p:nvSpPr>
        <p:spPr>
          <a:xfrm>
            <a:off x="1608112" y="684890"/>
            <a:ext cx="2834998" cy="305137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8BC1F71-8B6E-46D6-87EC-B54F13DADB02}"/>
              </a:ext>
            </a:extLst>
          </p:cNvPr>
          <p:cNvSpPr/>
          <p:nvPr/>
        </p:nvSpPr>
        <p:spPr>
          <a:xfrm>
            <a:off x="1608112" y="684890"/>
            <a:ext cx="2834998" cy="3051378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782B14B-D7D6-4CE8-A4C0-953B4A58CFA7}"/>
              </a:ext>
            </a:extLst>
          </p:cNvPr>
          <p:cNvSpPr/>
          <p:nvPr/>
        </p:nvSpPr>
        <p:spPr>
          <a:xfrm>
            <a:off x="6467062" y="159025"/>
            <a:ext cx="4331290" cy="410310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68462BF-50C7-4D12-9409-D916D79DCE5F}"/>
              </a:ext>
            </a:extLst>
          </p:cNvPr>
          <p:cNvSpPr/>
          <p:nvPr/>
        </p:nvSpPr>
        <p:spPr>
          <a:xfrm>
            <a:off x="7366029" y="1569686"/>
            <a:ext cx="2533357" cy="2692447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7AF727-E449-4CE6-A237-A543370E74A3}"/>
              </a:ext>
            </a:extLst>
          </p:cNvPr>
          <p:cNvCxnSpPr/>
          <p:nvPr/>
        </p:nvCxnSpPr>
        <p:spPr>
          <a:xfrm>
            <a:off x="2232991" y="2143539"/>
            <a:ext cx="41148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2A14E7-6A46-4849-B25A-BAB374AD4256}"/>
              </a:ext>
            </a:extLst>
          </p:cNvPr>
          <p:cNvCxnSpPr/>
          <p:nvPr/>
        </p:nvCxnSpPr>
        <p:spPr>
          <a:xfrm>
            <a:off x="2232991" y="2524539"/>
            <a:ext cx="35052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47E23C-2B51-4650-910D-C5D0DF6A7C5B}"/>
              </a:ext>
            </a:extLst>
          </p:cNvPr>
          <p:cNvCxnSpPr/>
          <p:nvPr/>
        </p:nvCxnSpPr>
        <p:spPr>
          <a:xfrm>
            <a:off x="2309191" y="2905539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5ED919-802D-4EF5-AC42-6067EE827F6F}"/>
              </a:ext>
            </a:extLst>
          </p:cNvPr>
          <p:cNvCxnSpPr>
            <a:cxnSpLocks/>
          </p:cNvCxnSpPr>
          <p:nvPr/>
        </p:nvCxnSpPr>
        <p:spPr>
          <a:xfrm flipV="1">
            <a:off x="2156791" y="5947705"/>
            <a:ext cx="6589644" cy="82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inus 23">
            <a:extLst>
              <a:ext uri="{FF2B5EF4-FFF2-40B4-BE49-F238E27FC236}">
                <a16:creationId xmlns:a16="http://schemas.microsoft.com/office/drawing/2014/main" id="{85BF3546-1A79-4EB3-8D2A-FD3E9140BB90}"/>
              </a:ext>
            </a:extLst>
          </p:cNvPr>
          <p:cNvSpPr/>
          <p:nvPr/>
        </p:nvSpPr>
        <p:spPr>
          <a:xfrm rot="16200000">
            <a:off x="6042991" y="5801139"/>
            <a:ext cx="533400" cy="38100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55A1FF-A862-424E-90FF-F55D5099D016}"/>
              </a:ext>
            </a:extLst>
          </p:cNvPr>
          <p:cNvCxnSpPr/>
          <p:nvPr/>
        </p:nvCxnSpPr>
        <p:spPr>
          <a:xfrm rot="5400000" flipH="1" flipV="1">
            <a:off x="1813891" y="3858039"/>
            <a:ext cx="2514600" cy="1828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97EE51-6C5E-4CD3-A914-CD3DA3F5EE45}"/>
              </a:ext>
            </a:extLst>
          </p:cNvPr>
          <p:cNvCxnSpPr/>
          <p:nvPr/>
        </p:nvCxnSpPr>
        <p:spPr>
          <a:xfrm rot="16200000" flipV="1">
            <a:off x="3871291" y="3591338"/>
            <a:ext cx="2514600" cy="2286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AD2B42-6AAC-4544-AF8C-055FF2D10C6A}"/>
              </a:ext>
            </a:extLst>
          </p:cNvPr>
          <p:cNvSpPr txBox="1"/>
          <p:nvPr/>
        </p:nvSpPr>
        <p:spPr>
          <a:xfrm>
            <a:off x="3833191" y="298173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2504E4-D16B-4DD5-9977-26A5E2BAA3A5}"/>
              </a:ext>
            </a:extLst>
          </p:cNvPr>
          <p:cNvSpPr txBox="1"/>
          <p:nvPr/>
        </p:nvSpPr>
        <p:spPr>
          <a:xfrm>
            <a:off x="1775791" y="587733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A06AB3-E7F3-4D50-8B12-55DC0EC204DA}"/>
              </a:ext>
            </a:extLst>
          </p:cNvPr>
          <p:cNvSpPr txBox="1"/>
          <p:nvPr/>
        </p:nvSpPr>
        <p:spPr>
          <a:xfrm>
            <a:off x="6271591" y="602973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B3FCFA-FEF0-4142-927D-F769B70340C6}"/>
              </a:ext>
            </a:extLst>
          </p:cNvPr>
          <p:cNvSpPr txBox="1"/>
          <p:nvPr/>
        </p:nvSpPr>
        <p:spPr>
          <a:xfrm>
            <a:off x="3452191" y="176253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5D5AAD-CB0E-4BCB-B5CF-4C0D4A75BE9B}"/>
              </a:ext>
            </a:extLst>
          </p:cNvPr>
          <p:cNvSpPr txBox="1"/>
          <p:nvPr/>
        </p:nvSpPr>
        <p:spPr>
          <a:xfrm>
            <a:off x="3452191" y="214353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BF039-49F4-486E-B0B6-2076117E321E}"/>
              </a:ext>
            </a:extLst>
          </p:cNvPr>
          <p:cNvSpPr txBox="1"/>
          <p:nvPr/>
        </p:nvSpPr>
        <p:spPr>
          <a:xfrm>
            <a:off x="3375991" y="252453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9B5019-9811-44E6-988B-51233AF7D7DE}"/>
              </a:ext>
            </a:extLst>
          </p:cNvPr>
          <p:cNvSpPr txBox="1"/>
          <p:nvPr/>
        </p:nvSpPr>
        <p:spPr>
          <a:xfrm>
            <a:off x="1775791" y="183873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C3BAFB-E11A-4624-9629-069FCE123404}"/>
              </a:ext>
            </a:extLst>
          </p:cNvPr>
          <p:cNvSpPr txBox="1"/>
          <p:nvPr/>
        </p:nvSpPr>
        <p:spPr>
          <a:xfrm>
            <a:off x="1851991" y="229593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20600-2719-4CF0-8CFE-18E5B02F7D63}"/>
              </a:ext>
            </a:extLst>
          </p:cNvPr>
          <p:cNvSpPr txBox="1"/>
          <p:nvPr/>
        </p:nvSpPr>
        <p:spPr>
          <a:xfrm>
            <a:off x="1851991" y="267693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0BC036-A051-49E1-BD59-9808C7016C65}"/>
              </a:ext>
            </a:extLst>
          </p:cNvPr>
          <p:cNvSpPr txBox="1"/>
          <p:nvPr/>
        </p:nvSpPr>
        <p:spPr>
          <a:xfrm>
            <a:off x="248478" y="133356"/>
            <a:ext cx="1174142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# একটি ত্রিভুজের তিন টি বাহুর দৈর্ঘ্য যথাক্রমে 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,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ও 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। ত্রিভূজ টি অঙ্কন করে তার অন্তর্বৃত্ত  আকতে হবে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74396C-29C9-4B3D-8769-BA41503EB1B9}"/>
              </a:ext>
            </a:extLst>
          </p:cNvPr>
          <p:cNvSpPr txBox="1"/>
          <p:nvPr/>
        </p:nvSpPr>
        <p:spPr>
          <a:xfrm>
            <a:off x="33130" y="1454018"/>
            <a:ext cx="159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অঙ্কনঃ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6204F7B6-06E5-4E0C-9CCB-026C487E8CBD}"/>
              </a:ext>
            </a:extLst>
          </p:cNvPr>
          <p:cNvSpPr/>
          <p:nvPr/>
        </p:nvSpPr>
        <p:spPr>
          <a:xfrm rot="16370258">
            <a:off x="3816716" y="3304917"/>
            <a:ext cx="1444487" cy="149299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EF6C637-95DC-4783-B2E9-6E26F6700411}"/>
              </a:ext>
            </a:extLst>
          </p:cNvPr>
          <p:cNvSpPr/>
          <p:nvPr/>
        </p:nvSpPr>
        <p:spPr>
          <a:xfrm rot="21109693">
            <a:off x="2825744" y="3314332"/>
            <a:ext cx="1444487" cy="149299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8AB1AA-C6D3-4D64-B0ED-DD08DAA649E0}"/>
              </a:ext>
            </a:extLst>
          </p:cNvPr>
          <p:cNvSpPr/>
          <p:nvPr/>
        </p:nvSpPr>
        <p:spPr>
          <a:xfrm>
            <a:off x="8746435" y="5466990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3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DDE21A-268B-43C3-84B8-0C1AF5A9C685}"/>
              </a:ext>
            </a:extLst>
          </p:cNvPr>
          <p:cNvCxnSpPr/>
          <p:nvPr/>
        </p:nvCxnSpPr>
        <p:spPr>
          <a:xfrm>
            <a:off x="1359132" y="646191"/>
            <a:ext cx="4038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D7183F-E51E-4147-BBBD-A7073045BC97}"/>
              </a:ext>
            </a:extLst>
          </p:cNvPr>
          <p:cNvCxnSpPr/>
          <p:nvPr/>
        </p:nvCxnSpPr>
        <p:spPr>
          <a:xfrm>
            <a:off x="1371600" y="1066800"/>
            <a:ext cx="35052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45024F-A837-4F38-B391-9B364DDF12BB}"/>
              </a:ext>
            </a:extLst>
          </p:cNvPr>
          <p:cNvCxnSpPr/>
          <p:nvPr/>
        </p:nvCxnSpPr>
        <p:spPr>
          <a:xfrm>
            <a:off x="1447800" y="1447800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0117BEA5-B17F-44C9-B87C-10AA9431E3EC}"/>
              </a:ext>
            </a:extLst>
          </p:cNvPr>
          <p:cNvSpPr/>
          <p:nvPr/>
        </p:nvSpPr>
        <p:spPr>
          <a:xfrm rot="15579403">
            <a:off x="3066153" y="17593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963E12A-C5AC-4486-8DDC-BCC5511248DD}"/>
              </a:ext>
            </a:extLst>
          </p:cNvPr>
          <p:cNvSpPr/>
          <p:nvPr/>
        </p:nvSpPr>
        <p:spPr>
          <a:xfrm rot="21357104">
            <a:off x="2326293" y="19386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50A6A1-FE59-46A0-93D1-EC7A2D1C6D6E}"/>
              </a:ext>
            </a:extLst>
          </p:cNvPr>
          <p:cNvCxnSpPr>
            <a:cxnSpLocks/>
          </p:cNvCxnSpPr>
          <p:nvPr/>
        </p:nvCxnSpPr>
        <p:spPr>
          <a:xfrm>
            <a:off x="1295400" y="4572000"/>
            <a:ext cx="726550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inus 23">
            <a:extLst>
              <a:ext uri="{FF2B5EF4-FFF2-40B4-BE49-F238E27FC236}">
                <a16:creationId xmlns:a16="http://schemas.microsoft.com/office/drawing/2014/main" id="{AF1AE3B9-E940-463C-B1E7-D8076AF7EE1F}"/>
              </a:ext>
            </a:extLst>
          </p:cNvPr>
          <p:cNvSpPr/>
          <p:nvPr/>
        </p:nvSpPr>
        <p:spPr>
          <a:xfrm rot="16200000">
            <a:off x="5181600" y="4343400"/>
            <a:ext cx="533400" cy="38100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7FE45-C4E9-4F6B-9402-A3E68937B29B}"/>
              </a:ext>
            </a:extLst>
          </p:cNvPr>
          <p:cNvCxnSpPr/>
          <p:nvPr/>
        </p:nvCxnSpPr>
        <p:spPr>
          <a:xfrm rot="5400000" flipH="1" flipV="1">
            <a:off x="952500" y="2400300"/>
            <a:ext cx="2514600" cy="1828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EEC830-EC88-4624-A0D0-C0150975A0B7}"/>
              </a:ext>
            </a:extLst>
          </p:cNvPr>
          <p:cNvCxnSpPr/>
          <p:nvPr/>
        </p:nvCxnSpPr>
        <p:spPr>
          <a:xfrm rot="16200000" flipV="1">
            <a:off x="3048000" y="2209800"/>
            <a:ext cx="2438400" cy="2286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4CA861-AEF9-47FA-8A97-42C4FEB7B994}"/>
              </a:ext>
            </a:extLst>
          </p:cNvPr>
          <p:cNvSpPr txBox="1"/>
          <p:nvPr/>
        </p:nvSpPr>
        <p:spPr>
          <a:xfrm>
            <a:off x="2971800" y="152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55B2E-A6EA-4731-804C-6AA62102910F}"/>
              </a:ext>
            </a:extLst>
          </p:cNvPr>
          <p:cNvSpPr txBox="1"/>
          <p:nvPr/>
        </p:nvSpPr>
        <p:spPr>
          <a:xfrm>
            <a:off x="914400" y="4419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42A5C-48CA-4E9F-AEA5-3BB094DC3DE1}"/>
              </a:ext>
            </a:extLst>
          </p:cNvPr>
          <p:cNvSpPr txBox="1"/>
          <p:nvPr/>
        </p:nvSpPr>
        <p:spPr>
          <a:xfrm>
            <a:off x="54102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A9B83-2ADE-483B-90BC-3A599F8433F1}"/>
              </a:ext>
            </a:extLst>
          </p:cNvPr>
          <p:cNvSpPr txBox="1"/>
          <p:nvPr/>
        </p:nvSpPr>
        <p:spPr>
          <a:xfrm>
            <a:off x="2590800" y="18462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F846F-5DC9-4015-B4D4-739DC8E4FF39}"/>
              </a:ext>
            </a:extLst>
          </p:cNvPr>
          <p:cNvSpPr txBox="1"/>
          <p:nvPr/>
        </p:nvSpPr>
        <p:spPr>
          <a:xfrm>
            <a:off x="25908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52CE9-2160-4A23-941C-C5B2E5AB1FBF}"/>
              </a:ext>
            </a:extLst>
          </p:cNvPr>
          <p:cNvSpPr txBox="1"/>
          <p:nvPr/>
        </p:nvSpPr>
        <p:spPr>
          <a:xfrm>
            <a:off x="25146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90D2-730A-4A9E-9C47-196F1BC8B4E9}"/>
              </a:ext>
            </a:extLst>
          </p:cNvPr>
          <p:cNvSpPr txBox="1"/>
          <p:nvPr/>
        </p:nvSpPr>
        <p:spPr>
          <a:xfrm>
            <a:off x="914400" y="38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CE97D-D0C1-4148-AAE0-B7C5D0EA573D}"/>
              </a:ext>
            </a:extLst>
          </p:cNvPr>
          <p:cNvSpPr txBox="1"/>
          <p:nvPr/>
        </p:nvSpPr>
        <p:spPr>
          <a:xfrm>
            <a:off x="990600" y="83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B1409-A0D7-4637-857D-41F029A915D8}"/>
              </a:ext>
            </a:extLst>
          </p:cNvPr>
          <p:cNvSpPr txBox="1"/>
          <p:nvPr/>
        </p:nvSpPr>
        <p:spPr>
          <a:xfrm>
            <a:off x="9906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1CB98A-475E-48C9-B748-46AC4E5E1C99}"/>
              </a:ext>
            </a:extLst>
          </p:cNvPr>
          <p:cNvSpPr/>
          <p:nvPr/>
        </p:nvSpPr>
        <p:spPr>
          <a:xfrm rot="20265967">
            <a:off x="1972019" y="3811908"/>
            <a:ext cx="995120" cy="1176677"/>
          </a:xfrm>
          <a:prstGeom prst="arc">
            <a:avLst>
              <a:gd name="adj1" fmla="val 16166944"/>
              <a:gd name="adj2" fmla="val 203824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DA5D9EE-8F56-4776-BF65-DDF837D42263}"/>
              </a:ext>
            </a:extLst>
          </p:cNvPr>
          <p:cNvSpPr/>
          <p:nvPr/>
        </p:nvSpPr>
        <p:spPr>
          <a:xfrm rot="21357104">
            <a:off x="1776300" y="357131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EE629CE-3A4D-490B-A8D4-0F73DC071CC2}"/>
              </a:ext>
            </a:extLst>
          </p:cNvPr>
          <p:cNvSpPr/>
          <p:nvPr/>
        </p:nvSpPr>
        <p:spPr>
          <a:xfrm rot="16436894">
            <a:off x="3768073" y="346458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6C3C3B27-9CDB-42D1-99AC-3E4F36E6475F}"/>
              </a:ext>
            </a:extLst>
          </p:cNvPr>
          <p:cNvSpPr/>
          <p:nvPr/>
        </p:nvSpPr>
        <p:spPr>
          <a:xfrm rot="21357104">
            <a:off x="3240694" y="3742664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B83F5F1-1E75-4575-B58B-9A9E95BDD214}"/>
              </a:ext>
            </a:extLst>
          </p:cNvPr>
          <p:cNvSpPr/>
          <p:nvPr/>
        </p:nvSpPr>
        <p:spPr>
          <a:xfrm rot="21357104">
            <a:off x="1259493" y="39960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C155009-B4EB-46FA-8E51-27315DFC3970}"/>
              </a:ext>
            </a:extLst>
          </p:cNvPr>
          <p:cNvSpPr/>
          <p:nvPr/>
        </p:nvSpPr>
        <p:spPr>
          <a:xfrm rot="21357104">
            <a:off x="2478694" y="4834259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CD70E76-0061-482C-8F73-2B98B1323C0A}"/>
              </a:ext>
            </a:extLst>
          </p:cNvPr>
          <p:cNvSpPr/>
          <p:nvPr/>
        </p:nvSpPr>
        <p:spPr>
          <a:xfrm rot="629633">
            <a:off x="1219114" y="3860607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2382B7-8335-4363-A1F0-C8AC60EDC989}"/>
              </a:ext>
            </a:extLst>
          </p:cNvPr>
          <p:cNvCxnSpPr>
            <a:cxnSpLocks/>
          </p:cNvCxnSpPr>
          <p:nvPr/>
        </p:nvCxnSpPr>
        <p:spPr>
          <a:xfrm flipV="1">
            <a:off x="1295400" y="3057947"/>
            <a:ext cx="2524635" cy="15140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C61FAC-A23C-4F0B-A6BA-808DBDA17AC2}"/>
              </a:ext>
            </a:extLst>
          </p:cNvPr>
          <p:cNvCxnSpPr>
            <a:cxnSpLocks/>
          </p:cNvCxnSpPr>
          <p:nvPr/>
        </p:nvCxnSpPr>
        <p:spPr>
          <a:xfrm>
            <a:off x="2557717" y="3158776"/>
            <a:ext cx="2852483" cy="141481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036BA6-9E00-4F43-96BE-94C1EF174342}"/>
              </a:ext>
            </a:extLst>
          </p:cNvPr>
          <p:cNvCxnSpPr>
            <a:cxnSpLocks/>
            <a:endCxn id="46" idx="4"/>
          </p:cNvCxnSpPr>
          <p:nvPr/>
        </p:nvCxnSpPr>
        <p:spPr>
          <a:xfrm>
            <a:off x="3181525" y="3492133"/>
            <a:ext cx="19241" cy="10870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C7E8819-E195-4645-AEA7-E50AB98762B8}"/>
              </a:ext>
            </a:extLst>
          </p:cNvPr>
          <p:cNvSpPr/>
          <p:nvPr/>
        </p:nvSpPr>
        <p:spPr>
          <a:xfrm>
            <a:off x="2209800" y="2743200"/>
            <a:ext cx="19812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0B2A24-AA44-4551-8035-F7CC7966BA4A}"/>
              </a:ext>
            </a:extLst>
          </p:cNvPr>
          <p:cNvSpPr txBox="1"/>
          <p:nvPr/>
        </p:nvSpPr>
        <p:spPr>
          <a:xfrm>
            <a:off x="30480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2EF71A-9F4A-47AD-B0C8-BA9B32626E53}"/>
              </a:ext>
            </a:extLst>
          </p:cNvPr>
          <p:cNvSpPr txBox="1"/>
          <p:nvPr/>
        </p:nvSpPr>
        <p:spPr>
          <a:xfrm>
            <a:off x="30480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5304019-97E2-4A9A-9954-3C53E1FD5016}"/>
              </a:ext>
            </a:extLst>
          </p:cNvPr>
          <p:cNvSpPr/>
          <p:nvPr/>
        </p:nvSpPr>
        <p:spPr>
          <a:xfrm rot="21357104">
            <a:off x="785343" y="1928495"/>
            <a:ext cx="995120" cy="1176677"/>
          </a:xfrm>
          <a:prstGeom prst="arc">
            <a:avLst>
              <a:gd name="adj1" fmla="val 16166944"/>
              <a:gd name="adj2" fmla="val 2025860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5E6E6E0-F338-4156-B9C0-2069D28AE244}"/>
              </a:ext>
            </a:extLst>
          </p:cNvPr>
          <p:cNvSpPr/>
          <p:nvPr/>
        </p:nvSpPr>
        <p:spPr>
          <a:xfrm rot="18037028">
            <a:off x="2776650" y="1594362"/>
            <a:ext cx="896356" cy="2109055"/>
          </a:xfrm>
          <a:prstGeom prst="arc">
            <a:avLst>
              <a:gd name="adj1" fmla="val 1731763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773BD06-015E-4B5D-BAC8-C768C86F1902}"/>
              </a:ext>
            </a:extLst>
          </p:cNvPr>
          <p:cNvSpPr/>
          <p:nvPr/>
        </p:nvSpPr>
        <p:spPr>
          <a:xfrm rot="21357104">
            <a:off x="3697894" y="2700658"/>
            <a:ext cx="995120" cy="1176677"/>
          </a:xfrm>
          <a:prstGeom prst="arc">
            <a:avLst>
              <a:gd name="adj1" fmla="val 16166944"/>
              <a:gd name="adj2" fmla="val 2079297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C385DE-BDAC-4A72-B1AA-2FDC822399AB}"/>
              </a:ext>
            </a:extLst>
          </p:cNvPr>
          <p:cNvSpPr txBox="1"/>
          <p:nvPr/>
        </p:nvSpPr>
        <p:spPr>
          <a:xfrm>
            <a:off x="3706692" y="30085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968399-5D2C-4D64-BF28-35BBDF741666}"/>
              </a:ext>
            </a:extLst>
          </p:cNvPr>
          <p:cNvSpPr txBox="1"/>
          <p:nvPr/>
        </p:nvSpPr>
        <p:spPr>
          <a:xfrm flipH="1">
            <a:off x="2306303" y="3062264"/>
            <a:ext cx="49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7DB6B6-1008-4915-B907-80119EDA39AB}"/>
              </a:ext>
            </a:extLst>
          </p:cNvPr>
          <p:cNvSpPr/>
          <p:nvPr/>
        </p:nvSpPr>
        <p:spPr>
          <a:xfrm>
            <a:off x="2225421" y="2727185"/>
            <a:ext cx="19812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3650391-0106-44FC-ADCD-C77B3F0CC23F}"/>
              </a:ext>
            </a:extLst>
          </p:cNvPr>
          <p:cNvSpPr/>
          <p:nvPr/>
        </p:nvSpPr>
        <p:spPr>
          <a:xfrm>
            <a:off x="2181371" y="2682916"/>
            <a:ext cx="2038789" cy="189622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49C88FA9-B2A4-4FD3-A621-F9AF03943E85}"/>
              </a:ext>
            </a:extLst>
          </p:cNvPr>
          <p:cNvSpPr/>
          <p:nvPr/>
        </p:nvSpPr>
        <p:spPr>
          <a:xfrm rot="13710094">
            <a:off x="3854040" y="3254405"/>
            <a:ext cx="821393" cy="1016756"/>
          </a:xfrm>
          <a:prstGeom prst="arc">
            <a:avLst>
              <a:gd name="adj1" fmla="val 1672035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369A404-2C50-47B0-9B7B-0EB4C5D02C58}"/>
              </a:ext>
            </a:extLst>
          </p:cNvPr>
          <p:cNvSpPr/>
          <p:nvPr/>
        </p:nvSpPr>
        <p:spPr>
          <a:xfrm rot="1328275">
            <a:off x="1580508" y="3518789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86FCF34-C426-4746-A1BC-9D1B18A44913}"/>
              </a:ext>
            </a:extLst>
          </p:cNvPr>
          <p:cNvSpPr/>
          <p:nvPr/>
        </p:nvSpPr>
        <p:spPr>
          <a:xfrm rot="14741557">
            <a:off x="4404671" y="3699996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908011-CB3C-4A06-9AD7-7BBD24724D4B}"/>
              </a:ext>
            </a:extLst>
          </p:cNvPr>
          <p:cNvSpPr/>
          <p:nvPr/>
        </p:nvSpPr>
        <p:spPr>
          <a:xfrm>
            <a:off x="8333885" y="4234934"/>
            <a:ext cx="29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358C9C-9F54-4876-A5B1-6D172205CDF9}"/>
              </a:ext>
            </a:extLst>
          </p:cNvPr>
          <p:cNvSpPr txBox="1"/>
          <p:nvPr/>
        </p:nvSpPr>
        <p:spPr>
          <a:xfrm>
            <a:off x="0" y="5246003"/>
            <a:ext cx="1201972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করি একটি ত্রিভুজের তিনটি বাহুর দৈর্ঘ্য যথাক্রমে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b=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c=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। ত্রিভূজ টি অঙ্কন করে তার অন্তর্বৃত্ত আকতে হবে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166EFD-76F9-4FD6-9B03-41017427C3C0}"/>
              </a:ext>
            </a:extLst>
          </p:cNvPr>
          <p:cNvSpPr txBox="1"/>
          <p:nvPr/>
        </p:nvSpPr>
        <p:spPr>
          <a:xfrm>
            <a:off x="347869" y="-6647"/>
            <a:ext cx="159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অঙ্কনঃ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 animBg="1"/>
      <p:bldP spid="24" grpId="0" animBg="1"/>
      <p:bldP spid="28" grpId="0" animBg="1"/>
      <p:bldP spid="33" grpId="0"/>
      <p:bldP spid="34" grpId="0"/>
      <p:bldP spid="38" grpId="0" animBg="1"/>
      <p:bldP spid="42" grpId="0"/>
      <p:bldP spid="43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B4034-2FFC-4DCD-91A6-78AC379B6A27}"/>
              </a:ext>
            </a:extLst>
          </p:cNvPr>
          <p:cNvSpPr txBox="1"/>
          <p:nvPr/>
        </p:nvSpPr>
        <p:spPr>
          <a:xfrm>
            <a:off x="59635" y="390886"/>
            <a:ext cx="11920330" cy="6309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অঙ্কনের বিবরণঃ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রশ্মি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সেন্টিমিটারের সমান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নিই।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যথাক্রমে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রেখার একই পাশে দুইটি বৃত্তচাপ আঁকি । বৃত্তচাপ দ্বয় পরস্পরকে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 । তাহলে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  উৎপন্ন হল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 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এবং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ACB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CF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সমদ্বিখন্ডিত করি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CF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 হতে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উপর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OP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লম্ব আঁকি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OP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একটি বৃত্ত আঁকি , যা ত্রিভূজের  প্রত্যেক বাহু কে স্পর্শ করে । তাহলে এই বৃত্তটিই নির্ণেয় অন্তর্বৃত্ত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D25C3-99B8-49EA-8332-D3633830A6DE}"/>
              </a:ext>
            </a:extLst>
          </p:cNvPr>
          <p:cNvSpPr txBox="1"/>
          <p:nvPr/>
        </p:nvSpPr>
        <p:spPr>
          <a:xfrm>
            <a:off x="2340617" y="15255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3EC53-9013-4242-A0F5-0EA538D92A7F}"/>
              </a:ext>
            </a:extLst>
          </p:cNvPr>
          <p:cNvSpPr txBox="1"/>
          <p:nvPr/>
        </p:nvSpPr>
        <p:spPr>
          <a:xfrm>
            <a:off x="3393990" y="138709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NikoshBAN" pitchFamily="2" charset="0"/>
              </a:rPr>
              <a:t>5</a:t>
            </a:r>
            <a:r>
              <a:rPr lang="bn-BD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8E8A82-8E8B-40B9-955B-7E829D4BE053}"/>
              </a:ext>
            </a:extLst>
          </p:cNvPr>
          <p:cNvCxnSpPr/>
          <p:nvPr/>
        </p:nvCxnSpPr>
        <p:spPr>
          <a:xfrm>
            <a:off x="2710069" y="1798664"/>
            <a:ext cx="2362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C41575-9906-4DE1-8FB0-5B428BCD698C}"/>
              </a:ext>
            </a:extLst>
          </p:cNvPr>
          <p:cNvCxnSpPr>
            <a:cxnSpLocks/>
          </p:cNvCxnSpPr>
          <p:nvPr/>
        </p:nvCxnSpPr>
        <p:spPr>
          <a:xfrm flipV="1">
            <a:off x="2786270" y="5120730"/>
            <a:ext cx="5770002" cy="763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1D684115-7F34-44B8-9C32-68C1BF6B53A9}"/>
              </a:ext>
            </a:extLst>
          </p:cNvPr>
          <p:cNvSpPr/>
          <p:nvPr/>
        </p:nvSpPr>
        <p:spPr>
          <a:xfrm rot="15579403">
            <a:off x="2687397" y="3679861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7D582FF-77DA-48F7-A8F4-29CAB865C02A}"/>
              </a:ext>
            </a:extLst>
          </p:cNvPr>
          <p:cNvSpPr/>
          <p:nvPr/>
        </p:nvSpPr>
        <p:spPr>
          <a:xfrm rot="21357104">
            <a:off x="1903256" y="3859152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9FA87D-769D-46B2-A48B-F6A57577D39D}"/>
              </a:ext>
            </a:extLst>
          </p:cNvPr>
          <p:cNvSpPr/>
          <p:nvPr/>
        </p:nvSpPr>
        <p:spPr>
          <a:xfrm rot="19279905">
            <a:off x="2259737" y="4540221"/>
            <a:ext cx="1264121" cy="1253418"/>
          </a:xfrm>
          <a:prstGeom prst="arc">
            <a:avLst>
              <a:gd name="adj1" fmla="val 13446790"/>
              <a:gd name="adj2" fmla="val 2507083"/>
            </a:avLst>
          </a:prstGeom>
          <a:ln w="38100"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121099-9819-4555-8A88-19614DA51C37}"/>
              </a:ext>
            </a:extLst>
          </p:cNvPr>
          <p:cNvCxnSpPr>
            <a:cxnSpLocks/>
          </p:cNvCxnSpPr>
          <p:nvPr/>
        </p:nvCxnSpPr>
        <p:spPr>
          <a:xfrm flipH="1" flipV="1">
            <a:off x="2716647" y="2260079"/>
            <a:ext cx="69623" cy="29370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AB3D0D-140A-4D25-A057-3ABDD0B8A836}"/>
              </a:ext>
            </a:extLst>
          </p:cNvPr>
          <p:cNvCxnSpPr/>
          <p:nvPr/>
        </p:nvCxnSpPr>
        <p:spPr>
          <a:xfrm>
            <a:off x="2710070" y="2987293"/>
            <a:ext cx="24384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F8B639-29E2-40C2-928A-0B88ED2CD84A}"/>
              </a:ext>
            </a:extLst>
          </p:cNvPr>
          <p:cNvCxnSpPr/>
          <p:nvPr/>
        </p:nvCxnSpPr>
        <p:spPr>
          <a:xfrm flipV="1">
            <a:off x="2786270" y="2911093"/>
            <a:ext cx="2438400" cy="2209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BF79A-09A9-4DCA-8FD3-E484E4E75838}"/>
              </a:ext>
            </a:extLst>
          </p:cNvPr>
          <p:cNvCxnSpPr/>
          <p:nvPr/>
        </p:nvCxnSpPr>
        <p:spPr>
          <a:xfrm rot="5400000" flipH="1" flipV="1">
            <a:off x="3358564" y="4625593"/>
            <a:ext cx="1142206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092DAA28-2064-4F57-B463-54BB81AF5BF1}"/>
              </a:ext>
            </a:extLst>
          </p:cNvPr>
          <p:cNvSpPr/>
          <p:nvPr/>
        </p:nvSpPr>
        <p:spPr>
          <a:xfrm rot="15579403">
            <a:off x="5014222" y="2765463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CAFE9AF-BBC3-4E85-BF46-A53C7B5CB670}"/>
              </a:ext>
            </a:extLst>
          </p:cNvPr>
          <p:cNvSpPr/>
          <p:nvPr/>
        </p:nvSpPr>
        <p:spPr>
          <a:xfrm rot="21357104">
            <a:off x="4426764" y="2919957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F675F9A-B7DF-4DAC-BC4E-636CDB8CE38F}"/>
              </a:ext>
            </a:extLst>
          </p:cNvPr>
          <p:cNvSpPr/>
          <p:nvPr/>
        </p:nvSpPr>
        <p:spPr>
          <a:xfrm rot="21357104">
            <a:off x="3122456" y="553555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79009A-4904-409B-8B27-5A8C57E17D1D}"/>
              </a:ext>
            </a:extLst>
          </p:cNvPr>
          <p:cNvCxnSpPr/>
          <p:nvPr/>
        </p:nvCxnSpPr>
        <p:spPr>
          <a:xfrm rot="16200000" flipV="1">
            <a:off x="4081670" y="4054093"/>
            <a:ext cx="22098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BF0485-AFBA-4467-8C02-441EA6B60B6A}"/>
              </a:ext>
            </a:extLst>
          </p:cNvPr>
          <p:cNvCxnSpPr/>
          <p:nvPr/>
        </p:nvCxnSpPr>
        <p:spPr>
          <a:xfrm rot="10800000">
            <a:off x="2710070" y="2987293"/>
            <a:ext cx="2514600" cy="2209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447C6B5-5BCF-4D01-9CDD-75B84E0CBBA5}"/>
              </a:ext>
            </a:extLst>
          </p:cNvPr>
          <p:cNvSpPr/>
          <p:nvPr/>
        </p:nvSpPr>
        <p:spPr>
          <a:xfrm>
            <a:off x="2696847" y="2975819"/>
            <a:ext cx="2438400" cy="22098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977957-BC06-4D95-BCC1-E749C17ADDFA}"/>
              </a:ext>
            </a:extLst>
          </p:cNvPr>
          <p:cNvSpPr txBox="1"/>
          <p:nvPr/>
        </p:nvSpPr>
        <p:spPr>
          <a:xfrm>
            <a:off x="2252870" y="275869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F37D7E-C063-49F7-A2EB-9A9C96074541}"/>
              </a:ext>
            </a:extLst>
          </p:cNvPr>
          <p:cNvSpPr txBox="1"/>
          <p:nvPr/>
        </p:nvSpPr>
        <p:spPr>
          <a:xfrm>
            <a:off x="2329070" y="504469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F0D77-C2BE-425B-9FD3-CF8DDB012482}"/>
              </a:ext>
            </a:extLst>
          </p:cNvPr>
          <p:cNvSpPr txBox="1"/>
          <p:nvPr/>
        </p:nvSpPr>
        <p:spPr>
          <a:xfrm>
            <a:off x="5234727" y="475528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6E783-0FCB-4D99-A707-20ABB025A819}"/>
              </a:ext>
            </a:extLst>
          </p:cNvPr>
          <p:cNvSpPr txBox="1"/>
          <p:nvPr/>
        </p:nvSpPr>
        <p:spPr>
          <a:xfrm>
            <a:off x="5377070" y="26824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DF0321-13B5-4358-9CCD-144C3C51DCB3}"/>
              </a:ext>
            </a:extLst>
          </p:cNvPr>
          <p:cNvSpPr txBox="1"/>
          <p:nvPr/>
        </p:nvSpPr>
        <p:spPr>
          <a:xfrm>
            <a:off x="3853070" y="35206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3621BC-3412-49E3-A251-D1C941459457}"/>
              </a:ext>
            </a:extLst>
          </p:cNvPr>
          <p:cNvSpPr txBox="1"/>
          <p:nvPr/>
        </p:nvSpPr>
        <p:spPr>
          <a:xfrm>
            <a:off x="3776870" y="51970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B725A68-3CE1-43F5-A431-9AD166269FC3}"/>
              </a:ext>
            </a:extLst>
          </p:cNvPr>
          <p:cNvSpPr/>
          <p:nvPr/>
        </p:nvSpPr>
        <p:spPr>
          <a:xfrm>
            <a:off x="2329070" y="2530093"/>
            <a:ext cx="3352800" cy="3124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F9C83E7-A4BD-40CC-8BB0-5CC475F744E7}"/>
              </a:ext>
            </a:extLst>
          </p:cNvPr>
          <p:cNvSpPr/>
          <p:nvPr/>
        </p:nvSpPr>
        <p:spPr>
          <a:xfrm rot="14405750">
            <a:off x="2437177" y="4188922"/>
            <a:ext cx="995120" cy="1176677"/>
          </a:xfrm>
          <a:prstGeom prst="arc">
            <a:avLst>
              <a:gd name="adj1" fmla="val 16166944"/>
              <a:gd name="adj2" fmla="val 1925502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7458290-B515-4E31-BF21-B93A1D6014CE}"/>
              </a:ext>
            </a:extLst>
          </p:cNvPr>
          <p:cNvSpPr/>
          <p:nvPr/>
        </p:nvSpPr>
        <p:spPr>
          <a:xfrm rot="14821830">
            <a:off x="3070659" y="4367775"/>
            <a:ext cx="1143866" cy="1241543"/>
          </a:xfrm>
          <a:prstGeom prst="arc">
            <a:avLst>
              <a:gd name="adj1" fmla="val 18088132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17DAB76-D5F1-48CC-BC3B-53EBF512E61D}"/>
              </a:ext>
            </a:extLst>
          </p:cNvPr>
          <p:cNvSpPr/>
          <p:nvPr/>
        </p:nvSpPr>
        <p:spPr>
          <a:xfrm>
            <a:off x="2726237" y="2935825"/>
            <a:ext cx="2485209" cy="227274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A9A33ED-2196-4590-81CE-7A2C04152235}"/>
              </a:ext>
            </a:extLst>
          </p:cNvPr>
          <p:cNvSpPr/>
          <p:nvPr/>
        </p:nvSpPr>
        <p:spPr>
          <a:xfrm rot="20087472">
            <a:off x="2057563" y="3899314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A4DD544-A96B-4F1C-8A14-23B4DD781391}"/>
              </a:ext>
            </a:extLst>
          </p:cNvPr>
          <p:cNvSpPr/>
          <p:nvPr/>
        </p:nvSpPr>
        <p:spPr>
          <a:xfrm rot="13215745">
            <a:off x="2406179" y="4333875"/>
            <a:ext cx="862856" cy="681139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5427B1D-8EFF-4060-BEFE-3203CF776047}"/>
              </a:ext>
            </a:extLst>
          </p:cNvPr>
          <p:cNvSpPr/>
          <p:nvPr/>
        </p:nvSpPr>
        <p:spPr>
          <a:xfrm rot="20087472">
            <a:off x="4504751" y="289872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AE965B8-BF00-4884-B0F0-CF491A0026BF}"/>
              </a:ext>
            </a:extLst>
          </p:cNvPr>
          <p:cNvSpPr/>
          <p:nvPr/>
        </p:nvSpPr>
        <p:spPr>
          <a:xfrm rot="1548794">
            <a:off x="4668747" y="4915617"/>
            <a:ext cx="519521" cy="682426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91FD168-875F-4FD6-8A70-40327604AB62}"/>
              </a:ext>
            </a:extLst>
          </p:cNvPr>
          <p:cNvSpPr/>
          <p:nvPr/>
        </p:nvSpPr>
        <p:spPr>
          <a:xfrm rot="18226454">
            <a:off x="2549063" y="2873030"/>
            <a:ext cx="578019" cy="838122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1D04E-3D5F-4848-A3BA-9AB16A4E67C8}"/>
              </a:ext>
            </a:extLst>
          </p:cNvPr>
          <p:cNvSpPr txBox="1"/>
          <p:nvPr/>
        </p:nvSpPr>
        <p:spPr>
          <a:xfrm>
            <a:off x="0" y="198783"/>
            <a:ext cx="1159565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#একটি বর্গের বাহুর দৈর্ঘ্য </a:t>
            </a:r>
            <a:r>
              <a:rPr lang="en-US" sz="3600" dirty="0">
                <a:latin typeface="Times New Roman" pitchFamily="18" charset="0"/>
                <a:cs typeface="NikoshBAN" pitchFamily="2" charset="0"/>
              </a:rPr>
              <a:t>5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হলে বর্গটির অন্তর্বৃত্ত আকতে হবে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312282-2B90-459C-9CF2-3D8E9B461F89}"/>
              </a:ext>
            </a:extLst>
          </p:cNvPr>
          <p:cNvSpPr txBox="1"/>
          <p:nvPr/>
        </p:nvSpPr>
        <p:spPr>
          <a:xfrm>
            <a:off x="198783" y="1525592"/>
            <a:ext cx="180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অঙ্কনঃ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8CAE1E-67DE-44AC-A126-34939CD9740E}"/>
              </a:ext>
            </a:extLst>
          </p:cNvPr>
          <p:cNvSpPr/>
          <p:nvPr/>
        </p:nvSpPr>
        <p:spPr>
          <a:xfrm>
            <a:off x="8345887" y="47784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98A1FD-8D88-4605-B39E-082DAFC4D8F8}"/>
              </a:ext>
            </a:extLst>
          </p:cNvPr>
          <p:cNvSpPr/>
          <p:nvPr/>
        </p:nvSpPr>
        <p:spPr>
          <a:xfrm>
            <a:off x="2449772" y="21446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06AF-3819-4A32-A372-E79AADAF0633}"/>
              </a:ext>
            </a:extLst>
          </p:cNvPr>
          <p:cNvSpPr txBox="1"/>
          <p:nvPr/>
        </p:nvSpPr>
        <p:spPr>
          <a:xfrm>
            <a:off x="0" y="61239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নির্বচনঃ- মনে করি একটি বর্গের বাহুর দৈর্ঘ্য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 5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 দেওয়া আছে বর্গটি আকতে হবে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16" grpId="0" animBg="1"/>
      <p:bldP spid="37" grpId="0"/>
      <p:bldP spid="38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CBAF5-5C15-41BC-9F11-3B9C4F415ECE}"/>
              </a:ext>
            </a:extLst>
          </p:cNvPr>
          <p:cNvSpPr txBox="1"/>
          <p:nvPr/>
        </p:nvSpPr>
        <p:spPr>
          <a:xfrm>
            <a:off x="59635" y="390886"/>
            <a:ext cx="1207273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অঙ্কনের বিবরণঃ-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রশ্মি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সেন্টিমিটারের সমান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নিই।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লম্ব আঁকি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সেন্টিমিটারের  সমান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নিই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বিন্দুকে কেন্দ্র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 নিয়ে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অভ্যন্তরে দুইটি বৃত্তচাপ আঁকি । বৃত্তচাপ দ্বয় পরস্পরকে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 । তাহলে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বর্গ উৎপন্ন হল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 পরস্পরকে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ছেত করে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 হতে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উপর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OP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লম্ব আঁকি 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OB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OC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একটি বৃত্ত আঁকি , যা বর্গের প্রত্যেক বাহু কে স্পর্শ করে । তাহলে এই বৃত্তটিই নির্ণেয় অন্তর্বৃত্ত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47B69-8F96-44B3-9D42-720B3652A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8" y="-33473"/>
            <a:ext cx="5902018" cy="6891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367E3-9612-4247-8749-E6C0C2C7CA35}"/>
              </a:ext>
            </a:extLst>
          </p:cNvPr>
          <p:cNvSpPr txBox="1"/>
          <p:nvPr/>
        </p:nvSpPr>
        <p:spPr>
          <a:xfrm>
            <a:off x="3146156" y="697424"/>
            <a:ext cx="5889356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8F7335-457F-47A9-B535-3403AEA9F6E0}"/>
              </a:ext>
            </a:extLst>
          </p:cNvPr>
          <p:cNvSpPr/>
          <p:nvPr/>
        </p:nvSpPr>
        <p:spPr>
          <a:xfrm>
            <a:off x="424070" y="0"/>
            <a:ext cx="116221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05078-39F6-4CC4-8F89-5AB61F654185}"/>
              </a:ext>
            </a:extLst>
          </p:cNvPr>
          <p:cNvSpPr txBox="1"/>
          <p:nvPr/>
        </p:nvSpPr>
        <p:spPr>
          <a:xfrm>
            <a:off x="284922" y="4986132"/>
            <a:ext cx="11622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বর্গের বাহুর দৈর্ঘ্য </a:t>
            </a:r>
            <a:r>
              <a:rPr lang="bn-I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 হলে বর্গটি এঁকে তার অন্তর্বৃত্ত আঁক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5EEE2-209E-4C5C-B487-4FF8C440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35" y="137873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0A7A9C-CB68-4FD6-ADDA-9C6F16F45F02}"/>
              </a:ext>
            </a:extLst>
          </p:cNvPr>
          <p:cNvSpPr txBox="1"/>
          <p:nvPr/>
        </p:nvSpPr>
        <p:spPr>
          <a:xfrm>
            <a:off x="275771" y="232229"/>
            <a:ext cx="11190515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6AC9D-45BD-4D5B-9D97-91D3B099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614713"/>
            <a:ext cx="2755219" cy="2755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3B654-4DF4-4B34-AA5F-664B970B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76" y="1614714"/>
            <a:ext cx="2755219" cy="2755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98E26-9E7F-4A02-9914-92819C5E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14" y="1614714"/>
            <a:ext cx="2755219" cy="2755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AC92A2-1A95-4512-BA1D-E497A83B3337}"/>
              </a:ext>
            </a:extLst>
          </p:cNvPr>
          <p:cNvSpPr/>
          <p:nvPr/>
        </p:nvSpPr>
        <p:spPr>
          <a:xfrm>
            <a:off x="275771" y="4889343"/>
            <a:ext cx="11480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 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 পরিসীমা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 হলে বর্গটির এঁকে তার অন্তর্বৃত্ত আঁক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5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855DB5-B403-4706-B57E-016DBEC1DE98}"/>
              </a:ext>
            </a:extLst>
          </p:cNvPr>
          <p:cNvSpPr txBox="1"/>
          <p:nvPr/>
        </p:nvSpPr>
        <p:spPr>
          <a:xfrm>
            <a:off x="523460" y="92766"/>
            <a:ext cx="1114507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C2ED8-7299-444E-974B-E7B18DD29D77}"/>
              </a:ext>
            </a:extLst>
          </p:cNvPr>
          <p:cNvSpPr txBox="1"/>
          <p:nvPr/>
        </p:nvSpPr>
        <p:spPr>
          <a:xfrm>
            <a:off x="523459" y="1612011"/>
            <a:ext cx="111450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ত্রিভূজ কাকে বলে ?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বর্গ কাকে বলে ?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ত্রিভূজের তিন কোণের সমষ্টি কত ডিগ্রী ?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৪। চতুর্ভজের চার  কোণের সমষ্টি কত ডিগ্রী  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৫। ত্রিভুজের অন্তর্বৃত্ত ত্রিভূজকে কয়টি বাহুকে স্পর্শ করে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AC593-2AC2-4D0A-B9E0-E6F8D6BF9C9F}"/>
              </a:ext>
            </a:extLst>
          </p:cNvPr>
          <p:cNvSpPr/>
          <p:nvPr/>
        </p:nvSpPr>
        <p:spPr>
          <a:xfrm>
            <a:off x="212036" y="0"/>
            <a:ext cx="11277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0D3FF-F80B-42AD-BBAC-6D99511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3" y="1291259"/>
            <a:ext cx="5913625" cy="299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08538-AC8C-4E9A-8BA2-4FFFF96F7FAA}"/>
              </a:ext>
            </a:extLst>
          </p:cNvPr>
          <p:cNvSpPr/>
          <p:nvPr/>
        </p:nvSpPr>
        <p:spPr>
          <a:xfrm>
            <a:off x="112643" y="4557300"/>
            <a:ext cx="11966714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 সমকোণী ত্রিভুজের  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ভুমির 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অতিভূজ 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BD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ত্রিভুজটি অঙ্কন কর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ত্রিভুজটির অন্ত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র্বৃত্ত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আঁক এবং অঙ্কনের 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দাও।</a:t>
            </a:r>
          </a:p>
          <a:p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“খ”থেকে প্রপ্ত বৃত্তে এমন দুইটি স্পর্শক আঁক যেন তেদের 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ডিগ্রী হয় ।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314F-86C3-4340-866D-9176D0A7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0" y="142460"/>
            <a:ext cx="6715539" cy="6715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AE578-6A88-4038-A594-0B35C6260A1E}"/>
              </a:ext>
            </a:extLst>
          </p:cNvPr>
          <p:cNvSpPr txBox="1"/>
          <p:nvPr/>
        </p:nvSpPr>
        <p:spPr>
          <a:xfrm>
            <a:off x="2809461" y="689113"/>
            <a:ext cx="6679096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8904" y="2713526"/>
            <a:ext cx="5843096" cy="40318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৮ 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B756E-DF0C-4A10-A57B-0A063DC64B9A}"/>
              </a:ext>
            </a:extLst>
          </p:cNvPr>
          <p:cNvSpPr/>
          <p:nvPr/>
        </p:nvSpPr>
        <p:spPr>
          <a:xfrm>
            <a:off x="95534" y="2810390"/>
            <a:ext cx="6253370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saifulislambtt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A1712-76C2-44E8-ACDE-EC949531D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2048682" cy="27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iam.png">
            <a:extLst>
              <a:ext uri="{FF2B5EF4-FFF2-40B4-BE49-F238E27FC236}">
                <a16:creationId xmlns:a16="http://schemas.microsoft.com/office/drawing/2014/main" id="{55022718-B4F2-4488-BA8F-8DA71D98F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133" t="25261" r="25401" b="13716"/>
          <a:stretch>
            <a:fillRect/>
          </a:stretch>
        </p:blipFill>
        <p:spPr>
          <a:xfrm>
            <a:off x="919368" y="833731"/>
            <a:ext cx="10591219" cy="5156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AD91C-E43F-4316-A36C-E21DA11E11A6}"/>
              </a:ext>
            </a:extLst>
          </p:cNvPr>
          <p:cNvSpPr txBox="1"/>
          <p:nvPr/>
        </p:nvSpPr>
        <p:spPr>
          <a:xfrm>
            <a:off x="596349" y="0"/>
            <a:ext cx="1042946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নীচের চিত্রটি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5DD88-384C-4DA7-91B1-0F8B62C75AA0}"/>
              </a:ext>
            </a:extLst>
          </p:cNvPr>
          <p:cNvSpPr txBox="1"/>
          <p:nvPr/>
        </p:nvSpPr>
        <p:spPr>
          <a:xfrm>
            <a:off x="3283225" y="329647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6D15B-8878-4B6B-A538-1F6B014CFBB2}"/>
              </a:ext>
            </a:extLst>
          </p:cNvPr>
          <p:cNvSpPr txBox="1"/>
          <p:nvPr/>
        </p:nvSpPr>
        <p:spPr>
          <a:xfrm>
            <a:off x="1626704" y="6085823"/>
            <a:ext cx="796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মাঠের আকৃতি কেমন?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6111D-F057-4BA1-9E50-5C1144B6261D}"/>
              </a:ext>
            </a:extLst>
          </p:cNvPr>
          <p:cNvSpPr/>
          <p:nvPr/>
        </p:nvSpPr>
        <p:spPr>
          <a:xfrm>
            <a:off x="1457739" y="1815548"/>
            <a:ext cx="3949148" cy="35913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527D6-4A5A-4165-8334-2C98983CCD67}"/>
              </a:ext>
            </a:extLst>
          </p:cNvPr>
          <p:cNvSpPr/>
          <p:nvPr/>
        </p:nvSpPr>
        <p:spPr>
          <a:xfrm>
            <a:off x="6632712" y="1815547"/>
            <a:ext cx="4525617" cy="44262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AE2A7-6C1F-4129-8CF1-64E3D2F6B2CD}"/>
              </a:ext>
            </a:extLst>
          </p:cNvPr>
          <p:cNvSpPr txBox="1"/>
          <p:nvPr/>
        </p:nvSpPr>
        <p:spPr>
          <a:xfrm>
            <a:off x="808383" y="344557"/>
            <a:ext cx="106680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গূলো লক্ষ্য করঃ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1E1591CB-940D-4EA4-8CFF-C4E88B15B39B}"/>
              </a:ext>
            </a:extLst>
          </p:cNvPr>
          <p:cNvSpPr/>
          <p:nvPr/>
        </p:nvSpPr>
        <p:spPr>
          <a:xfrm>
            <a:off x="1722783" y="1810579"/>
            <a:ext cx="4068417" cy="4174434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1BBCDF4-8C95-4DB5-BF15-47DE4EC3FD66}"/>
              </a:ext>
            </a:extLst>
          </p:cNvPr>
          <p:cNvSpPr/>
          <p:nvPr/>
        </p:nvSpPr>
        <p:spPr>
          <a:xfrm>
            <a:off x="6248402" y="1341783"/>
            <a:ext cx="5161720" cy="5112026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5E832-1D6C-41A6-B075-2BA3765CE329}"/>
              </a:ext>
            </a:extLst>
          </p:cNvPr>
          <p:cNvSpPr txBox="1"/>
          <p:nvPr/>
        </p:nvSpPr>
        <p:spPr>
          <a:xfrm>
            <a:off x="457200" y="106018"/>
            <a:ext cx="106680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গূলো লক্ষ্য করঃ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1AB6278-2688-41E0-99CE-F10BDFAF6555}"/>
              </a:ext>
            </a:extLst>
          </p:cNvPr>
          <p:cNvSpPr/>
          <p:nvPr/>
        </p:nvSpPr>
        <p:spPr>
          <a:xfrm>
            <a:off x="2623931" y="1401129"/>
            <a:ext cx="5512905" cy="51058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A1D636-0450-4C84-B920-A3EF37C9A28A}"/>
              </a:ext>
            </a:extLst>
          </p:cNvPr>
          <p:cNvSpPr/>
          <p:nvPr/>
        </p:nvSpPr>
        <p:spPr>
          <a:xfrm>
            <a:off x="3559219" y="2055507"/>
            <a:ext cx="3750590" cy="37970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F977199-2EA7-4F98-B2AC-0D4B9A20EC40}"/>
              </a:ext>
            </a:extLst>
          </p:cNvPr>
          <p:cNvSpPr/>
          <p:nvPr/>
        </p:nvSpPr>
        <p:spPr>
          <a:xfrm>
            <a:off x="3559219" y="2055507"/>
            <a:ext cx="3750590" cy="3797085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A4D8B-FDD7-4F36-92EB-2559F77A71B7}"/>
              </a:ext>
            </a:extLst>
          </p:cNvPr>
          <p:cNvSpPr txBox="1"/>
          <p:nvPr/>
        </p:nvSpPr>
        <p:spPr>
          <a:xfrm>
            <a:off x="636105" y="11256"/>
            <a:ext cx="106680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 লক্ষ্য করঃ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54B9318-CD10-4F86-A65A-FF86271A9DE8}"/>
              </a:ext>
            </a:extLst>
          </p:cNvPr>
          <p:cNvSpPr/>
          <p:nvPr/>
        </p:nvSpPr>
        <p:spPr>
          <a:xfrm>
            <a:off x="3962399" y="1527848"/>
            <a:ext cx="4267201" cy="399830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F1DECA4-DD81-410C-9817-C7FE073C32C4}"/>
              </a:ext>
            </a:extLst>
          </p:cNvPr>
          <p:cNvSpPr/>
          <p:nvPr/>
        </p:nvSpPr>
        <p:spPr>
          <a:xfrm>
            <a:off x="3480529" y="1527848"/>
            <a:ext cx="5230942" cy="499013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8BB2-6208-4F34-A01B-91D80D8DA251}"/>
              </a:ext>
            </a:extLst>
          </p:cNvPr>
          <p:cNvSpPr txBox="1"/>
          <p:nvPr/>
        </p:nvSpPr>
        <p:spPr>
          <a:xfrm>
            <a:off x="533754" y="154492"/>
            <a:ext cx="10668000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 লক্ষ্য করঃ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046BD1-E2B1-4D2D-9A09-135151F2C2B2}"/>
              </a:ext>
            </a:extLst>
          </p:cNvPr>
          <p:cNvSpPr/>
          <p:nvPr/>
        </p:nvSpPr>
        <p:spPr>
          <a:xfrm>
            <a:off x="2044458" y="102392"/>
            <a:ext cx="7232064" cy="6653215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653E30-17E4-4E55-A8B9-DD7F321B540A}"/>
              </a:ext>
            </a:extLst>
          </p:cNvPr>
          <p:cNvSpPr/>
          <p:nvPr/>
        </p:nvSpPr>
        <p:spPr>
          <a:xfrm>
            <a:off x="3503400" y="2315505"/>
            <a:ext cx="4314179" cy="444010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1280</TotalTime>
  <Words>771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Corbel</vt:lpstr>
      <vt:lpstr>NikoshBAN</vt:lpstr>
      <vt:lpstr>Times New Roman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DOEL</cp:lastModifiedBy>
  <cp:revision>283</cp:revision>
  <dcterms:created xsi:type="dcterms:W3CDTF">2019-04-22T03:52:26Z</dcterms:created>
  <dcterms:modified xsi:type="dcterms:W3CDTF">2019-10-12T06:53:40Z</dcterms:modified>
</cp:coreProperties>
</file>