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64" r:id="rId6"/>
    <p:sldId id="258" r:id="rId7"/>
    <p:sldId id="259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0" r:id="rId20"/>
    <p:sldId id="261" r:id="rId21"/>
    <p:sldId id="2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6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0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2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8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03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2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5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0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5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5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3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777B8-6D70-4F1C-B018-C3E24D8FAFCC}" type="datetimeFigureOut">
              <a:rPr lang="en-US" smtClean="0"/>
              <a:pPr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07AAC-2D37-49FB-AB7C-7DF9D2938A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3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3" y="314325"/>
            <a:ext cx="6515100" cy="157718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সকল শিক্ষার্থীদের স্বাগতম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4" r="-1566"/>
          <a:stretch/>
        </p:blipFill>
        <p:spPr>
          <a:xfrm>
            <a:off x="2818440" y="1957387"/>
            <a:ext cx="6613446" cy="4257675"/>
          </a:xfr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14325"/>
            <a:ext cx="1904040" cy="15771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89" y="4672013"/>
            <a:ext cx="1904041" cy="15660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3" y="4672013"/>
            <a:ext cx="1904040" cy="15406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886" y="291704"/>
            <a:ext cx="1904043" cy="15771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4399" y="1891505"/>
            <a:ext cx="1904041" cy="27805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31888" y="1891505"/>
            <a:ext cx="1904041" cy="278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7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3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3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3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3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3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3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087" y="157163"/>
            <a:ext cx="11103985" cy="11684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"/>
          <p:cNvSpPr txBox="1">
            <a:spLocks noGrp="1"/>
          </p:cNvSpPr>
          <p:nvPr>
            <p:ph sz="half" idx="2"/>
          </p:nvPr>
        </p:nvSpPr>
        <p:spPr>
          <a:xfrm>
            <a:off x="647247" y="2714625"/>
            <a:ext cx="5482089" cy="3375283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ুমারেশ চন্দ্র ঘরামী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0" algn="ctr">
              <a:buNone/>
            </a:pPr>
            <a:r>
              <a:rPr lang="bn-BD" sz="400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শিক্ষক(গণিত)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0" algn="ctr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ূপসা বহুমুখী উচ্চ বিদ্যালয়।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0" algn="ctr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খুলনা।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0" algn="ctr">
              <a:buNone/>
            </a:pP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107" y="1520513"/>
            <a:ext cx="5482086" cy="1070287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sz="6000" b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6000" b="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6844145" y="1510145"/>
            <a:ext cx="4807528" cy="1149927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sz="6000" b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6000" b="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6343650" y="2723661"/>
            <a:ext cx="5200650" cy="3466001"/>
          </a:xfr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0">
              <a:buNone/>
            </a:pP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457200" lvl="1" indent="0">
              <a:buNone/>
            </a:pP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457200" lvl="1" indent="0">
              <a:buNone/>
            </a:pP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Vrinda" panose="02000500000000020004" pitchFamily="2" charset="0"/>
                <a:cs typeface="Vrinda" panose="02000500000000020004" pitchFamily="2" charset="0"/>
              </a:rPr>
              <a:t>(4.1)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457200" lvl="1" indent="0">
              <a:buNone/>
            </a:pP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457200" lvl="1" indent="0">
              <a:buNone/>
            </a:pP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০৩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/২০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১৯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6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build="allAtOnce" animBg="1"/>
      <p:bldP spid="3" grpId="0" build="allAtOnce" animBg="1"/>
      <p:bldP spid="4" grpId="0" build="allAtOnce" animBg="1"/>
      <p:bldP spid="5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1" y="1"/>
            <a:ext cx="11568545" cy="169068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ছবিটি লক্ষ কর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2333625" cy="4351338"/>
          </a:xfr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1249" y="1825625"/>
                <a:ext cx="5181600" cy="4351338"/>
              </a:xfrm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50000" endA="300" endPos="55000" dir="5400000" sy="-100000" algn="bl" rotWithShape="0"/>
              </a:effectLst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bn-IN" sz="5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5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e>
                      <m:sup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sup>
                    </m:sSup>
                    <m:r>
                      <a:rPr lang="en-US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sSup>
                      <m:sSupPr>
                        <m:ctrlPr>
                          <a:rPr lang="en-US" sz="5400" b="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  <m:sup>
                        <m:f>
                          <m:fPr>
                            <m:ctrlPr>
                              <a:rPr lang="en-US" sz="5400" b="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den>
                        </m:f>
                      </m:sup>
                    </m:sSup>
                    <m:r>
                      <a:rPr lang="en-US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sSup>
                      <m:sSupPr>
                        <m:ctrlPr>
                          <a:rPr lang="en-US" sz="5400" b="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5</m:t>
                        </m:r>
                      </m:e>
                      <m:sup>
                        <m:r>
                          <a:rPr lang="en-US" sz="5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5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r>
                      <a:rPr lang="bn-IN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ইত্যাদি</m:t>
                    </m:r>
                    <m:r>
                      <a:rPr lang="bn-IN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।</m:t>
                    </m:r>
                    <m:r>
                      <a:rPr lang="bn-IN" sz="5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5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1249" y="1825625"/>
                <a:ext cx="5181600" cy="4351338"/>
              </a:xfrm>
              <a:blipFill rotWithShape="0">
                <a:blip r:embed="rId3"/>
                <a:stretch>
                  <a:fillRect/>
                </a:stretch>
              </a:blip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50000" endA="300" endPos="55000" dir="5400000" sy="-100000" algn="bl" rotWithShape="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3000375" y="2500313"/>
            <a:ext cx="1114425" cy="5000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000374" y="4895850"/>
            <a:ext cx="1114425" cy="50006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14799" y="2353537"/>
            <a:ext cx="1231109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সূচক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2874" y="5078015"/>
            <a:ext cx="1200150" cy="63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14799" y="4955380"/>
            <a:ext cx="1200150" cy="63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88619" y="4822715"/>
            <a:ext cx="115728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9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65" y="242888"/>
            <a:ext cx="11817926" cy="1362076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সূচকীয় রাশিটি লক্ষ করি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2542" y="1714500"/>
                <a:ext cx="10611258" cy="4376738"/>
              </a:xfr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39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9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sz="239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39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2542" y="1714500"/>
                <a:ext cx="10611258" cy="4376738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7372350" y="1927116"/>
            <a:ext cx="1114425" cy="5000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084094" y="3515410"/>
            <a:ext cx="2402681" cy="50006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567737" y="1853981"/>
            <a:ext cx="2786062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সূচক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67737" y="3369141"/>
            <a:ext cx="2786063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4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সূচক ও ভিত্তি সম্বলিত রাশিকে কি রাশি বলে ? 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962" y="1828799"/>
            <a:ext cx="10510837" cy="4348163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1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সূচকীয় রাশি বলে </a:t>
            </a:r>
            <a:endParaRPr lang="en-US" sz="16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9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714374" y="355414"/>
            <a:ext cx="10715625" cy="13449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714374" y="1899020"/>
            <a:ext cx="10715625" cy="40390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bn-IN" sz="8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IN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সূচক </a:t>
            </a:r>
          </a:p>
          <a:p>
            <a:pPr marL="0" indent="0" algn="ctr">
              <a:buNone/>
            </a:pP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14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28675" y="427040"/>
            <a:ext cx="10472738" cy="103182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828675" y="1793426"/>
            <a:ext cx="10472738" cy="1006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0" indent="0" algn="ctr">
              <a:buNone/>
            </a:pP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8675" y="3134933"/>
            <a:ext cx="10472738" cy="304698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সূচক কী বলতে পারবে।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সূচকের সূত্র বলতে পারবে।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সূচকের সূত্র প্রয়োগ করে সমস্যা সমাধান করতে পারবে।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9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57189"/>
            <a:ext cx="10587038" cy="13335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 একরকম হলে গুণ করার সময় সূচকগুলো যোগ হয় 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00100" y="1828799"/>
                <a:ext cx="10587038" cy="4348163"/>
              </a:xfr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IN" sz="8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80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𝑚</m:t>
                        </m:r>
                      </m:sup>
                    </m:sSup>
                    <m:r>
                      <a:rPr lang="bn-IN" sz="8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sSup>
                      <m:sSupPr>
                        <m:ctrlPr>
                          <a:rPr lang="bn-IN" sz="80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𝑛</m:t>
                        </m:r>
                      </m:sup>
                    </m:sSup>
                    <m:r>
                      <a:rPr lang="bn-IN" sz="8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IN" sz="80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𝑚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8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00100" y="1828799"/>
                <a:ext cx="10587038" cy="4348163"/>
              </a:xfr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30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 একরকম হলে ভাগ করার সময় সূচকগুলো বিয়োগ হয় 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IN" sz="8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80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𝑚</m:t>
                        </m:r>
                      </m:sup>
                    </m:sSup>
                    <m:r>
                      <a:rPr lang="bn-IN" sz="8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  <m:sSup>
                      <m:sSupPr>
                        <m:ctrlPr>
                          <a:rPr lang="bn-IN" sz="80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𝑛</m:t>
                        </m:r>
                      </m:sup>
                    </m:sSup>
                    <m:r>
                      <a:rPr lang="bn-IN" sz="8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IN" sz="80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𝑚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8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01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500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নজরে সূচক সূত্রাবলী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42962" y="1200150"/>
                <a:ext cx="10510837" cy="5219701"/>
              </a:xfrm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0">
                <a:scrgbClr r="0" g="0" b="0"/>
              </a:lnRef>
              <a:fillRef idx="1003">
                <a:schemeClr val="lt2"/>
              </a:fillRef>
              <a:effectRef idx="0">
                <a:scrgbClr r="0" g="0" b="0"/>
              </a:effectRef>
              <a:fontRef idx="major"/>
            </p:style>
            <p:txBody>
              <a:bodyPr>
                <a:noAutofit/>
              </a:bodyPr>
              <a:lstStyle/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bn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[ যখন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r>
                  <a:rPr lang="bn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[ যখন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] 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𝑚𝑛</m:t>
                        </m:r>
                      </m:sup>
                    </m:sSup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bn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bn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2962" y="1200150"/>
                <a:ext cx="10510837" cy="5219701"/>
              </a:xfrm>
              <a:blipFill rotWithShape="0">
                <a:blip r:embed="rId2"/>
                <a:stretch>
                  <a:fillRect l="-636" t="-928" b="-2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355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400050"/>
                <a:ext cx="10515600" cy="1000126"/>
              </a:xfr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সমস্যাঃ ১।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40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40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bn-IN" sz="40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bn-IN" sz="40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রাশিটি সরল করি। 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400050"/>
                <a:ext cx="10515600" cy="1000126"/>
              </a:xfrm>
              <a:blipFill rotWithShape="0">
                <a:blip r:embed="rId2"/>
                <a:stretch>
                  <a:fillRect l="-2027" b="-15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54199"/>
                <a:ext cx="10515600" cy="4760913"/>
              </a:xfr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bn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32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32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bn-IN" sz="32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bn-IN" sz="32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endParaRPr lang="bn-IN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	[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∵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]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3200" b="0" i="1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8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8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	[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∵</m:t>
                    </m:r>
                    <m:f>
                      <m:fPr>
                        <m:ctrlPr>
                          <a:rPr lang="en-US" sz="32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]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3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9</m:t>
                      </m:r>
                    </m:oMath>
                  </m:oMathPara>
                </a14:m>
                <a:endParaRPr lang="en-US" sz="32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Ans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54199"/>
                <a:ext cx="10515600" cy="4760913"/>
              </a:xfrm>
              <a:blipFill rotWithShape="0">
                <a:blip r:embed="rId3"/>
                <a:stretch>
                  <a:fillRect l="-1447" b="-3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407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88" y="1771649"/>
            <a:ext cx="9053512" cy="1338263"/>
          </a:xfrm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00188" y="3614738"/>
                <a:ext cx="9167812" cy="1643062"/>
              </a:xfrm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 prst="hardEdge"/>
              </a:sp3d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r>
                  <a:rPr lang="bn-IN" sz="6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সরল করঃ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66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66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6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sz="66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6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6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bn-IN" sz="66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6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66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4</m:t>
                            </m:r>
                          </m:sup>
                        </m:sSup>
                        <m:r>
                          <a:rPr lang="en-US" sz="6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6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125</m:t>
                        </m:r>
                        <m:r>
                          <a:rPr lang="en-US" sz="6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6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00188" y="3614738"/>
                <a:ext cx="9167812" cy="1643062"/>
              </a:xfr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27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962" y="385762"/>
            <a:ext cx="10510837" cy="914401"/>
          </a:xfr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bn-IN" sz="7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কাজের সমাধানঃ </a:t>
            </a:r>
            <a:endParaRPr lang="en-US" sz="7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4475"/>
                <a:ext cx="10515600" cy="4662488"/>
              </a:xfrm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IN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8</m:t>
                        </m:r>
                      </m:num>
                      <m:den>
                        <m:sSup>
                          <m:sSupPr>
                            <m:ctrlPr>
                              <a:rPr lang="bn-IN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125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[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∵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,</a:t>
                </a:r>
                <a:r>
                  <a:rPr lang="bn-IN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যখন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</a:t>
                </a:r>
              </a:p>
              <a:p>
                <a:pPr marL="0" indent="0">
                  <a:buNone/>
                </a:pPr>
                <a:endParaRPr lang="en-US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dirty="0" smtClean="0"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p>
                          </m:sSup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[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∵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] </a:t>
                </a:r>
              </a:p>
              <a:p>
                <a:pPr marL="0" lvl="0" indent="0">
                  <a:buNone/>
                </a:pP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Ans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4475"/>
                <a:ext cx="10515600" cy="4662488"/>
              </a:xfrm>
              <a:blipFill rotWithShape="1">
                <a:blip r:embed="rId2"/>
                <a:stretch>
                  <a:fillRect l="-982" b="-22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02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r>
                  <a:rPr lang="bn-IN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 সকল সংখ্যাকে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36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𝑝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আকারে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প্রকাশ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করা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যায়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তাকে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মূলদ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সংখ্যা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বলে।</m:t>
                    </m:r>
                    <m:r>
                      <a:rPr lang="bn-IN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blipFill rotWithShape="0">
                <a:blip r:embed="rId2"/>
                <a:stretch>
                  <a:fillRect/>
                </a:stretch>
              </a:blip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ln w="57150"/>
              <a:effectLst>
                <a:outerShdw blurRad="50800" dir="5400000" sx="1000" sy="1000" algn="ctr" rotWithShape="0">
                  <a:srgbClr val="000000">
                    <a:alpha val="42000"/>
                  </a:srgb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bn-IN" sz="9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যেমন, </a:t>
                </a:r>
                <a:r>
                  <a:rPr lang="en-US" sz="9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6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US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f>
                      <m:fPr>
                        <m:ctrlPr>
                          <a:rPr lang="en-US" sz="9600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9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………</m:t>
                    </m:r>
                    <m:r>
                      <a:rPr lang="bn-IN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ইত্যাদি</m:t>
                    </m:r>
                    <m:r>
                      <a:rPr lang="bn-IN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bn-IN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।</m:t>
                    </m:r>
                    <m:r>
                      <a:rPr lang="bn-IN" sz="9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9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882" t="-11065"/>
                </a:stretch>
              </a:blipFill>
              <a:ln w="57150"/>
              <a:effectLst>
                <a:outerShdw blurRad="50800" dir="5400000" sx="1000" sy="1000" algn="ctr" rotWithShape="0">
                  <a:srgbClr val="000000">
                    <a:alpha val="4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93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365125"/>
                <a:ext cx="12191999" cy="1325563"/>
              </a:xfrm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pPr algn="ctr"/>
                <a:r>
                  <a:rPr lang="bn-IN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 সূচক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60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6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𝑝</m:t>
                        </m:r>
                      </m:num>
                      <m:den>
                        <m:r>
                          <a:rPr lang="en-US" sz="6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𝑞</m:t>
                        </m:r>
                      </m:den>
                    </m:f>
                    <m:r>
                      <a:rPr lang="en-US" sz="60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IN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আকারের তাকে মূলদ সূচক বলে। </a:t>
                </a:r>
                <a:endParaRPr lang="en-US" sz="6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365125"/>
                <a:ext cx="12191999" cy="1325563"/>
              </a:xfrm>
              <a:blipFill rotWithShape="1">
                <a:blip r:embed="rId2"/>
                <a:stretch>
                  <a:fillRect l="-2191" t="-4889" r="-532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en-US" sz="6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60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  <m:sup>
                        <m:f>
                          <m:fPr>
                            <m:ctrlPr>
                              <a:rPr lang="bn-IN" sz="60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6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60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den>
                        </m:f>
                      </m:sup>
                    </m:sSup>
                    <m:r>
                      <a:rPr lang="en-US" sz="6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rad>
                      <m:radPr>
                        <m:degHide m:val="on"/>
                        <m:ctrlPr>
                          <a:rPr lang="en-US" sz="6000" b="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,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60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6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deg>
                      <m:e>
                        <m:r>
                          <a:rPr lang="en-US" sz="6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……… </a:t>
                </a:r>
                <a:r>
                  <a:rPr lang="bn-IN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ইত্যাদি । </a:t>
                </a:r>
                <a:endParaRPr lang="en-US" sz="6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  <a:effectLst>
                <a:reflection blurRad="6350" stA="50000" endA="300" endPos="38500" dist="50800" dir="5400000" sy="-100000" algn="bl" rotWithShape="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29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771526" y="371475"/>
                <a:ext cx="10582274" cy="1319213"/>
              </a:xfrm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r>
                  <a:rPr lang="bn-IN" sz="5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5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bn-IN" sz="54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bn-IN" sz="5400" i="1" smtClean="0">
                                    <a:latin typeface="Cambria Math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54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en-US" sz="54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ad>
                          <m:radPr>
                            <m:ctrlPr>
                              <a:rPr lang="en-US" sz="5400" b="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bn-IN" sz="54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</m:rad>
                      </m:den>
                    </m:f>
                  </m:oMath>
                </a14:m>
                <a:r>
                  <a:rPr lang="bn-IN" sz="5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সরল করি । </a:t>
                </a:r>
                <a:endParaRPr lang="en-US" sz="5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71526" y="371475"/>
                <a:ext cx="10582274" cy="1319213"/>
              </a:xfrm>
              <a:blipFill rotWithShape="0">
                <a:blip r:embed="rId2"/>
                <a:stretch>
                  <a:fillRect l="-2869" b="-18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71525" y="1771650"/>
                <a:ext cx="10582275" cy="4405313"/>
              </a:xfrm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IN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44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bn-IN" sz="44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44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bn-IN" sz="4400" i="1">
                                    <a:latin typeface="Cambria Math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4400" i="1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en-US" sz="4400" i="1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4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ad>
                          <m:radPr>
                            <m:ctrlPr>
                              <a:rPr lang="en-US" sz="44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44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44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bn-IN" sz="44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4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</m:rad>
                      </m:den>
                    </m:f>
                    <m:r>
                      <a:rPr lang="bn-IN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bn-IN" sz="44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440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bn-IN" sz="4400" i="1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bn-IN" sz="4400" i="1" smtClean="0">
                                        <a:latin typeface="Cambria Math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7</m:t>
                                    </m:r>
                                  </m:e>
                                  <m:sup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bn-IN" sz="4400" i="1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4400" b="0" i="1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bn-IN" sz="440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bn-IN" sz="4400" i="1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US" sz="4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4400" i="1" dirty="0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i="1" dirty="0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4400" i="1" dirty="0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en-US" sz="4400" i="1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4400" i="1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sz="4400" i="1" dirty="0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4400" i="1" dirty="0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  <m:r>
                      <a:rPr lang="en-US" sz="4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4400" i="1" dirty="0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i="1" dirty="0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4400" i="1" dirty="0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sz="4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4400" i="1" dirty="0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4400" i="1" dirty="0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4400" i="1" dirty="0" smtClean="0">
                                    <a:latin typeface="Cambria Math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sz="44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4400" i="1" dirty="0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40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7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4400" i="1" dirty="0" smtClean="0">
                                      <a:latin typeface="Cambria Math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4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440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7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4400" i="1" dirty="0" smtClean="0">
                                      <a:latin typeface="Cambria Math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4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US" sz="4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4400" i="1" dirty="0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7</m:t>
                          </m:r>
                        </m:num>
                        <m:den>
                          <m:sSup>
                            <m:sSupPr>
                              <m:ctrlPr>
                                <a:rPr lang="en-US" sz="440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7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sz="4400" i="1" dirty="0" smtClean="0">
                                      <a:latin typeface="Cambria Math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4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4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US" sz="4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4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sSup>
                        <m:sSupPr>
                          <m:ctrlPr>
                            <a:rPr lang="en-US" sz="4400" b="0" i="1" dirty="0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7</m:t>
                          </m:r>
                        </m:e>
                        <m:sup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1</m:t>
                          </m:r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4400" b="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4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4400" b="0" i="1" dirty="0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7</m:t>
                          </m:r>
                        </m:e>
                        <m:sup>
                          <m:f>
                            <m:fPr>
                              <m:ctrlPr>
                                <a:rPr lang="en-US" sz="4400" b="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4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4400" b="0" i="1" dirty="0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radPr>
                        <m:deg/>
                        <m:e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4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Ans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400" i="1" dirty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4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7</m:t>
                        </m:r>
                      </m:e>
                    </m:rad>
                  </m:oMath>
                </a14:m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71525" y="1771650"/>
                <a:ext cx="10582275" cy="4405313"/>
              </a:xfrm>
              <a:blipFill rotWithShape="0">
                <a:blip r:embed="rId3"/>
                <a:stretch>
                  <a:fillRect l="-21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550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983"/>
            <a:ext cx="12192000" cy="1593706"/>
          </a:xfr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bn-IN" sz="5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সরল করঃ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IN" sz="5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54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bn-IN" sz="5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54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54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bn-IN" sz="5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5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5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  <m:r>
                          <a:rPr lang="en-US" sz="5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54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54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bn-IN" sz="5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5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5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5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  <m:r>
                          <a:rPr lang="en-US" sz="54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d>
                      <m:dPr>
                        <m:ctrlPr>
                          <a:rPr lang="en-US" sz="5400" i="1" dirty="0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sz="54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&gt;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, 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&gt;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, 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&gt;</m:t>
                        </m:r>
                        <m:r>
                          <a:rPr lang="en-US" sz="5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e>
                    </m:d>
                  </m:oMath>
                </a14:m>
                <a:endParaRPr lang="en-US" sz="5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 rotWithShape="0">
                <a:blip r:embed="rId2"/>
                <a:stretch>
                  <a:fillRect l="-2826" t="-1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73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31" y="242889"/>
            <a:ext cx="10510838" cy="957261"/>
          </a:xfr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কাজের সমাধান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2853" y="1401041"/>
                <a:ext cx="10544175" cy="4748213"/>
              </a:xfrm>
              <a:scene3d>
                <a:camera prst="orthographicFront"/>
                <a:lightRig rig="threePt" dir="t"/>
              </a:scene3d>
              <a:sp3d>
                <a:bevelT w="139700" prst="cross"/>
              </a:sp3d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bn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IN" sz="32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32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bn-I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3200" i="1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32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bn-I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32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3200" i="1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bn-I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bn-BD" sz="3200" i="1" dirty="0" smtClean="0">
                  <a:latin typeface="Cambria Math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3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bn-IN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sSup>
                        <m:sSupPr>
                          <m:ctrlPr>
                            <a:rPr lang="bn-IN" sz="3200" b="0" i="1" dirty="0" smtClean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bn-IN" sz="3200" b="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bn-IN" sz="3200" b="0" i="1" dirty="0" smtClean="0">
                                      <a:latin typeface="Cambria Math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bn-IN" sz="32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−</m:t>
                                  </m:r>
                                  <m:r>
                                    <a:rPr lang="en-US" sz="32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.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bn-IN" sz="3200" b="0" i="1" dirty="0" smtClean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bn-IN" sz="3200" i="1" dirty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bn-IN" sz="3200" i="1" dirty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bn-IN" sz="3200" i="1" dirty="0">
                                      <a:latin typeface="Cambria Math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bn-IN" sz="3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−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.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bn-IN" sz="3200" i="1" dirty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bn-IN" sz="3200" i="1" dirty="0">
                              <a:latin typeface="Cambria Math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bn-IN" sz="3200" i="1" dirty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bn-IN" sz="3200" i="1" dirty="0">
                                      <a:latin typeface="Cambria Math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bn-IN" sz="3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−</m:t>
                                  </m:r>
                                  <m:r>
                                    <a:rPr lang="en-US" sz="32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BAN" panose="02000000000000000000" pitchFamily="2" charset="0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.</m:t>
                              </m:r>
                              <m:r>
                                <a:rPr lang="en-US" sz="32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bn-IN" sz="3200" i="1" dirty="0">
                                  <a:latin typeface="Cambria Math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fPr>
                            <m:num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20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3200" b="0" i="1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f>
                          <m:fPr>
                            <m:ctrlPr>
                              <a:rPr lang="en-US" sz="3200" b="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en-US" sz="3200" i="1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 .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i="1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f>
                          <m:fPr>
                            <m:ctrlPr>
                              <a:rPr lang="en-US" sz="3200" i="1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i="1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3200" i="1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32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b="0" i="1" dirty="0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3200" b="0" i="1" dirty="0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i="1" dirty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3200" i="1" dirty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en-US" sz="3200" i="1" dirty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200" i="1" dirty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3200" i="1" dirty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320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3200" i="1" dirty="0" smtClean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32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Ans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2853" y="1401041"/>
                <a:ext cx="10544175" cy="4748213"/>
              </a:xfrm>
              <a:blipFill rotWithShape="1">
                <a:blip r:embed="rId2"/>
                <a:stretch>
                  <a:fillRect l="-1267" t="-1271" b="-4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876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57250" y="1800225"/>
                <a:ext cx="10496550" cy="4376738"/>
              </a:xfrm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f>
                          <m:f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এবং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f>
                          <m:f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দুইটি সূচকীয় রাশি</a:t>
                </a:r>
                <a:r>
                  <a:rPr lang="hi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</a:t>
                </a:r>
                <a:r>
                  <a:rPr lang="hi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প্রথম সূচকীয় রাশিকে নিচের কোন আকারে লেখা যায়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</a:p>
              <a:p>
                <a:pPr marL="0" indent="0">
                  <a:buNone/>
                </a:pP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ঘ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4000" i="1">
                            <a:latin typeface="Cambria Math"/>
                          </a:rPr>
                        </m:ctrlPr>
                      </m:radPr>
                      <m:deg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hi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দ্বিতীয় রাশিকে ঘন করলে নিচের কোনটি হবে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</a:p>
              <a:p>
                <a:pPr marL="0" indent="0">
                  <a:buNone/>
                </a:pP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ঘ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125</m:t>
                    </m:r>
                  </m:oMath>
                </a14:m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:r>
                  <a:rPr lang="hi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64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4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</a:p>
              <a:p>
                <a:pPr marL="0" indent="0">
                  <a:buNone/>
                </a:pP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ঘ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0" y="1800225"/>
                <a:ext cx="10496550" cy="4376738"/>
              </a:xfrm>
              <a:blipFill rotWithShape="0">
                <a:blip r:embed="rId2"/>
                <a:stretch>
                  <a:fillRect l="-1446" t="-2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936674" y="258277"/>
            <a:ext cx="10515600" cy="11172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য়নঃ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949470" y="4151821"/>
            <a:ext cx="442912" cy="4714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97957" y="3031331"/>
            <a:ext cx="442912" cy="4714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83774" y="5326856"/>
            <a:ext cx="442912" cy="4714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5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2" grpId="0" animBg="1"/>
      <p:bldP spid="9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IN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সরল করঃ </a:t>
                </a:r>
              </a:p>
              <a:p>
                <a:pPr marL="0" indent="0">
                  <a:buNone/>
                </a:pP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bn-IN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4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44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bn-IN" sz="4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sSup>
                          <m:sSupPr>
                            <m:ctrlPr>
                              <a:rPr lang="bn-IN" sz="440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  <m:sup>
                            <m:r>
                              <a:rPr lang="bn-IN" sz="4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endPara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bn-IN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4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IN" sz="44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n-IN" sz="4400" i="1" smtClean="0">
                                    <a:latin typeface="Cambria Math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bn-IN" sz="4400" i="1" smtClean="0">
                                        <a:latin typeface="Cambria Math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bn-IN" sz="4400" i="1" smtClean="0">
                                        <a:latin typeface="Cambria Math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bn-IN" sz="4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−</m:t>
                                    </m:r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1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bn-IN" sz="4400" i="1" smtClean="0">
                                        <a:latin typeface="Cambria Math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bn-IN" sz="4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−</m:t>
                                    </m:r>
                                    <m:r>
                                      <a:rPr lang="en-US" sz="4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400" b="0" i="1" smtClean="0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4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440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4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32</m:t>
                        </m:r>
                      </m:den>
                    </m:f>
                  </m:oMath>
                </a14:m>
                <a:endParaRPr lang="bn-IN" sz="4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2"/>
                <a:stretch>
                  <a:fillRect l="-4317" t="-3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0" y="373209"/>
            <a:ext cx="11471563" cy="54784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63" y="1825625"/>
            <a:ext cx="51435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2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199" y="289025"/>
            <a:ext cx="11229109" cy="1231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618038"/>
          </a:xfrm>
        </p:spPr>
      </p:pic>
    </p:spTree>
    <p:extLst>
      <p:ext uri="{BB962C8B-B14F-4D97-AF65-F5344CB8AC3E}">
        <p14:creationId xmlns:p14="http://schemas.microsoft.com/office/powerpoint/2010/main" val="245954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1042</Words>
  <Application>Microsoft Office PowerPoint</Application>
  <PresentationFormat>Custom</PresentationFormat>
  <Paragraphs>100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সকল শিক্ষার্থীদের স্বাগতম </vt:lpstr>
      <vt:lpstr>পরিচিতি </vt:lpstr>
      <vt:lpstr>নিচের ছবিটি লক্ষ কর </vt:lpstr>
      <vt:lpstr>নিচের সূচকীয় রাশিটি লক্ষ করি </vt:lpstr>
      <vt:lpstr>সূচক ও ভিত্তি সম্বলিত রাশিকে কি রাশি বলে ? </vt:lpstr>
      <vt:lpstr>আজকের পাঠ </vt:lpstr>
      <vt:lpstr>শিখনফল </vt:lpstr>
      <vt:lpstr>ভিত্তি একরকম হলে গুণ করার সময় সূচকগুলো যোগ হয় । </vt:lpstr>
      <vt:lpstr>ভিত্তি একরকম হলে ভাগ করার সময় সূচকগুলো বিয়োগ হয় । </vt:lpstr>
      <vt:lpstr>এক নজরে সূচক সূত্রাবলী </vt:lpstr>
      <vt:lpstr>সমস্যাঃ ১।(3^3.3^5)/3^6 রাশিটি সরল করি। </vt:lpstr>
      <vt:lpstr>একক কাজ </vt:lpstr>
      <vt:lpstr>একক কাজের সমাধানঃ </vt:lpstr>
      <vt:lpstr>যে সকল সংখ্যাকে p/q  আকারে প্রকাশ করা যায় তাকে মূলদ সংখ্যা বলে। </vt:lpstr>
      <vt:lpstr>যে সূচক p/q  আকারের তাকে মূলদ সূচক বলে। </vt:lpstr>
      <vt:lpstr>সমস্যাঃ (∛(7^2 ).∛7)/√7সরল করি । </vt:lpstr>
      <vt:lpstr>দলগত কাজ </vt:lpstr>
      <vt:lpstr>দলগত কাজের সমাধান </vt:lpstr>
      <vt:lpstr>মূল্যায়নঃ  </vt:lpstr>
      <vt:lpstr>বাড়ীর কাজঃ </vt:lpstr>
      <vt:lpstr>সবাইকে 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সকল শিক্ষার্থীদের স্বাগতম</dc:title>
  <dc:creator>Jakia</dc:creator>
  <cp:lastModifiedBy>Boss</cp:lastModifiedBy>
  <cp:revision>104</cp:revision>
  <dcterms:created xsi:type="dcterms:W3CDTF">2017-05-09T14:53:22Z</dcterms:created>
  <dcterms:modified xsi:type="dcterms:W3CDTF">2019-10-05T06:53:22Z</dcterms:modified>
</cp:coreProperties>
</file>