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8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8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8A91F-C1AC-4158-ACDD-99758A8F41A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8E86D-E069-45D4-AD33-255A35B0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5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5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2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6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6BEC-E9F9-439F-8F95-71119AE068A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68F4-2650-4D0A-AD00-D3D20E25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631" y="919803"/>
            <a:ext cx="8358188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3631" y="893380"/>
            <a:ext cx="8358188" cy="5405714"/>
            <a:chOff x="1793631" y="893380"/>
            <a:chExt cx="8358188" cy="5405714"/>
          </a:xfrm>
        </p:grpSpPr>
        <p:sp>
          <p:nvSpPr>
            <p:cNvPr id="6" name="TextBox 5"/>
            <p:cNvSpPr txBox="1"/>
            <p:nvPr/>
          </p:nvSpPr>
          <p:spPr>
            <a:xfrm>
              <a:off x="1793631" y="4371991"/>
              <a:ext cx="8358188" cy="192710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txBody>
            <a:bodyPr wrap="square" lIns="94907" tIns="47453" rIns="94907" bIns="47453" rtlCol="0">
              <a:spAutoFit/>
            </a:bodyPr>
            <a:lstStyle/>
            <a:p>
              <a:pPr algn="ctr"/>
              <a:r>
                <a:rPr lang="bn-BD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IN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IN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IN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19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14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78495" y="893380"/>
              <a:ext cx="81884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5400" b="1" cap="none" spc="0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সস</a:t>
              </a:r>
              <a:r>
                <a:rPr lang="bn-BD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লামু আলাইকুম</a:t>
              </a:r>
              <a:r>
                <a:rPr lang="en-US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0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</a:t>
              </a:r>
              <a:r>
                <a:rPr lang="en-US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0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রাহমাতুল্লাহ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818" y="2009944"/>
              <a:ext cx="2297722" cy="22421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631" y="1816709"/>
              <a:ext cx="2250281" cy="25288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31" y="1794444"/>
              <a:ext cx="2262188" cy="2551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559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214437"/>
            <a:ext cx="1993446" cy="2462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4375" y="1357313"/>
            <a:ext cx="4429125" cy="1250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IN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৩/ </a:t>
            </a:r>
            <a:r>
              <a:rPr lang="bn-BD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</a:t>
            </a:r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ঈসা মুহাম্মাদ ইবনে ঈসা </a:t>
            </a:r>
            <a:r>
              <a:rPr lang="bn-BD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আত-তিরমিযি </a:t>
            </a:r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(রঃ)</a:t>
            </a:r>
            <a:endParaRPr lang="en-US" sz="375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19646" y="1000126"/>
            <a:ext cx="975270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Md. Yunus Azad\Desktop\Hadith Pic\abu-dau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3057" r="15782" b="7309"/>
          <a:stretch/>
        </p:blipFill>
        <p:spPr bwMode="auto">
          <a:xfrm>
            <a:off x="1809750" y="3891239"/>
            <a:ext cx="217437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55528" y="4200498"/>
            <a:ext cx="6286500" cy="1250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IN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৪/ </a:t>
            </a:r>
            <a:r>
              <a:rPr lang="bn-BD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</a:t>
            </a:r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দাউদ সুলায়মান ইবনে </a:t>
            </a:r>
            <a:endParaRPr lang="bn-IN" sz="375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আশআছ (রঃ)</a:t>
            </a:r>
            <a:endParaRPr lang="en-US" sz="375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5666" y="166525"/>
            <a:ext cx="6000750" cy="730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</a:t>
            </a:r>
            <a:r>
              <a:rPr lang="bn-IN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সংকলকের</a:t>
            </a:r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1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1366837"/>
            <a:ext cx="1993446" cy="24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1143001"/>
            <a:ext cx="2255227" cy="2571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0062" y="1571625"/>
            <a:ext cx="5786438" cy="61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IN" sz="3375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৫/ </a:t>
            </a:r>
            <a:r>
              <a:rPr lang="bn-BD" sz="3375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আহমদ </a:t>
            </a:r>
            <a:r>
              <a:rPr lang="bn-BD" sz="3375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ইবনে শুআইব আন-নাসাই (রঃ) </a:t>
            </a:r>
            <a:endParaRPr lang="en-US" sz="3375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646" y="1000126"/>
            <a:ext cx="975270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5003" r="13595" b="7525"/>
          <a:stretch/>
        </p:blipFill>
        <p:spPr>
          <a:xfrm>
            <a:off x="1744205" y="3857624"/>
            <a:ext cx="2253259" cy="2805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736" y="4357688"/>
            <a:ext cx="6143625" cy="1250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IN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৬/ </a:t>
            </a:r>
            <a:r>
              <a:rPr lang="bn-BD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</a:t>
            </a:r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আব্দুল্লাহ মুহাম্মাদ ইবনে ইয়াযিদ ইবনে মাজাহ (রঃ)</a:t>
            </a:r>
            <a:endParaRPr lang="en-US" sz="375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666" y="166525"/>
            <a:ext cx="6000750" cy="730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</a:t>
            </a:r>
            <a:r>
              <a:rPr lang="bn-IN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সংকলকের</a:t>
            </a:r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1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0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219646" y="1143000"/>
            <a:ext cx="9644063" cy="4071938"/>
          </a:xfrm>
          <a:prstGeom prst="round2Same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75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75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6188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5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IN" sz="75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</a:t>
            </a:r>
            <a:r>
              <a:rPr lang="bn-BD" sz="5625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bn-IN" sz="5625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-সঠিক</a:t>
            </a:r>
            <a:r>
              <a:rPr lang="bn-BD" sz="5625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গ্রন্থ ও </a:t>
            </a:r>
            <a:r>
              <a:rPr lang="bn-IN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সংকলকগণের নাম </a:t>
            </a:r>
            <a:r>
              <a:rPr lang="bn-IN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56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625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75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2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156" y="1504591"/>
            <a:ext cx="8858250" cy="7883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IN" sz="45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মহান </a:t>
            </a:r>
            <a:r>
              <a:rPr lang="bn-BD" sz="450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BD" sz="45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তায়ালা বলেন-</a:t>
            </a:r>
            <a:endParaRPr lang="en-US" sz="45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2857403"/>
            <a:ext cx="8858250" cy="8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1156" y="4304321"/>
            <a:ext cx="8858250" cy="1711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অর্থ- রাসুল তোমাদের যা দেন তা তোমরা গ্রহণ কর এবং যা নিষেধ করেন তা থেকে বিরত থাক।</a:t>
            </a:r>
          </a:p>
          <a:p>
            <a:pPr algn="just"/>
            <a:r>
              <a:rPr lang="bn-IN" sz="3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-</a:t>
            </a:r>
            <a:r>
              <a:rPr lang="bn-BD" sz="30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সুরা আল-হাশর, আয়াত-৭</a:t>
            </a:r>
            <a:endParaRPr lang="en-US" sz="300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7927" y="268406"/>
            <a:ext cx="5072063" cy="9614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</a:t>
            </a:r>
            <a:endParaRPr lang="en-US" sz="56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77605" y="1210333"/>
            <a:ext cx="975270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25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170110" y="1359877"/>
            <a:ext cx="9358313" cy="3915142"/>
          </a:xfrm>
          <a:prstGeom prst="round2SameRect">
            <a:avLst/>
          </a:prstGeom>
          <a:solidFill>
            <a:srgbClr val="00B0F0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625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মানবজীবনে </a:t>
            </a:r>
            <a:r>
              <a:rPr lang="bn-BD" sz="5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</a:t>
            </a:r>
            <a:r>
              <a:rPr lang="bn-BD" sz="5625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5625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উপর</a:t>
            </a:r>
            <a:r>
              <a:rPr lang="bn-BD" sz="5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5625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 </a:t>
            </a:r>
            <a:r>
              <a:rPr lang="bn-BD" sz="5625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5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5625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684695" y="142875"/>
            <a:ext cx="3088358" cy="990600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246" y="1923317"/>
            <a:ext cx="10133719" cy="3269787"/>
          </a:xfrm>
          <a:prstGeom prst="rect">
            <a:avLst/>
          </a:prstGeom>
          <a:solidFill>
            <a:srgbClr val="7030A0"/>
          </a:solidFill>
          <a:ln w="57150" cmpd="tri">
            <a:solidFill>
              <a:schemeClr val="tx1"/>
            </a:solidFill>
          </a:ln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03672" indent="-803672">
              <a:buClr>
                <a:srgbClr val="0070C0"/>
              </a:buClr>
              <a:buFont typeface="+mj-lt"/>
              <a:buAutoNum type="romanLcPeriod"/>
            </a:pP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শব্দের অর্থ কী?</a:t>
            </a:r>
          </a:p>
          <a:p>
            <a:pPr marL="803672" indent="-803672">
              <a:buClr>
                <a:srgbClr val="0070C0"/>
              </a:buClr>
              <a:buFont typeface="+mj-lt"/>
              <a:buAutoNum type="romanLcPeriod"/>
            </a:pP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 সিত্তাহ কাকে বলে? </a:t>
            </a:r>
            <a:endParaRPr lang="bn-IN" sz="4125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03672" indent="-803672">
              <a:buClr>
                <a:srgbClr val="0070C0"/>
              </a:buClr>
              <a:buFont typeface="+mj-lt"/>
              <a:buAutoNum type="romanLcPeriod"/>
            </a:pP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সহিহ বুখারি</a:t>
            </a:r>
            <a:r>
              <a:rPr lang="bn-IN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মুসলিম শরিফ</a:t>
            </a: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</a:t>
            </a:r>
            <a:r>
              <a:rPr lang="bn-IN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</a:t>
            </a: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125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4125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125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IN" sz="4125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03672" indent="-803672">
              <a:buClr>
                <a:srgbClr val="0070C0"/>
              </a:buClr>
              <a:buFont typeface="+mj-lt"/>
              <a:buAutoNum type="romanLcPeriod"/>
            </a:pP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</a:t>
            </a:r>
            <a:r>
              <a:rPr lang="bn-IN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গুরুত্ব বল।</a:t>
            </a:r>
          </a:p>
          <a:p>
            <a:pPr marL="803672" indent="-803672">
              <a:buClr>
                <a:srgbClr val="0070C0"/>
              </a:buClr>
              <a:buFont typeface="+mj-lt"/>
              <a:buAutoNum type="romanLcPeriod"/>
            </a:pP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 পর সর্বাধিক বিশুদ্ধ</a:t>
            </a:r>
            <a:r>
              <a:rPr lang="bn-IN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হাদিস</a:t>
            </a:r>
            <a:r>
              <a:rPr lang="bn-BD" sz="4125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গ্রন্থ কোনটি?</a:t>
            </a:r>
          </a:p>
        </p:txBody>
      </p:sp>
    </p:spTree>
    <p:extLst>
      <p:ext uri="{BB962C8B-B14F-4D97-AF65-F5344CB8AC3E}">
        <p14:creationId xmlns:p14="http://schemas.microsoft.com/office/powerpoint/2010/main" val="5367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35503" y="1097472"/>
            <a:ext cx="4388719" cy="11506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4914" tIns="47457" rIns="94914" bIns="47457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250" b="1" spc="52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250" b="1" spc="52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2037" y="3409217"/>
            <a:ext cx="8910359" cy="1928813"/>
          </a:xfrm>
          <a:prstGeom prst="roundRect">
            <a:avLst/>
          </a:prstGeom>
          <a:solidFill>
            <a:srgbClr val="002060"/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914" tIns="47457" rIns="94914" bIns="47457" rtlCol="0" anchor="ctr"/>
          <a:lstStyle/>
          <a:p>
            <a:pPr algn="just"/>
            <a:r>
              <a:rPr lang="bn-BD" sz="506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 শরিয়তের দ্বিতীয় উৎস হিসেবে হাদিসের গুরুত্ব </a:t>
            </a:r>
            <a:r>
              <a:rPr lang="bn-IN" sz="5063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 কর</a:t>
            </a:r>
            <a:r>
              <a:rPr lang="bn-BD" sz="5063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06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32037" y="2614246"/>
            <a:ext cx="8777908" cy="78399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95" y="892270"/>
            <a:ext cx="2681908" cy="15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512" y="2354688"/>
            <a:ext cx="9752842" cy="2288749"/>
          </a:xfrm>
          <a:prstGeom prst="rect">
            <a:avLst/>
          </a:prstGeom>
          <a:solidFill>
            <a:srgbClr val="002060"/>
          </a:solidFill>
        </p:spPr>
        <p:txBody>
          <a:bodyPr wrap="square" lIns="94914" tIns="47457" rIns="94914" bIns="4745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4250" b="1" spc="47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FBF7-1785-4E9B-8CD2-28E02518BB21}" type="datetime12">
              <a:rPr lang="en-US" smtClean="0"/>
              <a:t>1:55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6472197" y="676495"/>
            <a:ext cx="3924719" cy="498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2197" y="1840848"/>
            <a:ext cx="4008233" cy="1437250"/>
          </a:xfrm>
          <a:prstGeom prst="rect">
            <a:avLst/>
          </a:prstGeom>
          <a:noFill/>
        </p:spPr>
        <p:txBody>
          <a:bodyPr wrap="square" lIns="105089" tIns="52545" rIns="105089" bIns="5254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</a:t>
            </a:r>
          </a:p>
          <a:p>
            <a:pPr algn="ctr"/>
            <a:r>
              <a:rPr lang="bn-BD" sz="240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অধ্যায় (কুরআন ও হাদিস শিক্ষা</a:t>
            </a:r>
            <a:r>
              <a:rPr lang="bn-BD" sz="1688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22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4008" y="1875855"/>
            <a:ext cx="2729212" cy="31237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3057" tIns="46528" rIns="93057" bIns="46528" rtlCol="0">
            <a:spAutoFit/>
          </a:bodyPr>
          <a:lstStyle/>
          <a:p>
            <a:pPr algn="ctr"/>
            <a:r>
              <a:rPr lang="bn-BD" sz="562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bn-IN" sz="562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bn-IN" sz="506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</a:t>
            </a:r>
            <a:endParaRPr lang="bn-IN" sz="4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4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8177" y="478926"/>
            <a:ext cx="3509136" cy="529254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3057" tIns="46528" rIns="93057" bIns="46528" rtlCol="0">
            <a:spAutoFit/>
          </a:bodyPr>
          <a:lstStyle/>
          <a:p>
            <a:pPr algn="ctr"/>
            <a:endParaRPr lang="en-US" sz="412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12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7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7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7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শরীফ</a:t>
            </a:r>
            <a:endParaRPr lang="bn-BD" sz="22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62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en-US" sz="22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জোতমোড়া</a:t>
            </a:r>
            <a:r>
              <a:rPr lang="en-US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বিদ্যালয়,</a:t>
            </a:r>
          </a:p>
          <a:p>
            <a:pPr algn="ctr"/>
            <a:r>
              <a:rPr lang="en-US" sz="22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কুমারখালী</a:t>
            </a:r>
            <a:r>
              <a:rPr lang="en-US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bn-BD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 নম্বর – ০১</a:t>
            </a:r>
            <a:r>
              <a:rPr lang="en-US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৭১৭৫১২</a:t>
            </a:r>
            <a:r>
              <a:rPr lang="bn-BD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2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bn-BD" sz="22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88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88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msharifccy@gmail.com</a:t>
            </a:r>
            <a:endParaRPr lang="bn-BD" sz="1688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3250" y="4384311"/>
            <a:ext cx="3214688" cy="596700"/>
          </a:xfrm>
          <a:prstGeom prst="rect">
            <a:avLst/>
          </a:prstGeom>
          <a:noFill/>
        </p:spPr>
        <p:txBody>
          <a:bodyPr wrap="square" lIns="105089" tIns="52545" rIns="105089" bIns="5254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88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18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188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188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2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35" y="676495"/>
            <a:ext cx="1976673" cy="2190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55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4031" y="2248633"/>
            <a:ext cx="10114451" cy="23429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625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ঘোষণার প্রশ্ন-</a:t>
            </a: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আল কোরান কার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বাণী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নবী (স.)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বাণীকে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কী বলা হয়?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81312" y="2000250"/>
            <a:ext cx="6215063" cy="250031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125" dirty="0"/>
              <a:t>তাহলে আজকের পাঠ</a:t>
            </a:r>
          </a:p>
          <a:p>
            <a:pPr algn="ctr"/>
            <a:r>
              <a:rPr lang="bn-IN" sz="9000" dirty="0"/>
              <a:t>হাদিস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21985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80" y="2279985"/>
            <a:ext cx="11519440" cy="3688235"/>
          </a:xfrm>
          <a:prstGeom prst="rect">
            <a:avLst/>
          </a:prstGeom>
          <a:solidFill>
            <a:srgbClr val="00B050"/>
          </a:solidFill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844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3895" indent="-533895">
              <a:buFont typeface="+mj-lt"/>
              <a:buAutoNum type="arabicPeriod"/>
            </a:pPr>
            <a:r>
              <a:rPr lang="bn-BD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এর পরিচয় বলতে পারবে।</a:t>
            </a:r>
          </a:p>
          <a:p>
            <a:pPr marL="533895" indent="-533895">
              <a:buFont typeface="+mj-lt"/>
              <a:buAutoNum type="arabicPeriod"/>
            </a:pPr>
            <a:r>
              <a:rPr lang="bn-BD" sz="45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সিহাহ </a:t>
            </a:r>
            <a:r>
              <a:rPr lang="bn-BD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সিত্তাহ</a:t>
            </a:r>
            <a:r>
              <a:rPr lang="en-US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গ্রন্থগুলোর</a:t>
            </a:r>
            <a:r>
              <a:rPr lang="bn-IN" sz="45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ও সংকলকের</a:t>
            </a:r>
            <a:r>
              <a:rPr lang="bn-BD" sz="45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বর্ণনা করতে পারবে</a:t>
            </a:r>
            <a:r>
              <a:rPr lang="bn-BD" sz="45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5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3895" indent="-533895">
              <a:buFont typeface="+mj-lt"/>
              <a:buAutoNum type="arabicPeriod"/>
            </a:pPr>
            <a:r>
              <a:rPr lang="bn-BD" sz="45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</a:t>
            </a:r>
            <a:r>
              <a:rPr lang="bn-BD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গুরুত্ব </a:t>
            </a:r>
            <a:r>
              <a:rPr lang="en-US" sz="45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33895" indent="-533895">
              <a:buFont typeface="+mj-lt"/>
              <a:buAutoNum type="arabicPeriod"/>
            </a:pPr>
            <a:endParaRPr lang="bn-BD" sz="4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80" y="1231896"/>
            <a:ext cx="11519440" cy="10480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18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618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74032" y="6485356"/>
            <a:ext cx="928688" cy="365125"/>
          </a:xfrm>
        </p:spPr>
        <p:txBody>
          <a:bodyPr/>
          <a:lstStyle/>
          <a:p>
            <a:fld id="{681FF6D6-0788-4C14-9B1D-FA471CAE9B47}" type="datetime12">
              <a:rPr lang="en-US" smtClean="0"/>
              <a:t>1:55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1" y="902678"/>
            <a:ext cx="10937631" cy="526297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algn="just"/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প্রিয়নবী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আদেশ-নিষেধ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মৌণ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সম্মতিকে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কোরানের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7294" y="1287336"/>
            <a:ext cx="3030994" cy="2636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26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499136" y="2704047"/>
            <a:ext cx="9896428" cy="3071813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914" tIns="47457" rIns="94914" bIns="474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825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75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25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-</a:t>
            </a:r>
          </a:p>
          <a:p>
            <a:pPr algn="just"/>
            <a:r>
              <a:rPr lang="bn-IN" sz="675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 বলতে কী বুঝ? </a:t>
            </a:r>
            <a:endParaRPr lang="en-US" sz="562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17076" y="808891"/>
            <a:ext cx="9410839" cy="1783933"/>
            <a:chOff x="867508" y="415335"/>
            <a:chExt cx="10360408" cy="21774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462" y="500063"/>
              <a:ext cx="1646726" cy="20171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405" y="500063"/>
              <a:ext cx="1714500" cy="20171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123" y="500063"/>
              <a:ext cx="1760892" cy="20080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233" y="500063"/>
              <a:ext cx="1632895" cy="2017106"/>
            </a:xfrm>
            <a:prstGeom prst="rect">
              <a:avLst/>
            </a:prstGeom>
          </p:spPr>
        </p:pic>
        <p:pic>
          <p:nvPicPr>
            <p:cNvPr id="11" name="Picture 2" descr="C:\Users\Md. Yunus Azad\Desktop\Hadith Pic\abu-daud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0" t="3057" r="15782" b="7309"/>
            <a:stretch/>
          </p:blipFill>
          <p:spPr bwMode="auto">
            <a:xfrm>
              <a:off x="9600780" y="529881"/>
              <a:ext cx="1627136" cy="201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2" t="5003" r="13595" b="7525"/>
            <a:stretch/>
          </p:blipFill>
          <p:spPr>
            <a:xfrm>
              <a:off x="867508" y="415335"/>
              <a:ext cx="1631628" cy="2177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82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338" y="1538850"/>
            <a:ext cx="10445262" cy="961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</a:t>
            </a:r>
            <a:r>
              <a:rPr lang="bn-IN" sz="5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</a:t>
            </a:r>
            <a:endParaRPr lang="en-US" sz="56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338" y="2714625"/>
            <a:ext cx="10445262" cy="2164055"/>
          </a:xfrm>
          <a:prstGeom prst="rect">
            <a:avLst/>
          </a:prstGeom>
          <a:solidFill>
            <a:srgbClr val="FFFF00"/>
          </a:solidFill>
        </p:spPr>
        <p:txBody>
          <a:bodyPr wrap="square" lIns="85725" tIns="42863" rIns="85725" bIns="42863">
            <a:spAutoFit/>
          </a:bodyPr>
          <a:lstStyle/>
          <a:p>
            <a:pPr algn="just"/>
            <a:r>
              <a:rPr lang="bn-IN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আরবী শব্দ </a:t>
            </a:r>
            <a:r>
              <a:rPr lang="bn-BD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সিহাহ</a:t>
            </a:r>
            <a:r>
              <a:rPr lang="bn-IN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শুদ্ধ</a:t>
            </a:r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</a:t>
            </a:r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আর 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সিত্তাহ </a:t>
            </a:r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অতএব </a:t>
            </a:r>
            <a:r>
              <a:rPr lang="bn-IN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শরীয়তের পরিভাষায় </a:t>
            </a:r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 ছয়টি হাদিস গ্রন্থকে একত্রে সিহাহ সিত্তাহ বলা হয়।</a:t>
            </a:r>
            <a:endParaRPr lang="en-US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1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116748"/>
            <a:ext cx="2250281" cy="2668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2496" y="1431379"/>
            <a:ext cx="6245504" cy="1250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IN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 </a:t>
            </a:r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আব্দুল্লাহ মুহাম্মাদ ইবনে ইসমাঈল বুখারি (রঃ)</a:t>
            </a:r>
            <a:endParaRPr lang="en-US" sz="375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5666" y="166525"/>
            <a:ext cx="6000750" cy="730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ctr"/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সিহাহ সিত্তাহ গ্রন্থ</a:t>
            </a:r>
            <a:r>
              <a:rPr lang="bn-IN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সংকলকের</a:t>
            </a:r>
            <a:r>
              <a:rPr lang="bn-BD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1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09687" y="946338"/>
            <a:ext cx="975270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2495" y="4286251"/>
            <a:ext cx="6357938" cy="1250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4914" tIns="47457" rIns="94914" bIns="47457" rtlCol="0">
            <a:spAutoFit/>
          </a:bodyPr>
          <a:lstStyle/>
          <a:p>
            <a:pPr algn="just"/>
            <a:r>
              <a:rPr lang="bn-IN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২/ </a:t>
            </a:r>
            <a:r>
              <a:rPr lang="bn-BD" sz="3750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আবুল </a:t>
            </a:r>
            <a:r>
              <a:rPr lang="bn-BD" sz="375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হুসাইন মুসলিম ইবনে হাজ্জাজ আল কুশাইরি (রঃ)</a:t>
            </a:r>
            <a:endParaRPr lang="en-US" sz="3750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Md. Yunus Azad\Desktop\Mobile pic\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3955254"/>
            <a:ext cx="2248334" cy="26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414</Words>
  <Application>Microsoft Office PowerPoint</Application>
  <PresentationFormat>Widescreen</PresentationFormat>
  <Paragraphs>85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37</cp:revision>
  <dcterms:created xsi:type="dcterms:W3CDTF">2019-09-24T23:46:47Z</dcterms:created>
  <dcterms:modified xsi:type="dcterms:W3CDTF">2019-09-25T08:14:05Z</dcterms:modified>
</cp:coreProperties>
</file>