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7" r:id="rId2"/>
    <p:sldId id="278" r:id="rId3"/>
    <p:sldId id="279" r:id="rId4"/>
    <p:sldId id="280" r:id="rId5"/>
    <p:sldId id="259" r:id="rId6"/>
    <p:sldId id="297" r:id="rId7"/>
    <p:sldId id="298" r:id="rId8"/>
    <p:sldId id="283" r:id="rId9"/>
    <p:sldId id="284" r:id="rId10"/>
    <p:sldId id="269" r:id="rId11"/>
    <p:sldId id="299" r:id="rId12"/>
    <p:sldId id="261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264" r:id="rId21"/>
    <p:sldId id="293" r:id="rId22"/>
    <p:sldId id="308" r:id="rId23"/>
    <p:sldId id="30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2185" autoAdjust="0"/>
  </p:normalViewPr>
  <p:slideViewPr>
    <p:cSldViewPr>
      <p:cViewPr varScale="1">
        <p:scale>
          <a:sx n="68" d="100"/>
          <a:sy n="68" d="100"/>
        </p:scale>
        <p:origin x="144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53DEE-3491-4083-B70E-6F3E3CA61568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09AF4-3FA5-47C5-923E-A6599F111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84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09AF4-3FA5-47C5-923E-A6599F1115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11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09AF4-3FA5-47C5-923E-A6599F11151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71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BAC9-36DB-4BD2-ABC1-BDF39C54F6A3}" type="datetime1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C6E2-36ED-419A-873A-E65470A34C22}" type="datetime1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5E7C7-290E-466E-BB18-79593545C521}" type="datetime1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A19A-174D-4024-8B36-782B8E195915}" type="datetime1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FCF14-F2CC-4C9C-ACB2-5616E9730B46}" type="datetime1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8D893-6AFE-4EF6-AC86-545C1228932C}" type="datetime1">
              <a:rPr lang="en-US" smtClean="0"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BF6D1-3B7E-4646-941C-AE455A07AD2E}" type="datetime1">
              <a:rPr lang="en-US" smtClean="0"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CEE97-2C86-4B10-B0BB-08925874E510}" type="datetime1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2E150-8AEE-4BDE-B271-4767135EBBB7}" type="datetime1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B2C8B-E8AF-44AA-9E83-334CFB2CB59C}" type="datetime1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EFD03-F123-4B99-816A-7D8F5E539E84}" type="datetime1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0E8BA-9616-4167-A742-9683C9CA0EB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0803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80ADB-CEC8-43C6-9B68-78FF853B4D4B}" type="datetime1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88640"/>
            <a:ext cx="3769783" cy="36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3158386"/>
            <a:ext cx="9028112" cy="264687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16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Welcome</a:t>
            </a:r>
            <a:endParaRPr lang="en-US" sz="9600" b="1" dirty="0">
              <a:solidFill>
                <a:srgbClr val="7030A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6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435" y="404664"/>
            <a:ext cx="2170717" cy="23467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310030" y="2924944"/>
            <a:ext cx="8496944" cy="28931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400" b="1" dirty="0" smtClean="0">
                <a:ln>
                  <a:solidFill>
                    <a:srgbClr val="C00000"/>
                  </a:solidFill>
                </a:ln>
              </a:rPr>
              <a:t>RASEL</a:t>
            </a:r>
            <a:endParaRPr lang="en-US" sz="4000" b="1" dirty="0" smtClean="0">
              <a:ln>
                <a:solidFill>
                  <a:srgbClr val="C00000"/>
                </a:solidFill>
              </a:ln>
            </a:endParaRPr>
          </a:p>
          <a:p>
            <a:r>
              <a:rPr lang="en-US" sz="3200" b="1" dirty="0" smtClean="0">
                <a:ln>
                  <a:solidFill>
                    <a:srgbClr val="C00000"/>
                  </a:solidFill>
                </a:ln>
              </a:rPr>
              <a:t>ASST. TEACHER</a:t>
            </a:r>
          </a:p>
          <a:p>
            <a:r>
              <a:rPr lang="en-US" sz="3200" b="1" dirty="0" smtClean="0">
                <a:ln>
                  <a:solidFill>
                    <a:srgbClr val="C00000"/>
                  </a:solidFill>
                </a:ln>
              </a:rPr>
              <a:t>CHARMUGRIA GIRLS’ HIGH SCHOOL</a:t>
            </a:r>
          </a:p>
          <a:p>
            <a:r>
              <a:rPr lang="en-US" sz="3200" b="1" dirty="0" smtClean="0">
                <a:ln>
                  <a:solidFill>
                    <a:srgbClr val="C00000"/>
                  </a:solidFill>
                </a:ln>
              </a:rPr>
              <a:t>MADARIPUR.</a:t>
            </a:r>
          </a:p>
          <a:p>
            <a:r>
              <a:rPr lang="en-US" sz="3200" b="1" dirty="0" smtClean="0">
                <a:ln>
                  <a:solidFill>
                    <a:srgbClr val="C00000"/>
                  </a:solidFill>
                </a:ln>
              </a:rPr>
              <a:t>Cell: 01911096530</a:t>
            </a:r>
            <a:endParaRPr lang="en-US" sz="3200" b="1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1084" y="429607"/>
            <a:ext cx="4536504" cy="1323439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  <a:sp3d extrusionH="57150">
              <a:bevelT w="57150" h="38100" prst="artDeco"/>
            </a:sp3d>
          </a:bodyPr>
          <a:lstStyle/>
          <a:p>
            <a:pPr algn="ctr"/>
            <a:r>
              <a:rPr lang="en-US" sz="8000" b="1" dirty="0" smtClean="0"/>
              <a:t>Presenter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7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371600"/>
            <a:ext cx="8229600" cy="156966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lephant" pitchFamily="18" charset="0"/>
              </a:rPr>
              <a:t>WELCOME</a:t>
            </a:r>
            <a:endParaRPr lang="en-US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lephant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3800" y="3352800"/>
            <a:ext cx="1828800" cy="120032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70C0"/>
                </a:solidFill>
                <a:latin typeface="Elephant" pitchFamily="18" charset="0"/>
              </a:rPr>
              <a:t>To</a:t>
            </a:r>
            <a:r>
              <a:rPr lang="en-US" sz="7200" dirty="0" smtClean="0">
                <a:solidFill>
                  <a:srgbClr val="0070C0"/>
                </a:solidFill>
              </a:rPr>
              <a:t> 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4648200"/>
            <a:ext cx="7696200" cy="132343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00B050"/>
                </a:solidFill>
                <a:latin typeface="Elephant" pitchFamily="18" charset="0"/>
              </a:rPr>
              <a:t>					Class</a:t>
            </a:r>
            <a:endParaRPr lang="en-US" sz="8000" dirty="0">
              <a:solidFill>
                <a:srgbClr val="00B050"/>
              </a:solidFill>
              <a:latin typeface="Elephant" pitchFamily="18" charset="0"/>
            </a:endParaRPr>
          </a:p>
        </p:txBody>
      </p:sp>
      <p:pic>
        <p:nvPicPr>
          <p:cNvPr id="41985" name="Picture 1" descr="C:\Documents and Settings\Pintu\My Documents\kezdőknek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343400"/>
            <a:ext cx="4267200" cy="1924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09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1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14400" y="0"/>
            <a:ext cx="8229600" cy="114300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English </a:t>
            </a:r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sz="4400" baseline="300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nd</a:t>
            </a:r>
            <a:r>
              <a:rPr lang="en-US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Paper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14400" y="1219200"/>
            <a:ext cx="8229600" cy="12192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Class-7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Unit</a:t>
            </a:r>
            <a:r>
              <a:rPr kumimoji="0" lang="en-US" sz="4400" b="1" i="0" u="none" strike="noStrike" kern="120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                              Lesson</a:t>
            </a:r>
            <a:endParaRPr kumimoji="0" lang="en-US" sz="44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90600" y="2438400"/>
            <a:ext cx="1143000" cy="4039722"/>
          </a:xfrm>
          <a:prstGeom prst="rect">
            <a:avLst/>
          </a:prstGeom>
          <a:solidFill>
            <a:srgbClr val="7030A0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8001000" y="2438400"/>
            <a:ext cx="1143000" cy="4039722"/>
          </a:xfrm>
          <a:prstGeom prst="rect">
            <a:avLst/>
          </a:prstGeom>
          <a:solidFill>
            <a:srgbClr val="7030A0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876" y="2590800"/>
            <a:ext cx="2426498" cy="152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9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32656"/>
            <a:ext cx="5579228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Let’s see the pictures</a:t>
            </a:r>
            <a:endParaRPr lang="en-US" sz="7200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58" y="3086665"/>
            <a:ext cx="2174242" cy="6197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345482"/>
            <a:ext cx="1698944" cy="14739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827184"/>
            <a:ext cx="2454140" cy="8942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107" y="4798217"/>
            <a:ext cx="3325693" cy="152638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39425" y="3898156"/>
            <a:ext cx="3404986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Parts of body</a:t>
            </a:r>
            <a:endParaRPr lang="en-US" sz="7200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792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8" t="2221" r="6412" b="7778"/>
          <a:stretch/>
        </p:blipFill>
        <p:spPr>
          <a:xfrm>
            <a:off x="2209800" y="838200"/>
            <a:ext cx="4385499" cy="408305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019300" y="381000"/>
            <a:ext cx="5105400" cy="525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700056" y="5181600"/>
            <a:ext cx="3404986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Human body</a:t>
            </a:r>
            <a:endParaRPr lang="en-US" sz="7200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731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62000"/>
            <a:ext cx="6560708" cy="537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7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orizontal Scroll 3"/>
          <p:cNvSpPr/>
          <p:nvPr/>
        </p:nvSpPr>
        <p:spPr>
          <a:xfrm>
            <a:off x="76200" y="2039472"/>
            <a:ext cx="8873319" cy="4285128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Guess-</a:t>
            </a:r>
          </a:p>
          <a:p>
            <a:pPr algn="ctr"/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What is our topic?</a:t>
            </a:r>
            <a:endParaRPr lang="en-GB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60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63043" y="510988"/>
            <a:ext cx="6380679" cy="96818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Todays </a:t>
            </a:r>
            <a:r>
              <a:rPr lang="en-US" sz="66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topic</a:t>
            </a:r>
            <a:endParaRPr lang="en-US" sz="6600" u="sng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Horizontal Scroll 10"/>
          <p:cNvSpPr/>
          <p:nvPr/>
        </p:nvSpPr>
        <p:spPr>
          <a:xfrm>
            <a:off x="76200" y="2039472"/>
            <a:ext cx="8873319" cy="2380128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Parts of Speech</a:t>
            </a:r>
            <a:endParaRPr lang="en-GB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22519" y="4495802"/>
            <a:ext cx="6380679" cy="96818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Episode- One</a:t>
            </a:r>
            <a:endParaRPr lang="en-US" sz="6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42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927"/>
            <a:ext cx="5908964" cy="92333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  Learning Outcomes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752622" y="13583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Students will be able to-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352922"/>
            <a:ext cx="6899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#. Learn about Parts of Speech.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388057"/>
            <a:ext cx="5871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7030A0"/>
                </a:solidFill>
              </a:rPr>
              <a:t>#. Define Parts of Speech</a:t>
            </a:r>
            <a:r>
              <a:rPr lang="en-US" sz="4000" dirty="0">
                <a:solidFill>
                  <a:srgbClr val="7030A0"/>
                </a:solidFill>
              </a:rPr>
              <a:t>.</a:t>
            </a:r>
            <a:endParaRPr lang="en-US" sz="4000" dirty="0" smtClean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423192"/>
            <a:ext cx="6899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#. Classify Parts of Speech.</a:t>
            </a:r>
            <a:endParaRPr lang="en-US" sz="40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8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/>
      <p:bldP spid="4" grpId="0" build="p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400" y="199327"/>
            <a:ext cx="7391400" cy="92333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Parts of Speech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524000"/>
            <a:ext cx="85725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* The </a:t>
            </a:r>
            <a:r>
              <a:rPr lang="en-US" sz="4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different kinds of </a:t>
            </a:r>
            <a:r>
              <a:rPr lang="en-US" sz="4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words used </a:t>
            </a:r>
            <a:r>
              <a:rPr lang="en-US" sz="4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for different purposes in a sentence are called parts of speech. 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12188" y="43260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u="sng" dirty="0" smtClean="0">
                <a:solidFill>
                  <a:srgbClr val="0070C0"/>
                </a:solidFill>
              </a:rPr>
              <a:t>We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u="sng" dirty="0" smtClean="0">
                <a:solidFill>
                  <a:srgbClr val="0070C0"/>
                </a:solidFill>
              </a:rPr>
              <a:t>are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u="sng" dirty="0" smtClean="0">
                <a:solidFill>
                  <a:srgbClr val="0070C0"/>
                </a:solidFill>
              </a:rPr>
              <a:t>in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u="sng" dirty="0" smtClean="0">
                <a:solidFill>
                  <a:srgbClr val="0070C0"/>
                </a:solidFill>
              </a:rPr>
              <a:t>the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u="sng" dirty="0" smtClean="0">
                <a:solidFill>
                  <a:srgbClr val="0070C0"/>
                </a:solidFill>
              </a:rPr>
              <a:t>class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u="sng" dirty="0" smtClean="0">
                <a:solidFill>
                  <a:srgbClr val="0070C0"/>
                </a:solidFill>
              </a:rPr>
              <a:t>room</a:t>
            </a:r>
            <a:r>
              <a:rPr lang="en-US" sz="6000" b="1" dirty="0" smtClean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8" name="Oval Callout 7"/>
          <p:cNvSpPr/>
          <p:nvPr/>
        </p:nvSpPr>
        <p:spPr>
          <a:xfrm flipH="1">
            <a:off x="342900" y="3695750"/>
            <a:ext cx="968326" cy="593565"/>
          </a:xfrm>
          <a:prstGeom prst="wedgeEllipseCallout">
            <a:avLst>
              <a:gd name="adj1" fmla="val -27690"/>
              <a:gd name="adj2" fmla="val 73021"/>
            </a:avLst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12188" y="5398277"/>
            <a:ext cx="845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Here Six parts = A sentence/Speech</a:t>
            </a:r>
          </a:p>
        </p:txBody>
      </p:sp>
    </p:spTree>
    <p:extLst>
      <p:ext uri="{BB962C8B-B14F-4D97-AF65-F5344CB8AC3E}">
        <p14:creationId xmlns:p14="http://schemas.microsoft.com/office/powerpoint/2010/main" val="16333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947560"/>
            <a:ext cx="7391400" cy="92333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Kind of Parts of Speech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3367438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There are Eight kinds-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4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martArt Placeholder 16385"/>
          <p:cNvGrpSpPr>
            <a:grpSpLocks noChangeAspect="1"/>
          </p:cNvGrpSpPr>
          <p:nvPr/>
        </p:nvGrpSpPr>
        <p:grpSpPr bwMode="auto">
          <a:xfrm>
            <a:off x="152400" y="152400"/>
            <a:ext cx="8839200" cy="6553200"/>
            <a:chOff x="288" y="1017"/>
            <a:chExt cx="5184" cy="2832"/>
          </a:xfrm>
        </p:grpSpPr>
      </p:grp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3581400" y="2438400"/>
            <a:ext cx="2209800" cy="2133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Parts 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of 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Speech</a:t>
            </a:r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124200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V="1">
            <a:off x="5791200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4800600" y="19812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H="1">
            <a:off x="4724400" y="4572000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5486400" y="1676400"/>
            <a:ext cx="9144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>
            <a:off x="2590800" y="3962400"/>
            <a:ext cx="1143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2819400" y="1752600"/>
            <a:ext cx="10668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5638800" y="4038600"/>
            <a:ext cx="10668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6248400" y="2286000"/>
            <a:ext cx="2743200" cy="1905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5400" b="1">
              <a:solidFill>
                <a:srgbClr val="00CC00"/>
              </a:solidFill>
            </a:endParaRPr>
          </a:p>
          <a:p>
            <a:pPr algn="ctr"/>
            <a:endParaRPr lang="en-US">
              <a:latin typeface="ChandrabatiMJ" pitchFamily="2" charset="0"/>
            </a:endParaRPr>
          </a:p>
        </p:txBody>
      </p:sp>
      <p:sp>
        <p:nvSpPr>
          <p:cNvPr id="16398" name="Oval 14"/>
          <p:cNvSpPr>
            <a:spLocks noChangeArrowheads="1"/>
          </p:cNvSpPr>
          <p:nvPr/>
        </p:nvSpPr>
        <p:spPr bwMode="auto">
          <a:xfrm>
            <a:off x="228600" y="2286000"/>
            <a:ext cx="2895600" cy="1981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4000" b="1">
              <a:solidFill>
                <a:srgbClr val="FF00FF"/>
              </a:solidFill>
            </a:endParaRPr>
          </a:p>
          <a:p>
            <a:pPr algn="ctr"/>
            <a:endParaRPr lang="en-US"/>
          </a:p>
        </p:txBody>
      </p:sp>
      <p:sp>
        <p:nvSpPr>
          <p:cNvPr id="16399" name="Oval 15"/>
          <p:cNvSpPr>
            <a:spLocks noChangeArrowheads="1"/>
          </p:cNvSpPr>
          <p:nvPr/>
        </p:nvSpPr>
        <p:spPr bwMode="auto">
          <a:xfrm>
            <a:off x="3276600" y="4724400"/>
            <a:ext cx="2971800" cy="1981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4000" b="1">
              <a:solidFill>
                <a:srgbClr val="0033CC"/>
              </a:solidFill>
            </a:endParaRPr>
          </a:p>
          <a:p>
            <a:pPr algn="ctr"/>
            <a:r>
              <a:rPr lang="en-US">
                <a:latin typeface="ChandrabatiMJ" pitchFamily="2" charset="0"/>
              </a:rPr>
              <a:t> </a:t>
            </a:r>
          </a:p>
        </p:txBody>
      </p:sp>
      <p:sp>
        <p:nvSpPr>
          <p:cNvPr id="16400" name="Oval 16"/>
          <p:cNvSpPr>
            <a:spLocks noChangeArrowheads="1"/>
          </p:cNvSpPr>
          <p:nvPr/>
        </p:nvSpPr>
        <p:spPr bwMode="auto">
          <a:xfrm>
            <a:off x="3276600" y="228600"/>
            <a:ext cx="2743200" cy="1828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4400" b="1">
              <a:solidFill>
                <a:srgbClr val="0033CC"/>
              </a:solidFill>
            </a:endParaRPr>
          </a:p>
          <a:p>
            <a:pPr algn="ctr"/>
            <a:endParaRPr lang="en-US" sz="3600" b="1">
              <a:latin typeface="ChandrabatiMJ" pitchFamily="2" charset="0"/>
            </a:endParaRPr>
          </a:p>
        </p:txBody>
      </p:sp>
      <p:sp>
        <p:nvSpPr>
          <p:cNvPr id="16401" name="Oval 17"/>
          <p:cNvSpPr>
            <a:spLocks noChangeArrowheads="1"/>
          </p:cNvSpPr>
          <p:nvPr/>
        </p:nvSpPr>
        <p:spPr bwMode="auto">
          <a:xfrm>
            <a:off x="6096000" y="152400"/>
            <a:ext cx="2895600" cy="1981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FF00FF"/>
              </a:solidFill>
            </a:endParaRPr>
          </a:p>
        </p:txBody>
      </p:sp>
      <p:sp>
        <p:nvSpPr>
          <p:cNvPr id="16402" name="Oval 18"/>
          <p:cNvSpPr>
            <a:spLocks noChangeArrowheads="1"/>
          </p:cNvSpPr>
          <p:nvPr/>
        </p:nvSpPr>
        <p:spPr bwMode="auto">
          <a:xfrm>
            <a:off x="6324600" y="4800600"/>
            <a:ext cx="2590800" cy="1905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5400" b="1">
              <a:solidFill>
                <a:srgbClr val="FF00FF"/>
              </a:solidFill>
            </a:endParaRPr>
          </a:p>
          <a:p>
            <a:pPr algn="ctr"/>
            <a:endParaRPr lang="en-US" sz="3600" b="1">
              <a:latin typeface="ChandrabatiMJ" pitchFamily="2" charset="0"/>
            </a:endParaRPr>
          </a:p>
        </p:txBody>
      </p:sp>
      <p:sp>
        <p:nvSpPr>
          <p:cNvPr id="16403" name="Oval 19"/>
          <p:cNvSpPr>
            <a:spLocks noChangeArrowheads="1"/>
          </p:cNvSpPr>
          <p:nvPr/>
        </p:nvSpPr>
        <p:spPr bwMode="auto">
          <a:xfrm>
            <a:off x="228600" y="4724400"/>
            <a:ext cx="2819400" cy="1981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3600" b="1">
              <a:solidFill>
                <a:srgbClr val="00CC00"/>
              </a:solidFill>
            </a:endParaRPr>
          </a:p>
          <a:p>
            <a:pPr algn="ctr"/>
            <a:endParaRPr lang="en-US">
              <a:latin typeface="ChandrabatiMJ" pitchFamily="2" charset="0"/>
            </a:endParaRPr>
          </a:p>
        </p:txBody>
      </p:sp>
      <p:sp>
        <p:nvSpPr>
          <p:cNvPr id="16404" name="Oval 20"/>
          <p:cNvSpPr>
            <a:spLocks noChangeArrowheads="1"/>
          </p:cNvSpPr>
          <p:nvPr/>
        </p:nvSpPr>
        <p:spPr bwMode="auto">
          <a:xfrm>
            <a:off x="228600" y="228600"/>
            <a:ext cx="2895600" cy="19050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latin typeface="BhrahmaputraMJ" pitchFamily="2" charset="0"/>
            </a:endParaRP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685800" y="350838"/>
            <a:ext cx="1828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CC00"/>
                </a:solidFill>
              </a:rPr>
              <a:t>Noun</a:t>
            </a: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609600" y="1144588"/>
            <a:ext cx="20574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latin typeface="ChandrabatiMJ" pitchFamily="2" charset="0"/>
              </a:rPr>
              <a:t>we‡kl¨</a:t>
            </a:r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3352800" y="350838"/>
            <a:ext cx="27432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33CC"/>
                </a:solidFill>
              </a:rPr>
              <a:t>Pronoun</a:t>
            </a:r>
          </a:p>
        </p:txBody>
      </p:sp>
      <p:sp>
        <p:nvSpPr>
          <p:cNvPr id="16408" name="Text Box 24"/>
          <p:cNvSpPr txBox="1">
            <a:spLocks noChangeArrowheads="1"/>
          </p:cNvSpPr>
          <p:nvPr/>
        </p:nvSpPr>
        <p:spPr bwMode="auto">
          <a:xfrm>
            <a:off x="3810000" y="992188"/>
            <a:ext cx="1828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latin typeface="ChandrabatiMJ" pitchFamily="2" charset="0"/>
              </a:rPr>
              <a:t>me©bvg</a:t>
            </a:r>
          </a:p>
        </p:txBody>
      </p:sp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6096000" y="381000"/>
            <a:ext cx="30480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FF00FF"/>
                </a:solidFill>
              </a:rPr>
              <a:t>Adjective</a:t>
            </a:r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6629400" y="1219200"/>
            <a:ext cx="19812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latin typeface="ChandrabatiMJ" pitchFamily="2" charset="0"/>
              </a:rPr>
              <a:t>we‡klY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6629400" y="2438400"/>
            <a:ext cx="22098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CC00"/>
                </a:solidFill>
              </a:rPr>
              <a:t>Verb</a:t>
            </a:r>
          </a:p>
          <a:p>
            <a:pPr eaLnBrk="1" hangingPunct="1"/>
            <a:endParaRPr lang="en-US" dirty="0"/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6858000" y="3352800"/>
            <a:ext cx="13716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 err="1">
                <a:latin typeface="ChandrabatiMJ" pitchFamily="2" charset="0"/>
              </a:rPr>
              <a:t>wµqv</a:t>
            </a:r>
            <a:endParaRPr lang="en-US" b="1" dirty="0">
              <a:latin typeface="ChandrabatiMJ" pitchFamily="2" charset="0"/>
            </a:endParaRP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6477000" y="5105400"/>
            <a:ext cx="22860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FF"/>
                </a:solidFill>
              </a:rPr>
              <a:t>Adverb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6324600" y="5791200"/>
            <a:ext cx="2667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4000" b="1">
                <a:latin typeface="ChandrabatiMJ" pitchFamily="2" charset="0"/>
              </a:rPr>
              <a:t>wµqvwe‡klY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3352800" y="5105400"/>
            <a:ext cx="2743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b="1">
                <a:solidFill>
                  <a:srgbClr val="0033CC"/>
                </a:solidFill>
              </a:rPr>
              <a:t>Preposition</a:t>
            </a: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3794125" y="5791200"/>
            <a:ext cx="14128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latin typeface="ChandrabatiMJ" pitchFamily="2" charset="0"/>
              </a:rPr>
              <a:t>Ae¨q</a:t>
            </a:r>
          </a:p>
        </p:txBody>
      </p:sp>
      <p:sp>
        <p:nvSpPr>
          <p:cNvPr id="16417" name="Text Box 33"/>
          <p:cNvSpPr txBox="1">
            <a:spLocks noChangeArrowheads="1"/>
          </p:cNvSpPr>
          <p:nvPr/>
        </p:nvSpPr>
        <p:spPr bwMode="auto">
          <a:xfrm>
            <a:off x="288925" y="5181600"/>
            <a:ext cx="27590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b="1" dirty="0">
                <a:solidFill>
                  <a:srgbClr val="00CC00"/>
                </a:solidFill>
              </a:rPr>
              <a:t>Conjunction</a:t>
            </a:r>
          </a:p>
          <a:p>
            <a:pPr eaLnBrk="1" hangingPunct="1"/>
            <a:endParaRPr lang="en-US" sz="3200" dirty="0"/>
          </a:p>
        </p:txBody>
      </p:sp>
      <p:sp>
        <p:nvSpPr>
          <p:cNvPr id="16418" name="Text Box 34"/>
          <p:cNvSpPr txBox="1">
            <a:spLocks noChangeArrowheads="1"/>
          </p:cNvSpPr>
          <p:nvPr/>
        </p:nvSpPr>
        <p:spPr bwMode="auto">
          <a:xfrm>
            <a:off x="365125" y="5715000"/>
            <a:ext cx="2606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b="1" dirty="0" err="1">
                <a:latin typeface="ChandrabatiMJ" pitchFamily="2" charset="0"/>
              </a:rPr>
              <a:t>ms‡hvRbx</a:t>
            </a:r>
            <a:r>
              <a:rPr lang="en-US" sz="3200" b="1" dirty="0">
                <a:latin typeface="ChandrabatiMJ" pitchFamily="2" charset="0"/>
              </a:rPr>
              <a:t> </a:t>
            </a:r>
            <a:r>
              <a:rPr lang="en-US" sz="3200" b="1" dirty="0" err="1">
                <a:latin typeface="ChandrabatiMJ" pitchFamily="2" charset="0"/>
              </a:rPr>
              <a:t>Ae¨q</a:t>
            </a:r>
            <a:endParaRPr lang="en-US" sz="3200" b="1" dirty="0">
              <a:latin typeface="ChandrabatiMJ" pitchFamily="2" charset="0"/>
            </a:endParaRPr>
          </a:p>
        </p:txBody>
      </p:sp>
      <p:sp>
        <p:nvSpPr>
          <p:cNvPr id="16419" name="Text Box 35"/>
          <p:cNvSpPr txBox="1">
            <a:spLocks noChangeArrowheads="1"/>
          </p:cNvSpPr>
          <p:nvPr/>
        </p:nvSpPr>
        <p:spPr bwMode="auto">
          <a:xfrm>
            <a:off x="304800" y="2514600"/>
            <a:ext cx="2667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b="1">
                <a:solidFill>
                  <a:srgbClr val="FF00FF"/>
                </a:solidFill>
              </a:rPr>
              <a:t>Interjection</a:t>
            </a:r>
          </a:p>
        </p:txBody>
      </p:sp>
      <p:sp>
        <p:nvSpPr>
          <p:cNvPr id="16420" name="Text Box 36"/>
          <p:cNvSpPr txBox="1">
            <a:spLocks noChangeArrowheads="1"/>
          </p:cNvSpPr>
          <p:nvPr/>
        </p:nvSpPr>
        <p:spPr bwMode="auto">
          <a:xfrm>
            <a:off x="152400" y="3125788"/>
            <a:ext cx="2971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dirty="0" err="1">
                <a:latin typeface="ChandrabatiMJ" pitchFamily="2" charset="0"/>
              </a:rPr>
              <a:t>Av‡eM</a:t>
            </a:r>
            <a:r>
              <a:rPr lang="en-US" b="1" dirty="0">
                <a:latin typeface="ChandrabatiMJ" pitchFamily="2" charset="0"/>
              </a:rPr>
              <a:t> </a:t>
            </a:r>
            <a:r>
              <a:rPr lang="en-US" b="1" dirty="0" err="1">
                <a:latin typeface="ChandrabatiMJ" pitchFamily="2" charset="0"/>
              </a:rPr>
              <a:t>m~PK</a:t>
            </a:r>
            <a:endParaRPr lang="en-US" b="1" dirty="0">
              <a:latin typeface="Chandrabati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75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9" dur="2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8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3" dur="2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8" dur="20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3" dur="2000"/>
                                        <p:tgtEl>
                                          <p:spTgt spid="16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8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3" dur="2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3" dur="20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 animBg="1"/>
      <p:bldP spid="16390" grpId="0" animBg="1"/>
      <p:bldP spid="16391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  <p:bldP spid="16398" grpId="0" animBg="1"/>
      <p:bldP spid="16399" grpId="0" animBg="1"/>
      <p:bldP spid="16400" grpId="0" animBg="1"/>
      <p:bldP spid="16401" grpId="0" animBg="1"/>
      <p:bldP spid="16402" grpId="0" animBg="1"/>
      <p:bldP spid="16403" grpId="0" animBg="1"/>
      <p:bldP spid="16404" grpId="0" animBg="1"/>
      <p:bldP spid="16405" grpId="0"/>
      <p:bldP spid="16406" grpId="0"/>
      <p:bldP spid="16407" grpId="0"/>
      <p:bldP spid="16408" grpId="0"/>
      <p:bldP spid="16409" grpId="0"/>
      <p:bldP spid="16410" grpId="0"/>
      <p:bldP spid="16411" grpId="0"/>
      <p:bldP spid="16412" grpId="0"/>
      <p:bldP spid="16413" grpId="0"/>
      <p:bldP spid="16414" grpId="0"/>
      <p:bldP spid="16415" grpId="0"/>
      <p:bldP spid="16416" grpId="0"/>
      <p:bldP spid="16417" grpId="0"/>
      <p:bldP spid="164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533400"/>
            <a:ext cx="5181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u="sng" dirty="0" smtClean="0">
                <a:solidFill>
                  <a:srgbClr val="0070C0"/>
                </a:solidFill>
              </a:rPr>
              <a:t>We</a:t>
            </a:r>
            <a:r>
              <a:rPr lang="en-US" sz="6000" b="1" dirty="0" smtClean="0">
                <a:solidFill>
                  <a:srgbClr val="0070C0"/>
                </a:solidFill>
              </a:rPr>
              <a:t> 				=</a:t>
            </a:r>
          </a:p>
          <a:p>
            <a:r>
              <a:rPr lang="en-US" sz="6000" b="1" u="sng" dirty="0" smtClean="0">
                <a:solidFill>
                  <a:srgbClr val="0070C0"/>
                </a:solidFill>
              </a:rPr>
              <a:t>are</a:t>
            </a:r>
            <a:r>
              <a:rPr lang="en-US" sz="6000" b="1" dirty="0" smtClean="0">
                <a:solidFill>
                  <a:srgbClr val="0070C0"/>
                </a:solidFill>
              </a:rPr>
              <a:t> 				=</a:t>
            </a:r>
          </a:p>
          <a:p>
            <a:r>
              <a:rPr lang="en-US" sz="6000" b="1" u="sng" dirty="0" smtClean="0">
                <a:solidFill>
                  <a:srgbClr val="0070C0"/>
                </a:solidFill>
              </a:rPr>
              <a:t>in</a:t>
            </a:r>
            <a:r>
              <a:rPr lang="en-US" sz="6000" b="1" dirty="0" smtClean="0">
                <a:solidFill>
                  <a:srgbClr val="0070C0"/>
                </a:solidFill>
              </a:rPr>
              <a:t> 					=</a:t>
            </a:r>
          </a:p>
          <a:p>
            <a:r>
              <a:rPr lang="en-US" sz="6000" b="1" u="sng" dirty="0" smtClean="0">
                <a:solidFill>
                  <a:srgbClr val="0070C0"/>
                </a:solidFill>
              </a:rPr>
              <a:t>the class room</a:t>
            </a:r>
            <a:r>
              <a:rPr lang="en-US" sz="6000" b="1" dirty="0" smtClean="0">
                <a:solidFill>
                  <a:srgbClr val="0070C0"/>
                </a:solidFill>
              </a:rPr>
              <a:t>=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10200" y="609600"/>
            <a:ext cx="2590800" cy="830997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Pronoun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1524000"/>
            <a:ext cx="2819400" cy="830997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Verb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438400"/>
            <a:ext cx="3200400" cy="830997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Preposition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3360003"/>
            <a:ext cx="2819400" cy="830997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Noun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4800600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We are in the class room.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87794" y="4818185"/>
            <a:ext cx="617806" cy="830997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7252" y="4818185"/>
            <a:ext cx="2065606" cy="830997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Speech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765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8" y="530652"/>
            <a:ext cx="1927412" cy="22887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563" y="606852"/>
            <a:ext cx="1958788" cy="22887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606853"/>
            <a:ext cx="1676400" cy="22887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800" y="550236"/>
            <a:ext cx="1849600" cy="21929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797" y="2697393"/>
            <a:ext cx="1844262" cy="20079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1615" y="3209768"/>
            <a:ext cx="1703785" cy="13171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2092" y="2959410"/>
            <a:ext cx="2189000" cy="19419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cheetah1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26" y="4724400"/>
            <a:ext cx="2460991" cy="22268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5200" y="4724400"/>
            <a:ext cx="19812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2092" y="5172996"/>
            <a:ext cx="2389585" cy="15144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905000" y="-76200"/>
            <a:ext cx="54805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Tell about the pictures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070050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val 20"/>
          <p:cNvSpPr>
            <a:spLocks noChangeArrowheads="1"/>
          </p:cNvSpPr>
          <p:nvPr/>
        </p:nvSpPr>
        <p:spPr bwMode="auto">
          <a:xfrm>
            <a:off x="2819400" y="457200"/>
            <a:ext cx="2895600" cy="19050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>
              <a:latin typeface="BhrahmaputraMJ" pitchFamily="2" charset="0"/>
            </a:endParaRP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3276600" y="579438"/>
            <a:ext cx="1828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CC00"/>
                </a:solidFill>
              </a:rPr>
              <a:t>Noun</a:t>
            </a:r>
          </a:p>
        </p:txBody>
      </p:sp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3200400" y="1373188"/>
            <a:ext cx="2057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b="1" dirty="0" err="1">
                <a:latin typeface="ChandrabatiMJ" pitchFamily="2" charset="0"/>
              </a:rPr>
              <a:t>we‡kl</a:t>
            </a:r>
            <a:r>
              <a:rPr lang="en-US" b="1" dirty="0" smtClean="0">
                <a:latin typeface="ChandrabatiMJ" pitchFamily="2" charset="0"/>
              </a:rPr>
              <a:t>¨</a:t>
            </a:r>
            <a:endParaRPr lang="en-US" b="1" dirty="0">
              <a:latin typeface="ChandrabatiMJ" pitchFamily="2" charset="0"/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609600" y="2667000"/>
            <a:ext cx="85344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A noun is the name of any person, place or thing.        </a:t>
            </a:r>
          </a:p>
        </p:txBody>
      </p:sp>
    </p:spTree>
    <p:extLst>
      <p:ext uri="{BB962C8B-B14F-4D97-AF65-F5344CB8AC3E}">
        <p14:creationId xmlns:p14="http://schemas.microsoft.com/office/powerpoint/2010/main" val="1276125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een mango.JPG"/>
          <p:cNvPicPr>
            <a:picLocks noChangeAspect="1"/>
          </p:cNvPicPr>
          <p:nvPr/>
        </p:nvPicPr>
        <p:blipFill>
          <a:blip r:embed="rId2"/>
          <a:srcRect l="24038" r="25000" b="16667"/>
          <a:stretch>
            <a:fillRect/>
          </a:stretch>
        </p:blipFill>
        <p:spPr>
          <a:xfrm>
            <a:off x="533400" y="0"/>
            <a:ext cx="4038600" cy="3505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Pinapp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9308"/>
            <a:ext cx="3581400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505200"/>
            <a:ext cx="3048000" cy="28098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83" y="3313699"/>
            <a:ext cx="3200400" cy="3371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733800" y="3313699"/>
            <a:ext cx="137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Ask and Ans.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5472486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51975"/>
            <a:ext cx="8153400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Action: Read silently and note it. 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866336"/>
            <a:ext cx="2804158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Noun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600200"/>
            <a:ext cx="2804158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Pronoun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328204"/>
            <a:ext cx="2804159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Verb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3062068"/>
            <a:ext cx="2805332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Adjective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810000"/>
            <a:ext cx="2805332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Adverb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4557932"/>
            <a:ext cx="2805332" cy="707886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Preposition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" y="5243732"/>
            <a:ext cx="2819400" cy="707886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Conjunction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837028"/>
            <a:ext cx="457200" cy="769441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24200" y="1592759"/>
            <a:ext cx="457200" cy="769441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24200" y="2354759"/>
            <a:ext cx="457200" cy="769441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24200" y="3040559"/>
            <a:ext cx="457200" cy="769441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4200" y="3726359"/>
            <a:ext cx="457200" cy="769441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4412159"/>
            <a:ext cx="457200" cy="769441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4200" y="5181600"/>
            <a:ext cx="457200" cy="769441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81400" y="867508"/>
            <a:ext cx="5396130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81400" y="1609197"/>
            <a:ext cx="5410198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নামের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পরিবর্তে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7332" y="2352056"/>
            <a:ext cx="5424266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6710" y="3082762"/>
            <a:ext cx="5414889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দোষ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গুন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অবস্থা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81399" y="3852587"/>
            <a:ext cx="5419579" cy="64633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দোষ-গুন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অবস্থার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পরিমান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4800" y="5938519"/>
            <a:ext cx="2819400" cy="707886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Interjection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24200" y="5936159"/>
            <a:ext cx="457200" cy="769441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67332" y="4488359"/>
            <a:ext cx="5424268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মশলা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67332" y="5255158"/>
            <a:ext cx="5424268" cy="64633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সংযোজক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67331" y="5914003"/>
            <a:ext cx="5424267" cy="769441"/>
          </a:xfrm>
          <a:prstGeom prst="rect">
            <a:avLst/>
          </a:prstGeom>
          <a:solidFill>
            <a:srgbClr val="CC00CC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আবেগসূচক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302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6632"/>
            <a:ext cx="8640960" cy="830997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Individual Work </a:t>
            </a:r>
            <a:endParaRPr lang="en-US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905000"/>
            <a:ext cx="8640960" cy="156966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Write the name of the kinds of Parts of Speech</a:t>
            </a:r>
            <a:endParaRPr 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04226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6632"/>
            <a:ext cx="8640960" cy="830997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Group work</a:t>
            </a:r>
            <a:endParaRPr lang="en-US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590800"/>
            <a:ext cx="8640960" cy="830997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Define the Part of Speech</a:t>
            </a:r>
            <a:endParaRPr 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1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8640960" cy="830997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Evaluation</a:t>
            </a:r>
            <a:endParaRPr lang="en-US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00200" y="1143000"/>
            <a:ext cx="6188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u="sng" dirty="0" smtClean="0">
                <a:solidFill>
                  <a:srgbClr val="0070C0"/>
                </a:solidFill>
              </a:rPr>
              <a:t>Rima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u="sng" dirty="0" smtClean="0">
                <a:solidFill>
                  <a:srgbClr val="0070C0"/>
                </a:solidFill>
              </a:rPr>
              <a:t>reads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u="sng" dirty="0" smtClean="0">
                <a:solidFill>
                  <a:srgbClr val="0070C0"/>
                </a:solidFill>
              </a:rPr>
              <a:t>book</a:t>
            </a:r>
            <a:r>
              <a:rPr lang="en-US" sz="6000" b="1" dirty="0" smtClean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9" name="Down Arrow 8"/>
          <p:cNvSpPr/>
          <p:nvPr/>
        </p:nvSpPr>
        <p:spPr>
          <a:xfrm flipV="1">
            <a:off x="2057400" y="2144321"/>
            <a:ext cx="457200" cy="6014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477694" y="2652152"/>
            <a:ext cx="49993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70C0"/>
                </a:solidFill>
              </a:rPr>
              <a:t>*</a:t>
            </a:r>
            <a:r>
              <a:rPr lang="en-US" sz="6000" dirty="0" smtClean="0">
                <a:solidFill>
                  <a:srgbClr val="0070C0"/>
                </a:solidFill>
              </a:rPr>
              <a:t>What </a:t>
            </a:r>
            <a:r>
              <a:rPr lang="en-US" sz="6000" dirty="0" smtClean="0">
                <a:solidFill>
                  <a:srgbClr val="0070C0"/>
                </a:solidFill>
              </a:rPr>
              <a:t>is it?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77694" y="3747076"/>
            <a:ext cx="6311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70C0"/>
                </a:solidFill>
              </a:rPr>
              <a:t>* Has it any name?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77694" y="4729914"/>
            <a:ext cx="5685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70C0"/>
                </a:solidFill>
              </a:rPr>
              <a:t>* So, it is -----</a:t>
            </a:r>
          </a:p>
        </p:txBody>
      </p:sp>
    </p:spTree>
    <p:extLst>
      <p:ext uri="{BB962C8B-B14F-4D97-AF65-F5344CB8AC3E}">
        <p14:creationId xmlns:p14="http://schemas.microsoft.com/office/powerpoint/2010/main" val="403078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575864"/>
              </p:ext>
            </p:extLst>
          </p:nvPr>
        </p:nvGraphicFramePr>
        <p:xfrm>
          <a:off x="3106941" y="1358028"/>
          <a:ext cx="2944089" cy="2832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Picture (32-bit)" r:id="rId3" imgW="4095878" imgH="4095878" progId="">
                  <p:embed/>
                </p:oleObj>
              </mc:Choice>
              <mc:Fallback>
                <p:oleObj name="Picture (32-bit)" r:id="rId3" imgW="4095878" imgH="409587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941" y="1358028"/>
                        <a:ext cx="2944089" cy="283297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4418034" y="2113019"/>
            <a:ext cx="342222" cy="1395599"/>
            <a:chOff x="-1339053" y="1442190"/>
            <a:chExt cx="342222" cy="1771463"/>
          </a:xfrm>
        </p:grpSpPr>
        <p:sp>
          <p:nvSpPr>
            <p:cNvPr id="6" name="AutoShape 8"/>
            <p:cNvSpPr>
              <a:spLocks noChangeArrowheads="1"/>
            </p:cNvSpPr>
            <p:nvPr/>
          </p:nvSpPr>
          <p:spPr bwMode="auto">
            <a:xfrm>
              <a:off x="-1339053" y="1442190"/>
              <a:ext cx="337428" cy="877914"/>
            </a:xfrm>
            <a:prstGeom prst="upArrow">
              <a:avLst>
                <a:gd name="adj1" fmla="val 50000"/>
                <a:gd name="adj2" fmla="val 93750"/>
              </a:avLst>
            </a:prstGeom>
            <a:solidFill>
              <a:srgbClr val="FF00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Shonar Bangla" pitchFamily="34" charset="0"/>
                <a:cs typeface="Shonar Bangla" pitchFamily="34" charset="0"/>
              </a:endParaRPr>
            </a:p>
          </p:txBody>
        </p:sp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 rot="10800000">
              <a:off x="-1334259" y="2335739"/>
              <a:ext cx="337428" cy="877914"/>
            </a:xfrm>
            <a:prstGeom prst="upArrow">
              <a:avLst>
                <a:gd name="adj1" fmla="val 50000"/>
                <a:gd name="adj2" fmla="val 9375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Shonar Bangla" pitchFamily="34" charset="0"/>
                <a:cs typeface="Shonar Bangla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418034" y="1931245"/>
            <a:ext cx="342222" cy="1771463"/>
            <a:chOff x="-1339053" y="1442190"/>
            <a:chExt cx="342222" cy="1771463"/>
          </a:xfrm>
        </p:grpSpPr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-1339053" y="1442190"/>
              <a:ext cx="337428" cy="877914"/>
            </a:xfrm>
            <a:prstGeom prst="upArrow">
              <a:avLst>
                <a:gd name="adj1" fmla="val 50000"/>
                <a:gd name="adj2" fmla="val 93750"/>
              </a:avLst>
            </a:prstGeom>
            <a:solidFill>
              <a:srgbClr val="3399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Shonar Bangla" pitchFamily="34" charset="0"/>
                <a:cs typeface="Shonar Bangla" pitchFamily="34" charset="0"/>
              </a:endParaRPr>
            </a:p>
          </p:txBody>
        </p:sp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 rot="10800000">
              <a:off x="-1334259" y="2335739"/>
              <a:ext cx="337428" cy="877914"/>
            </a:xfrm>
            <a:prstGeom prst="upArrow">
              <a:avLst>
                <a:gd name="adj1" fmla="val 50000"/>
                <a:gd name="adj2" fmla="val 9375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Shonar Bangla" pitchFamily="34" charset="0"/>
                <a:cs typeface="Shonar Bangla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384061" y="2630464"/>
            <a:ext cx="385049" cy="348392"/>
            <a:chOff x="749528" y="2488738"/>
            <a:chExt cx="481442" cy="439213"/>
          </a:xfrm>
        </p:grpSpPr>
        <p:sp>
          <p:nvSpPr>
            <p:cNvPr id="12" name="Oval 11"/>
            <p:cNvSpPr/>
            <p:nvPr/>
          </p:nvSpPr>
          <p:spPr>
            <a:xfrm>
              <a:off x="749528" y="2488738"/>
              <a:ext cx="481442" cy="43921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honar Bangla" pitchFamily="34" charset="0"/>
                <a:cs typeface="Shonar Bangla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930069" y="2642164"/>
              <a:ext cx="120360" cy="1411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honar Bangla" pitchFamily="34" charset="0"/>
                <a:cs typeface="Shonar Bangla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34982" y="4251292"/>
            <a:ext cx="8640960" cy="186204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115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See you again</a:t>
            </a:r>
            <a:endParaRPr 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166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6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rasel604@gmail.com     01911096530                                        </a:t>
            </a:r>
            <a:endParaRPr lang="en-US"/>
          </a:p>
        </p:txBody>
      </p:sp>
      <p:pic>
        <p:nvPicPr>
          <p:cNvPr id="5" name="Picture 2" descr="C:\Documents and Settings\Pintu\Desktop\Content picture\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3106" y="1295400"/>
            <a:ext cx="4937787" cy="3171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328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1009</TotalTime>
  <Words>309</Words>
  <Application>Microsoft Office PowerPoint</Application>
  <PresentationFormat>On-screen Show (4:3)</PresentationFormat>
  <Paragraphs>121</Paragraphs>
  <Slides>23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BhrahmaputraMJ</vt:lpstr>
      <vt:lpstr>Calibri</vt:lpstr>
      <vt:lpstr>ChandrabatiMJ</vt:lpstr>
      <vt:lpstr>Elephant</vt:lpstr>
      <vt:lpstr>NikoshBAN</vt:lpstr>
      <vt:lpstr>Shonar Bangla</vt:lpstr>
      <vt:lpstr>Times New Roman</vt:lpstr>
      <vt:lpstr>Office Theme</vt:lpstr>
      <vt:lpstr>Picture (32-bit)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HP</cp:lastModifiedBy>
  <cp:revision>312</cp:revision>
  <dcterms:created xsi:type="dcterms:W3CDTF">2006-08-16T00:00:00Z</dcterms:created>
  <dcterms:modified xsi:type="dcterms:W3CDTF">2019-10-14T05:51:57Z</dcterms:modified>
</cp:coreProperties>
</file>